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19" r:id="rId1"/>
  </p:sldMasterIdLst>
  <p:sldIdLst>
    <p:sldId id="256" r:id="rId2"/>
    <p:sldId id="303" r:id="rId3"/>
    <p:sldId id="345" r:id="rId4"/>
    <p:sldId id="346" r:id="rId5"/>
    <p:sldId id="284" r:id="rId6"/>
    <p:sldId id="321" r:id="rId7"/>
    <p:sldId id="320" r:id="rId8"/>
    <p:sldId id="322" r:id="rId9"/>
    <p:sldId id="324" r:id="rId10"/>
    <p:sldId id="306" r:id="rId11"/>
    <p:sldId id="318" r:id="rId12"/>
    <p:sldId id="323" r:id="rId13"/>
    <p:sldId id="339" r:id="rId14"/>
    <p:sldId id="281" r:id="rId15"/>
    <p:sldId id="304" r:id="rId16"/>
    <p:sldId id="283" r:id="rId17"/>
    <p:sldId id="312" r:id="rId18"/>
    <p:sldId id="279" r:id="rId19"/>
    <p:sldId id="278" r:id="rId20"/>
    <p:sldId id="325" r:id="rId21"/>
    <p:sldId id="305" r:id="rId22"/>
    <p:sldId id="341" r:id="rId23"/>
    <p:sldId id="259" r:id="rId24"/>
    <p:sldId id="326" r:id="rId25"/>
    <p:sldId id="315" r:id="rId26"/>
    <p:sldId id="277" r:id="rId27"/>
    <p:sldId id="276" r:id="rId28"/>
    <p:sldId id="275" r:id="rId29"/>
    <p:sldId id="274" r:id="rId30"/>
    <p:sldId id="327" r:id="rId31"/>
    <p:sldId id="271" r:id="rId32"/>
    <p:sldId id="329" r:id="rId33"/>
    <p:sldId id="270" r:id="rId34"/>
    <p:sldId id="328" r:id="rId35"/>
    <p:sldId id="272" r:id="rId36"/>
    <p:sldId id="307" r:id="rId37"/>
    <p:sldId id="308" r:id="rId38"/>
    <p:sldId id="330" r:id="rId39"/>
    <p:sldId id="331" r:id="rId40"/>
    <p:sldId id="332" r:id="rId41"/>
    <p:sldId id="333" r:id="rId42"/>
    <p:sldId id="334" r:id="rId43"/>
    <p:sldId id="309" r:id="rId44"/>
    <p:sldId id="342" r:id="rId45"/>
    <p:sldId id="310" r:id="rId46"/>
    <p:sldId id="336" r:id="rId47"/>
    <p:sldId id="311" r:id="rId48"/>
    <p:sldId id="337" r:id="rId49"/>
    <p:sldId id="343" r:id="rId50"/>
    <p:sldId id="338" r:id="rId51"/>
    <p:sldId id="344" r:id="rId52"/>
    <p:sldId id="267" r:id="rId53"/>
    <p:sldId id="314" r:id="rId54"/>
    <p:sldId id="291" r:id="rId55"/>
    <p:sldId id="290" r:id="rId56"/>
    <p:sldId id="289" r:id="rId57"/>
    <p:sldId id="288" r:id="rId58"/>
    <p:sldId id="292" r:id="rId59"/>
    <p:sldId id="286" r:id="rId60"/>
    <p:sldId id="285" r:id="rId61"/>
    <p:sldId id="268" r:id="rId62"/>
    <p:sldId id="335" r:id="rId63"/>
    <p:sldId id="264" r:id="rId64"/>
    <p:sldId id="260" r:id="rId65"/>
    <p:sldId id="263" r:id="rId66"/>
    <p:sldId id="262" r:id="rId67"/>
    <p:sldId id="261" r:id="rId68"/>
    <p:sldId id="302"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180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hyperlink" Target="mailto:mayya.kabasakal@erzincan.edu.tr" TargetMode="External"/><Relationship Id="rId5" Type="http://schemas.openxmlformats.org/officeDocument/2006/relationships/image" Target="../media/image12.svg"/><Relationship Id="rId4" Type="http://schemas.openxmlformats.org/officeDocument/2006/relationships/image" Target="../media/image11.png"/></Relationships>
</file>

<file path=ppt/diagrams/_rels/data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ata9.xml.rels><?xml version="1.0" encoding="UTF-8" standalone="yes"?>
<Relationships xmlns="http://schemas.openxmlformats.org/package/2006/relationships"><Relationship Id="rId1" Type="http://schemas.openxmlformats.org/officeDocument/2006/relationships/hyperlink" Target="mailto:erasmus@erzincan.edu.tr"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mailto:mayya.kabasakal@erzincan.edu.tr" TargetMode="External"/><Relationship Id="rId2" Type="http://schemas.openxmlformats.org/officeDocument/2006/relationships/image" Target="../media/image10.svg"/><Relationship Id="rId1"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9.xml.rels><?xml version="1.0" encoding="UTF-8" standalone="yes"?>
<Relationships xmlns="http://schemas.openxmlformats.org/package/2006/relationships"><Relationship Id="rId1" Type="http://schemas.openxmlformats.org/officeDocument/2006/relationships/hyperlink" Target="mailto:erasmus@erzincan.edu.tr"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A5053-F6C1-4C62-9FC1-4320B807326A}"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n-US"/>
        </a:p>
      </dgm:t>
    </dgm:pt>
    <dgm:pt modelId="{D0521A1C-5D8A-4D1B-BB4B-A32399804811}">
      <dgm:prSet/>
      <dgm:spPr/>
      <dgm:t>
        <a:bodyPr/>
        <a:lstStyle/>
        <a:p>
          <a:r>
            <a:rPr lang="tr-TR" b="1"/>
            <a:t>Feragat Dilekçesi</a:t>
          </a:r>
          <a:endParaRPr lang="en-US"/>
        </a:p>
      </dgm:t>
    </dgm:pt>
    <dgm:pt modelId="{11B823CE-5DC1-417B-BB0F-770717726DDC}" type="parTrans" cxnId="{0125631C-10E8-4454-84BD-57C35B6CC3AD}">
      <dgm:prSet/>
      <dgm:spPr/>
      <dgm:t>
        <a:bodyPr/>
        <a:lstStyle/>
        <a:p>
          <a:endParaRPr lang="en-US"/>
        </a:p>
      </dgm:t>
    </dgm:pt>
    <dgm:pt modelId="{08773F22-5BFA-4255-B9A9-80C1558D28EC}" type="sibTrans" cxnId="{0125631C-10E8-4454-84BD-57C35B6CC3AD}">
      <dgm:prSet/>
      <dgm:spPr/>
      <dgm:t>
        <a:bodyPr/>
        <a:lstStyle/>
        <a:p>
          <a:endParaRPr lang="en-US"/>
        </a:p>
      </dgm:t>
    </dgm:pt>
    <dgm:pt modelId="{E3BA2D64-A137-48E8-9641-292900278BA3}">
      <dgm:prSet/>
      <dgm:spPr/>
      <dgm:t>
        <a:bodyPr/>
        <a:lstStyle/>
        <a:p>
          <a:r>
            <a:rPr lang="tr-TR" dirty="0"/>
            <a:t>Öğrenim Hareketliliğine katılmaktan vazgeçen öğrencilerimizin Uluslararası İlişkiler Ofisine dilekçe vermesi gerekmektedir. Dilekçeler gerekçeli ve imzalı olmalıdır. Dilekçeye internet sayfamızdan ulaşabilirsiniz. Zamanında bildirilmeyen feragat durumunda bir sonraki başvuruda 10 puan kesinti uygulanacaktır.</a:t>
          </a:r>
          <a:endParaRPr lang="en-US" dirty="0"/>
        </a:p>
      </dgm:t>
    </dgm:pt>
    <dgm:pt modelId="{ABD63E47-2825-4160-A7ED-7640DD95854D}" type="parTrans" cxnId="{292CAABB-8B34-452B-8FC0-C259AE8E8765}">
      <dgm:prSet/>
      <dgm:spPr/>
      <dgm:t>
        <a:bodyPr/>
        <a:lstStyle/>
        <a:p>
          <a:endParaRPr lang="en-US"/>
        </a:p>
      </dgm:t>
    </dgm:pt>
    <dgm:pt modelId="{E2002448-A44B-48EB-A3E0-19D105CC035D}" type="sibTrans" cxnId="{292CAABB-8B34-452B-8FC0-C259AE8E8765}">
      <dgm:prSet/>
      <dgm:spPr/>
      <dgm:t>
        <a:bodyPr/>
        <a:lstStyle/>
        <a:p>
          <a:endParaRPr lang="en-US"/>
        </a:p>
      </dgm:t>
    </dgm:pt>
    <dgm:pt modelId="{A3CC7074-DC99-4AEA-B82D-832C945BD886}">
      <dgm:prSet/>
      <dgm:spPr/>
      <dgm:t>
        <a:bodyPr/>
        <a:lstStyle/>
        <a:p>
          <a:r>
            <a:rPr lang="tr-TR" b="1"/>
            <a:t>Ülke Değişikliği Dilekçesi</a:t>
          </a:r>
          <a:endParaRPr lang="en-US"/>
        </a:p>
      </dgm:t>
    </dgm:pt>
    <dgm:pt modelId="{6B3D411D-BD0E-4644-B735-0EE9C5EDF042}" type="parTrans" cxnId="{A32A7488-759B-41E9-B994-80A5BBFBB242}">
      <dgm:prSet/>
      <dgm:spPr/>
      <dgm:t>
        <a:bodyPr/>
        <a:lstStyle/>
        <a:p>
          <a:endParaRPr lang="en-US"/>
        </a:p>
      </dgm:t>
    </dgm:pt>
    <dgm:pt modelId="{E7F63136-26C7-4169-B09C-6EEF3119B532}" type="sibTrans" cxnId="{A32A7488-759B-41E9-B994-80A5BBFBB242}">
      <dgm:prSet/>
      <dgm:spPr/>
      <dgm:t>
        <a:bodyPr/>
        <a:lstStyle/>
        <a:p>
          <a:endParaRPr lang="en-US"/>
        </a:p>
      </dgm:t>
    </dgm:pt>
    <dgm:pt modelId="{CD582AED-4BA2-43BE-9C1C-BA67E67F3343}">
      <dgm:prSet/>
      <dgm:spPr/>
      <dgm:t>
        <a:bodyPr/>
        <a:lstStyle/>
        <a:p>
          <a:r>
            <a:rPr lang="tr-TR" dirty="0"/>
            <a:t>Dilekçeler gerekçeli ve imzalı olmalıdır. Dilekçeye internet sayfamızdan ulaşabilirsiniz. Gerekçe uygun görülmediği takdirde değişim yapılmayacaktır.</a:t>
          </a:r>
          <a:endParaRPr lang="en-US" dirty="0"/>
        </a:p>
      </dgm:t>
    </dgm:pt>
    <dgm:pt modelId="{4F836810-8BCF-45A5-B398-CC9A2CD75337}" type="parTrans" cxnId="{D151C915-DA2F-4AD5-94EC-8C23095AF02D}">
      <dgm:prSet/>
      <dgm:spPr/>
      <dgm:t>
        <a:bodyPr/>
        <a:lstStyle/>
        <a:p>
          <a:endParaRPr lang="en-US"/>
        </a:p>
      </dgm:t>
    </dgm:pt>
    <dgm:pt modelId="{14DB71C2-DC23-4665-AE4F-5A7944CD15E2}" type="sibTrans" cxnId="{D151C915-DA2F-4AD5-94EC-8C23095AF02D}">
      <dgm:prSet/>
      <dgm:spPr/>
      <dgm:t>
        <a:bodyPr/>
        <a:lstStyle/>
        <a:p>
          <a:endParaRPr lang="en-US"/>
        </a:p>
      </dgm:t>
    </dgm:pt>
    <dgm:pt modelId="{A0E7A559-B39C-4562-8B76-7B264FE349E1}" type="pres">
      <dgm:prSet presAssocID="{EF4A5053-F6C1-4C62-9FC1-4320B807326A}" presName="vert0" presStyleCnt="0">
        <dgm:presLayoutVars>
          <dgm:dir/>
          <dgm:animOne val="branch"/>
          <dgm:animLvl val="lvl"/>
        </dgm:presLayoutVars>
      </dgm:prSet>
      <dgm:spPr/>
    </dgm:pt>
    <dgm:pt modelId="{DF4736C7-B8BB-49D0-9026-2277B8AC39C3}" type="pres">
      <dgm:prSet presAssocID="{D0521A1C-5D8A-4D1B-BB4B-A32399804811}" presName="thickLine" presStyleLbl="alignNode1" presStyleIdx="0" presStyleCnt="2"/>
      <dgm:spPr/>
    </dgm:pt>
    <dgm:pt modelId="{14D0DE95-F0C3-40F4-9789-C0651CC90ABB}" type="pres">
      <dgm:prSet presAssocID="{D0521A1C-5D8A-4D1B-BB4B-A32399804811}" presName="horz1" presStyleCnt="0"/>
      <dgm:spPr/>
    </dgm:pt>
    <dgm:pt modelId="{9AD6D4E8-F8EA-4BB0-8739-72072028CDDA}" type="pres">
      <dgm:prSet presAssocID="{D0521A1C-5D8A-4D1B-BB4B-A32399804811}" presName="tx1" presStyleLbl="revTx" presStyleIdx="0" presStyleCnt="4"/>
      <dgm:spPr/>
    </dgm:pt>
    <dgm:pt modelId="{5553D8EB-5868-49D4-9C5D-9BDCAA464A5A}" type="pres">
      <dgm:prSet presAssocID="{D0521A1C-5D8A-4D1B-BB4B-A32399804811}" presName="vert1" presStyleCnt="0"/>
      <dgm:spPr/>
    </dgm:pt>
    <dgm:pt modelId="{7D1C90CE-39C6-4950-BA30-21EA38AD65B3}" type="pres">
      <dgm:prSet presAssocID="{E3BA2D64-A137-48E8-9641-292900278BA3}" presName="vertSpace2a" presStyleCnt="0"/>
      <dgm:spPr/>
    </dgm:pt>
    <dgm:pt modelId="{D6FAB4BB-8A65-49FC-8F20-8F780A428AE7}" type="pres">
      <dgm:prSet presAssocID="{E3BA2D64-A137-48E8-9641-292900278BA3}" presName="horz2" presStyleCnt="0"/>
      <dgm:spPr/>
    </dgm:pt>
    <dgm:pt modelId="{9309E6CC-50DC-466D-9B33-6FB4289C6D72}" type="pres">
      <dgm:prSet presAssocID="{E3BA2D64-A137-48E8-9641-292900278BA3}" presName="horzSpace2" presStyleCnt="0"/>
      <dgm:spPr/>
    </dgm:pt>
    <dgm:pt modelId="{1E04EE8D-A25E-4895-87C3-3E0774851361}" type="pres">
      <dgm:prSet presAssocID="{E3BA2D64-A137-48E8-9641-292900278BA3}" presName="tx2" presStyleLbl="revTx" presStyleIdx="1" presStyleCnt="4"/>
      <dgm:spPr/>
    </dgm:pt>
    <dgm:pt modelId="{D330D861-C3F1-40B3-8647-7F4D359846AD}" type="pres">
      <dgm:prSet presAssocID="{E3BA2D64-A137-48E8-9641-292900278BA3}" presName="vert2" presStyleCnt="0"/>
      <dgm:spPr/>
    </dgm:pt>
    <dgm:pt modelId="{F964B7A0-389C-4CE4-84AF-B62D1DA2B0A2}" type="pres">
      <dgm:prSet presAssocID="{E3BA2D64-A137-48E8-9641-292900278BA3}" presName="thinLine2b" presStyleLbl="callout" presStyleIdx="0" presStyleCnt="2"/>
      <dgm:spPr/>
    </dgm:pt>
    <dgm:pt modelId="{EB12E463-1917-4D35-9A55-7FD4EEDB4D4A}" type="pres">
      <dgm:prSet presAssocID="{E3BA2D64-A137-48E8-9641-292900278BA3}" presName="vertSpace2b" presStyleCnt="0"/>
      <dgm:spPr/>
    </dgm:pt>
    <dgm:pt modelId="{9DFA2F2E-1099-487E-BADF-E3536F6D0959}" type="pres">
      <dgm:prSet presAssocID="{A3CC7074-DC99-4AEA-B82D-832C945BD886}" presName="thickLine" presStyleLbl="alignNode1" presStyleIdx="1" presStyleCnt="2"/>
      <dgm:spPr/>
    </dgm:pt>
    <dgm:pt modelId="{B1A710D2-BB1D-4A53-BC22-0A843309ADCC}" type="pres">
      <dgm:prSet presAssocID="{A3CC7074-DC99-4AEA-B82D-832C945BD886}" presName="horz1" presStyleCnt="0"/>
      <dgm:spPr/>
    </dgm:pt>
    <dgm:pt modelId="{C55B3E9E-276F-4DD0-955D-AE7F56E05F29}" type="pres">
      <dgm:prSet presAssocID="{A3CC7074-DC99-4AEA-B82D-832C945BD886}" presName="tx1" presStyleLbl="revTx" presStyleIdx="2" presStyleCnt="4"/>
      <dgm:spPr/>
    </dgm:pt>
    <dgm:pt modelId="{BDBE864C-27BF-4FD4-A843-565786134BF3}" type="pres">
      <dgm:prSet presAssocID="{A3CC7074-DC99-4AEA-B82D-832C945BD886}" presName="vert1" presStyleCnt="0"/>
      <dgm:spPr/>
    </dgm:pt>
    <dgm:pt modelId="{8CF38B9D-DDA2-4823-9AB5-BCBD91453FDE}" type="pres">
      <dgm:prSet presAssocID="{CD582AED-4BA2-43BE-9C1C-BA67E67F3343}" presName="vertSpace2a" presStyleCnt="0"/>
      <dgm:spPr/>
    </dgm:pt>
    <dgm:pt modelId="{B609FC27-31BE-4AC2-983B-0FFFBEAD5B14}" type="pres">
      <dgm:prSet presAssocID="{CD582AED-4BA2-43BE-9C1C-BA67E67F3343}" presName="horz2" presStyleCnt="0"/>
      <dgm:spPr/>
    </dgm:pt>
    <dgm:pt modelId="{95A5AAAE-39C3-46AA-A88A-27CC886ED416}" type="pres">
      <dgm:prSet presAssocID="{CD582AED-4BA2-43BE-9C1C-BA67E67F3343}" presName="horzSpace2" presStyleCnt="0"/>
      <dgm:spPr/>
    </dgm:pt>
    <dgm:pt modelId="{F4BF1B62-B6C3-489E-B6D0-18B6E9458BEB}" type="pres">
      <dgm:prSet presAssocID="{CD582AED-4BA2-43BE-9C1C-BA67E67F3343}" presName="tx2" presStyleLbl="revTx" presStyleIdx="3" presStyleCnt="4"/>
      <dgm:spPr/>
    </dgm:pt>
    <dgm:pt modelId="{9BE3E6CB-CC0A-4977-A1D4-51DC5850810F}" type="pres">
      <dgm:prSet presAssocID="{CD582AED-4BA2-43BE-9C1C-BA67E67F3343}" presName="vert2" presStyleCnt="0"/>
      <dgm:spPr/>
    </dgm:pt>
    <dgm:pt modelId="{2BAC0D46-6A6C-4EBD-98F8-0E50F4FE64A2}" type="pres">
      <dgm:prSet presAssocID="{CD582AED-4BA2-43BE-9C1C-BA67E67F3343}" presName="thinLine2b" presStyleLbl="callout" presStyleIdx="1" presStyleCnt="2"/>
      <dgm:spPr/>
    </dgm:pt>
    <dgm:pt modelId="{C905B953-B20B-49EE-B2FE-4A84DB78EF5D}" type="pres">
      <dgm:prSet presAssocID="{CD582AED-4BA2-43BE-9C1C-BA67E67F3343}" presName="vertSpace2b" presStyleCnt="0"/>
      <dgm:spPr/>
    </dgm:pt>
  </dgm:ptLst>
  <dgm:cxnLst>
    <dgm:cxn modelId="{632C330B-0F89-4037-A598-32C98CA0D483}" type="presOf" srcId="{A3CC7074-DC99-4AEA-B82D-832C945BD886}" destId="{C55B3E9E-276F-4DD0-955D-AE7F56E05F29}" srcOrd="0" destOrd="0" presId="urn:microsoft.com/office/officeart/2008/layout/LinedList"/>
    <dgm:cxn modelId="{D151C915-DA2F-4AD5-94EC-8C23095AF02D}" srcId="{A3CC7074-DC99-4AEA-B82D-832C945BD886}" destId="{CD582AED-4BA2-43BE-9C1C-BA67E67F3343}" srcOrd="0" destOrd="0" parTransId="{4F836810-8BCF-45A5-B398-CC9A2CD75337}" sibTransId="{14DB71C2-DC23-4665-AE4F-5A7944CD15E2}"/>
    <dgm:cxn modelId="{0125631C-10E8-4454-84BD-57C35B6CC3AD}" srcId="{EF4A5053-F6C1-4C62-9FC1-4320B807326A}" destId="{D0521A1C-5D8A-4D1B-BB4B-A32399804811}" srcOrd="0" destOrd="0" parTransId="{11B823CE-5DC1-417B-BB0F-770717726DDC}" sibTransId="{08773F22-5BFA-4255-B9A9-80C1558D28EC}"/>
    <dgm:cxn modelId="{9CB93863-0036-41E6-84C2-ED04CF2B26C7}" type="presOf" srcId="{D0521A1C-5D8A-4D1B-BB4B-A32399804811}" destId="{9AD6D4E8-F8EA-4BB0-8739-72072028CDDA}" srcOrd="0" destOrd="0" presId="urn:microsoft.com/office/officeart/2008/layout/LinedList"/>
    <dgm:cxn modelId="{A32A7488-759B-41E9-B994-80A5BBFBB242}" srcId="{EF4A5053-F6C1-4C62-9FC1-4320B807326A}" destId="{A3CC7074-DC99-4AEA-B82D-832C945BD886}" srcOrd="1" destOrd="0" parTransId="{6B3D411D-BD0E-4644-B735-0EE9C5EDF042}" sibTransId="{E7F63136-26C7-4169-B09C-6EEF3119B532}"/>
    <dgm:cxn modelId="{292CAABB-8B34-452B-8FC0-C259AE8E8765}" srcId="{D0521A1C-5D8A-4D1B-BB4B-A32399804811}" destId="{E3BA2D64-A137-48E8-9641-292900278BA3}" srcOrd="0" destOrd="0" parTransId="{ABD63E47-2825-4160-A7ED-7640DD95854D}" sibTransId="{E2002448-A44B-48EB-A3E0-19D105CC035D}"/>
    <dgm:cxn modelId="{CDE55AD3-DAE8-48C9-84AA-E276CCF47199}" type="presOf" srcId="{EF4A5053-F6C1-4C62-9FC1-4320B807326A}" destId="{A0E7A559-B39C-4562-8B76-7B264FE349E1}" srcOrd="0" destOrd="0" presId="urn:microsoft.com/office/officeart/2008/layout/LinedList"/>
    <dgm:cxn modelId="{0878FADE-0387-4160-9823-2FD26377A8F3}" type="presOf" srcId="{E3BA2D64-A137-48E8-9641-292900278BA3}" destId="{1E04EE8D-A25E-4895-87C3-3E0774851361}" srcOrd="0" destOrd="0" presId="urn:microsoft.com/office/officeart/2008/layout/LinedList"/>
    <dgm:cxn modelId="{1BE587F2-76BA-4FA0-8EA6-96BE651D834F}" type="presOf" srcId="{CD582AED-4BA2-43BE-9C1C-BA67E67F3343}" destId="{F4BF1B62-B6C3-489E-B6D0-18B6E9458BEB}" srcOrd="0" destOrd="0" presId="urn:microsoft.com/office/officeart/2008/layout/LinedList"/>
    <dgm:cxn modelId="{3F7D3EB3-2D95-447C-A53C-52E07554DFB6}" type="presParOf" srcId="{A0E7A559-B39C-4562-8B76-7B264FE349E1}" destId="{DF4736C7-B8BB-49D0-9026-2277B8AC39C3}" srcOrd="0" destOrd="0" presId="urn:microsoft.com/office/officeart/2008/layout/LinedList"/>
    <dgm:cxn modelId="{0815B821-642D-4CE5-94BE-73595D7933F4}" type="presParOf" srcId="{A0E7A559-B39C-4562-8B76-7B264FE349E1}" destId="{14D0DE95-F0C3-40F4-9789-C0651CC90ABB}" srcOrd="1" destOrd="0" presId="urn:microsoft.com/office/officeart/2008/layout/LinedList"/>
    <dgm:cxn modelId="{917D6D81-3F36-4C40-B44D-22FD550925AD}" type="presParOf" srcId="{14D0DE95-F0C3-40F4-9789-C0651CC90ABB}" destId="{9AD6D4E8-F8EA-4BB0-8739-72072028CDDA}" srcOrd="0" destOrd="0" presId="urn:microsoft.com/office/officeart/2008/layout/LinedList"/>
    <dgm:cxn modelId="{E62337A5-4C82-4E67-8A0F-05F0FDE3C969}" type="presParOf" srcId="{14D0DE95-F0C3-40F4-9789-C0651CC90ABB}" destId="{5553D8EB-5868-49D4-9C5D-9BDCAA464A5A}" srcOrd="1" destOrd="0" presId="urn:microsoft.com/office/officeart/2008/layout/LinedList"/>
    <dgm:cxn modelId="{C20FF4F9-438E-493D-A70B-32A41E387AB8}" type="presParOf" srcId="{5553D8EB-5868-49D4-9C5D-9BDCAA464A5A}" destId="{7D1C90CE-39C6-4950-BA30-21EA38AD65B3}" srcOrd="0" destOrd="0" presId="urn:microsoft.com/office/officeart/2008/layout/LinedList"/>
    <dgm:cxn modelId="{6F077F39-CFA6-4188-AAED-97C83F63910D}" type="presParOf" srcId="{5553D8EB-5868-49D4-9C5D-9BDCAA464A5A}" destId="{D6FAB4BB-8A65-49FC-8F20-8F780A428AE7}" srcOrd="1" destOrd="0" presId="urn:microsoft.com/office/officeart/2008/layout/LinedList"/>
    <dgm:cxn modelId="{6002267A-B4B3-42D9-B9F0-439A0378C784}" type="presParOf" srcId="{D6FAB4BB-8A65-49FC-8F20-8F780A428AE7}" destId="{9309E6CC-50DC-466D-9B33-6FB4289C6D72}" srcOrd="0" destOrd="0" presId="urn:microsoft.com/office/officeart/2008/layout/LinedList"/>
    <dgm:cxn modelId="{B90006A2-8E62-400A-97C4-651ADB189004}" type="presParOf" srcId="{D6FAB4BB-8A65-49FC-8F20-8F780A428AE7}" destId="{1E04EE8D-A25E-4895-87C3-3E0774851361}" srcOrd="1" destOrd="0" presId="urn:microsoft.com/office/officeart/2008/layout/LinedList"/>
    <dgm:cxn modelId="{D41D90BC-DC7F-4EC5-BEBD-2A71DF3CC916}" type="presParOf" srcId="{D6FAB4BB-8A65-49FC-8F20-8F780A428AE7}" destId="{D330D861-C3F1-40B3-8647-7F4D359846AD}" srcOrd="2" destOrd="0" presId="urn:microsoft.com/office/officeart/2008/layout/LinedList"/>
    <dgm:cxn modelId="{3FE14DE4-70B3-46EC-ABFA-1DCCD677C241}" type="presParOf" srcId="{5553D8EB-5868-49D4-9C5D-9BDCAA464A5A}" destId="{F964B7A0-389C-4CE4-84AF-B62D1DA2B0A2}" srcOrd="2" destOrd="0" presId="urn:microsoft.com/office/officeart/2008/layout/LinedList"/>
    <dgm:cxn modelId="{269A08AE-7744-4556-9393-815A9D062C49}" type="presParOf" srcId="{5553D8EB-5868-49D4-9C5D-9BDCAA464A5A}" destId="{EB12E463-1917-4D35-9A55-7FD4EEDB4D4A}" srcOrd="3" destOrd="0" presId="urn:microsoft.com/office/officeart/2008/layout/LinedList"/>
    <dgm:cxn modelId="{A2B9BB84-47B1-4713-92B1-CBD0DB8756F3}" type="presParOf" srcId="{A0E7A559-B39C-4562-8B76-7B264FE349E1}" destId="{9DFA2F2E-1099-487E-BADF-E3536F6D0959}" srcOrd="2" destOrd="0" presId="urn:microsoft.com/office/officeart/2008/layout/LinedList"/>
    <dgm:cxn modelId="{A8FB669F-D206-43AC-8540-2B5E739B0A16}" type="presParOf" srcId="{A0E7A559-B39C-4562-8B76-7B264FE349E1}" destId="{B1A710D2-BB1D-4A53-BC22-0A843309ADCC}" srcOrd="3" destOrd="0" presId="urn:microsoft.com/office/officeart/2008/layout/LinedList"/>
    <dgm:cxn modelId="{0FEEA8C8-446B-4267-9D6A-8AEB3B875E57}" type="presParOf" srcId="{B1A710D2-BB1D-4A53-BC22-0A843309ADCC}" destId="{C55B3E9E-276F-4DD0-955D-AE7F56E05F29}" srcOrd="0" destOrd="0" presId="urn:microsoft.com/office/officeart/2008/layout/LinedList"/>
    <dgm:cxn modelId="{6D13726C-49D8-42A1-B7BD-9333D0A60A5E}" type="presParOf" srcId="{B1A710D2-BB1D-4A53-BC22-0A843309ADCC}" destId="{BDBE864C-27BF-4FD4-A843-565786134BF3}" srcOrd="1" destOrd="0" presId="urn:microsoft.com/office/officeart/2008/layout/LinedList"/>
    <dgm:cxn modelId="{33BD3F72-DD4D-44EA-98E3-FCA3E765CD2B}" type="presParOf" srcId="{BDBE864C-27BF-4FD4-A843-565786134BF3}" destId="{8CF38B9D-DDA2-4823-9AB5-BCBD91453FDE}" srcOrd="0" destOrd="0" presId="urn:microsoft.com/office/officeart/2008/layout/LinedList"/>
    <dgm:cxn modelId="{2C3E659A-F3D9-431B-82FD-2F16EE3AB46A}" type="presParOf" srcId="{BDBE864C-27BF-4FD4-A843-565786134BF3}" destId="{B609FC27-31BE-4AC2-983B-0FFFBEAD5B14}" srcOrd="1" destOrd="0" presId="urn:microsoft.com/office/officeart/2008/layout/LinedList"/>
    <dgm:cxn modelId="{E0E0FF59-699D-427B-9FBD-82E84782BB5E}" type="presParOf" srcId="{B609FC27-31BE-4AC2-983B-0FFFBEAD5B14}" destId="{95A5AAAE-39C3-46AA-A88A-27CC886ED416}" srcOrd="0" destOrd="0" presId="urn:microsoft.com/office/officeart/2008/layout/LinedList"/>
    <dgm:cxn modelId="{459D4B1A-BEC5-456B-B01E-F2DBE0EE4B27}" type="presParOf" srcId="{B609FC27-31BE-4AC2-983B-0FFFBEAD5B14}" destId="{F4BF1B62-B6C3-489E-B6D0-18B6E9458BEB}" srcOrd="1" destOrd="0" presId="urn:microsoft.com/office/officeart/2008/layout/LinedList"/>
    <dgm:cxn modelId="{BE03BD35-1C57-4E6B-906A-F019F000B92A}" type="presParOf" srcId="{B609FC27-31BE-4AC2-983B-0FFFBEAD5B14}" destId="{9BE3E6CB-CC0A-4977-A1D4-51DC5850810F}" srcOrd="2" destOrd="0" presId="urn:microsoft.com/office/officeart/2008/layout/LinedList"/>
    <dgm:cxn modelId="{4C636A66-F925-4E7F-886E-05C154C7C900}" type="presParOf" srcId="{BDBE864C-27BF-4FD4-A843-565786134BF3}" destId="{2BAC0D46-6A6C-4EBD-98F8-0E50F4FE64A2}" srcOrd="2" destOrd="0" presId="urn:microsoft.com/office/officeart/2008/layout/LinedList"/>
    <dgm:cxn modelId="{50569614-2C93-4184-ACCC-4BEECC8D0AD3}" type="presParOf" srcId="{BDBE864C-27BF-4FD4-A843-565786134BF3}" destId="{C905B953-B20B-49EE-B2FE-4A84DB78EF5D}"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15280-D96A-4372-9E69-3C0421B29E55}" type="doc">
      <dgm:prSet loTypeId="urn:microsoft.com/office/officeart/2018/2/layout/IconVerticalSolidList" loCatId="icon" qsTypeId="urn:microsoft.com/office/officeart/2005/8/quickstyle/simple1" qsCatId="simple" csTypeId="urn:microsoft.com/office/officeart/2018/5/colors/Iconchunking_neutralbg_accent6_2" csCatId="accent6" phldr="1"/>
      <dgm:spPr/>
      <dgm:t>
        <a:bodyPr/>
        <a:lstStyle/>
        <a:p>
          <a:endParaRPr lang="en-US"/>
        </a:p>
      </dgm:t>
    </dgm:pt>
    <dgm:pt modelId="{CDF4B678-595C-4305-AD46-F780DDEBF246}">
      <dgm:prSet/>
      <dgm:spPr/>
      <dgm:t>
        <a:bodyPr/>
        <a:lstStyle/>
        <a:p>
          <a:r>
            <a:rPr lang="tr-TR" dirty="0"/>
            <a:t>Dilekçeleri doldurarak </a:t>
          </a:r>
        </a:p>
        <a:p>
          <a:r>
            <a:rPr lang="tr-TR" b="1" dirty="0">
              <a:hlinkClick xmlns:r="http://schemas.openxmlformats.org/officeDocument/2006/relationships" r:id="rId1">
                <a:extLst>
                  <a:ext uri="{A12FA001-AC4F-418D-AE19-62706E023703}">
                    <ahyp:hlinkClr xmlns:ahyp="http://schemas.microsoft.com/office/drawing/2018/hyperlinkcolor" val="tx"/>
                  </a:ext>
                </a:extLst>
              </a:hlinkClick>
            </a:rPr>
            <a:t>mayya.kabasakal@erzincan.edu.tr</a:t>
          </a:r>
          <a:r>
            <a:rPr lang="tr-TR" b="1" dirty="0"/>
            <a:t> </a:t>
          </a:r>
        </a:p>
        <a:p>
          <a:r>
            <a:rPr lang="tr-TR" dirty="0"/>
            <a:t>adresine göndermeniz ve bu konuda ilgili bölüm </a:t>
          </a:r>
          <a:r>
            <a:rPr lang="tr-TR" dirty="0" err="1"/>
            <a:t>Erasmus</a:t>
          </a:r>
          <a:r>
            <a:rPr lang="tr-TR" dirty="0"/>
            <a:t> Koordinatörünü de ayrıca bilgilendirmeniz gerekmektedir.</a:t>
          </a:r>
          <a:endParaRPr lang="en-US" dirty="0"/>
        </a:p>
      </dgm:t>
    </dgm:pt>
    <dgm:pt modelId="{A0EC5F8E-0AA9-46EB-9573-9A63E21BB9AD}" type="parTrans" cxnId="{2CED0517-6C3A-40B7-9E60-202A358B7D6F}">
      <dgm:prSet/>
      <dgm:spPr/>
      <dgm:t>
        <a:bodyPr/>
        <a:lstStyle/>
        <a:p>
          <a:endParaRPr lang="en-US"/>
        </a:p>
      </dgm:t>
    </dgm:pt>
    <dgm:pt modelId="{B31FAD07-8832-47E6-A40C-CAB17A531899}" type="sibTrans" cxnId="{2CED0517-6C3A-40B7-9E60-202A358B7D6F}">
      <dgm:prSet/>
      <dgm:spPr/>
      <dgm:t>
        <a:bodyPr/>
        <a:lstStyle/>
        <a:p>
          <a:endParaRPr lang="en-US"/>
        </a:p>
      </dgm:t>
    </dgm:pt>
    <dgm:pt modelId="{407E4B95-8317-4523-A83C-43E27C7C6BC7}">
      <dgm:prSet/>
      <dgm:spPr/>
      <dgm:t>
        <a:bodyPr/>
        <a:lstStyle/>
        <a:p>
          <a:r>
            <a:rPr lang="tr-TR" b="1" dirty="0"/>
            <a:t>FERAGAT TARİHİ</a:t>
          </a:r>
        </a:p>
        <a:p>
          <a:r>
            <a:rPr lang="tr-TR" b="1" dirty="0"/>
            <a:t> Feragat için Son Dilekçe Teslim Tarihi: </a:t>
          </a:r>
          <a:r>
            <a:rPr lang="tr-TR" b="1" i="0" u="sng" dirty="0">
              <a:highlight>
                <a:srgbClr val="FFFF00"/>
              </a:highlight>
            </a:rPr>
            <a:t>11 Nisan 2021</a:t>
          </a:r>
          <a:endParaRPr lang="en-US" i="0" u="sng" dirty="0">
            <a:highlight>
              <a:srgbClr val="FFFF00"/>
            </a:highlight>
          </a:endParaRPr>
        </a:p>
      </dgm:t>
    </dgm:pt>
    <dgm:pt modelId="{5AA9C729-65E8-4EE0-B7F0-2D36F6B891FA}" type="parTrans" cxnId="{87710532-249B-4DED-92B0-3193B5C70127}">
      <dgm:prSet/>
      <dgm:spPr/>
      <dgm:t>
        <a:bodyPr/>
        <a:lstStyle/>
        <a:p>
          <a:endParaRPr lang="en-US"/>
        </a:p>
      </dgm:t>
    </dgm:pt>
    <dgm:pt modelId="{2277DF81-C440-4DCC-9E63-810815FE537A}" type="sibTrans" cxnId="{87710532-249B-4DED-92B0-3193B5C70127}">
      <dgm:prSet/>
      <dgm:spPr/>
      <dgm:t>
        <a:bodyPr/>
        <a:lstStyle/>
        <a:p>
          <a:endParaRPr lang="en-US"/>
        </a:p>
      </dgm:t>
    </dgm:pt>
    <dgm:pt modelId="{477B9870-805B-45B4-A1AB-2344CB269BEE}" type="pres">
      <dgm:prSet presAssocID="{87615280-D96A-4372-9E69-3C0421B29E55}" presName="root" presStyleCnt="0">
        <dgm:presLayoutVars>
          <dgm:dir/>
          <dgm:resizeHandles val="exact"/>
        </dgm:presLayoutVars>
      </dgm:prSet>
      <dgm:spPr/>
    </dgm:pt>
    <dgm:pt modelId="{FBFA7428-2909-4D81-8931-02E04268E556}" type="pres">
      <dgm:prSet presAssocID="{CDF4B678-595C-4305-AD46-F780DDEBF246}" presName="compNode" presStyleCnt="0"/>
      <dgm:spPr/>
    </dgm:pt>
    <dgm:pt modelId="{3043765D-492C-458D-8682-2BE3058B4D89}" type="pres">
      <dgm:prSet presAssocID="{CDF4B678-595C-4305-AD46-F780DDEBF246}" presName="bgRect" presStyleLbl="bgShp" presStyleIdx="0" presStyleCnt="2"/>
      <dgm:spPr/>
    </dgm:pt>
    <dgm:pt modelId="{5E155055-EB3F-4EE6-ACFB-4FDA2AE4AE7D}" type="pres">
      <dgm:prSet presAssocID="{CDF4B678-595C-4305-AD46-F780DDEBF246}" presName="iconRect" presStyleLbl="node1" presStyleIdx="0" presStyleCnt="2"/>
      <dgm:spPr>
        <a:blipFill rotWithShape="1">
          <a:blip xmlns:r="http://schemas.openxmlformats.org/officeDocument/2006/relationships"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Onay işareti"/>
        </a:ext>
      </dgm:extLst>
    </dgm:pt>
    <dgm:pt modelId="{C56305D5-862C-44E9-BC37-2EBCD7D93E17}" type="pres">
      <dgm:prSet presAssocID="{CDF4B678-595C-4305-AD46-F780DDEBF246}" presName="spaceRect" presStyleCnt="0"/>
      <dgm:spPr/>
    </dgm:pt>
    <dgm:pt modelId="{E46414BD-7FB2-4625-BEBB-76D4E6BC54FE}" type="pres">
      <dgm:prSet presAssocID="{CDF4B678-595C-4305-AD46-F780DDEBF246}" presName="parTx" presStyleLbl="revTx" presStyleIdx="0" presStyleCnt="2">
        <dgm:presLayoutVars>
          <dgm:chMax val="0"/>
          <dgm:chPref val="0"/>
        </dgm:presLayoutVars>
      </dgm:prSet>
      <dgm:spPr/>
    </dgm:pt>
    <dgm:pt modelId="{F0CC81F9-DE74-48B7-B2F4-1C2F2E7B34E3}" type="pres">
      <dgm:prSet presAssocID="{B31FAD07-8832-47E6-A40C-CAB17A531899}" presName="sibTrans" presStyleCnt="0"/>
      <dgm:spPr/>
    </dgm:pt>
    <dgm:pt modelId="{39FA1DA9-AA30-49FE-B23C-79149954EFA0}" type="pres">
      <dgm:prSet presAssocID="{407E4B95-8317-4523-A83C-43E27C7C6BC7}" presName="compNode" presStyleCnt="0"/>
      <dgm:spPr/>
    </dgm:pt>
    <dgm:pt modelId="{D058910E-5925-4C6A-A9CC-8C1FCC4FC52C}" type="pres">
      <dgm:prSet presAssocID="{407E4B95-8317-4523-A83C-43E27C7C6BC7}" presName="bgRect" presStyleLbl="bgShp" presStyleIdx="1" presStyleCnt="2"/>
      <dgm:spPr/>
    </dgm:pt>
    <dgm:pt modelId="{990A9B9F-55FA-4BBE-AB83-CC6F92CF877A}" type="pres">
      <dgm:prSet presAssocID="{407E4B95-8317-4523-A83C-43E27C7C6BC7}"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Kum Saati Bitti düz dolguyla"/>
        </a:ext>
      </dgm:extLst>
    </dgm:pt>
    <dgm:pt modelId="{F0E020E3-470A-40CC-B8F0-AF1C38470D4C}" type="pres">
      <dgm:prSet presAssocID="{407E4B95-8317-4523-A83C-43E27C7C6BC7}" presName="spaceRect" presStyleCnt="0"/>
      <dgm:spPr/>
    </dgm:pt>
    <dgm:pt modelId="{D954F7F0-369A-4E6D-A967-ED5086255DC9}" type="pres">
      <dgm:prSet presAssocID="{407E4B95-8317-4523-A83C-43E27C7C6BC7}" presName="parTx" presStyleLbl="revTx" presStyleIdx="1" presStyleCnt="2">
        <dgm:presLayoutVars>
          <dgm:chMax val="0"/>
          <dgm:chPref val="0"/>
        </dgm:presLayoutVars>
      </dgm:prSet>
      <dgm:spPr/>
    </dgm:pt>
  </dgm:ptLst>
  <dgm:cxnLst>
    <dgm:cxn modelId="{2CED0517-6C3A-40B7-9E60-202A358B7D6F}" srcId="{87615280-D96A-4372-9E69-3C0421B29E55}" destId="{CDF4B678-595C-4305-AD46-F780DDEBF246}" srcOrd="0" destOrd="0" parTransId="{A0EC5F8E-0AA9-46EB-9573-9A63E21BB9AD}" sibTransId="{B31FAD07-8832-47E6-A40C-CAB17A531899}"/>
    <dgm:cxn modelId="{87710532-249B-4DED-92B0-3193B5C70127}" srcId="{87615280-D96A-4372-9E69-3C0421B29E55}" destId="{407E4B95-8317-4523-A83C-43E27C7C6BC7}" srcOrd="1" destOrd="0" parTransId="{5AA9C729-65E8-4EE0-B7F0-2D36F6B891FA}" sibTransId="{2277DF81-C440-4DCC-9E63-810815FE537A}"/>
    <dgm:cxn modelId="{4C9F2568-7C0A-46CC-ACA9-CB07167B44F4}" type="presOf" srcId="{407E4B95-8317-4523-A83C-43E27C7C6BC7}" destId="{D954F7F0-369A-4E6D-A967-ED5086255DC9}" srcOrd="0" destOrd="0" presId="urn:microsoft.com/office/officeart/2018/2/layout/IconVerticalSolidList"/>
    <dgm:cxn modelId="{C743A78B-27CC-42B9-9818-10B2773EEB6A}" type="presOf" srcId="{CDF4B678-595C-4305-AD46-F780DDEBF246}" destId="{E46414BD-7FB2-4625-BEBB-76D4E6BC54FE}" srcOrd="0" destOrd="0" presId="urn:microsoft.com/office/officeart/2018/2/layout/IconVerticalSolidList"/>
    <dgm:cxn modelId="{02691C8E-2E24-44F1-ADA9-6146C9EB2FA1}" type="presOf" srcId="{87615280-D96A-4372-9E69-3C0421B29E55}" destId="{477B9870-805B-45B4-A1AB-2344CB269BEE}" srcOrd="0" destOrd="0" presId="urn:microsoft.com/office/officeart/2018/2/layout/IconVerticalSolidList"/>
    <dgm:cxn modelId="{4FA71526-FC05-49E1-9126-03151BDE5C8E}" type="presParOf" srcId="{477B9870-805B-45B4-A1AB-2344CB269BEE}" destId="{FBFA7428-2909-4D81-8931-02E04268E556}" srcOrd="0" destOrd="0" presId="urn:microsoft.com/office/officeart/2018/2/layout/IconVerticalSolidList"/>
    <dgm:cxn modelId="{82CDE7FC-8CA2-434E-90E6-6A66FA2A17D9}" type="presParOf" srcId="{FBFA7428-2909-4D81-8931-02E04268E556}" destId="{3043765D-492C-458D-8682-2BE3058B4D89}" srcOrd="0" destOrd="0" presId="urn:microsoft.com/office/officeart/2018/2/layout/IconVerticalSolidList"/>
    <dgm:cxn modelId="{4214327D-F8A8-4F6F-B914-FDAFBAB3E444}" type="presParOf" srcId="{FBFA7428-2909-4D81-8931-02E04268E556}" destId="{5E155055-EB3F-4EE6-ACFB-4FDA2AE4AE7D}" srcOrd="1" destOrd="0" presId="urn:microsoft.com/office/officeart/2018/2/layout/IconVerticalSolidList"/>
    <dgm:cxn modelId="{17D050DA-68F6-4985-8E39-81C87F13804F}" type="presParOf" srcId="{FBFA7428-2909-4D81-8931-02E04268E556}" destId="{C56305D5-862C-44E9-BC37-2EBCD7D93E17}" srcOrd="2" destOrd="0" presId="urn:microsoft.com/office/officeart/2018/2/layout/IconVerticalSolidList"/>
    <dgm:cxn modelId="{DB6D3BDF-5BFD-449D-AE33-C67BB251E544}" type="presParOf" srcId="{FBFA7428-2909-4D81-8931-02E04268E556}" destId="{E46414BD-7FB2-4625-BEBB-76D4E6BC54FE}" srcOrd="3" destOrd="0" presId="urn:microsoft.com/office/officeart/2018/2/layout/IconVerticalSolidList"/>
    <dgm:cxn modelId="{C888F1EC-EF67-4BD7-9EF7-027D70F69418}" type="presParOf" srcId="{477B9870-805B-45B4-A1AB-2344CB269BEE}" destId="{F0CC81F9-DE74-48B7-B2F4-1C2F2E7B34E3}" srcOrd="1" destOrd="0" presId="urn:microsoft.com/office/officeart/2018/2/layout/IconVerticalSolidList"/>
    <dgm:cxn modelId="{DB26B6D7-8890-4181-8BEA-B336B81FE85C}" type="presParOf" srcId="{477B9870-805B-45B4-A1AB-2344CB269BEE}" destId="{39FA1DA9-AA30-49FE-B23C-79149954EFA0}" srcOrd="2" destOrd="0" presId="urn:microsoft.com/office/officeart/2018/2/layout/IconVerticalSolidList"/>
    <dgm:cxn modelId="{B90DCFF6-FE9C-48B1-8889-A750BA78B694}" type="presParOf" srcId="{39FA1DA9-AA30-49FE-B23C-79149954EFA0}" destId="{D058910E-5925-4C6A-A9CC-8C1FCC4FC52C}" srcOrd="0" destOrd="0" presId="urn:microsoft.com/office/officeart/2018/2/layout/IconVerticalSolidList"/>
    <dgm:cxn modelId="{E2210C8D-E17E-4876-92B8-AC8BA4653A98}" type="presParOf" srcId="{39FA1DA9-AA30-49FE-B23C-79149954EFA0}" destId="{990A9B9F-55FA-4BBE-AB83-CC6F92CF877A}" srcOrd="1" destOrd="0" presId="urn:microsoft.com/office/officeart/2018/2/layout/IconVerticalSolidList"/>
    <dgm:cxn modelId="{1634264E-E027-4A06-9BB1-ACF8A945297D}" type="presParOf" srcId="{39FA1DA9-AA30-49FE-B23C-79149954EFA0}" destId="{F0E020E3-470A-40CC-B8F0-AF1C38470D4C}" srcOrd="2" destOrd="0" presId="urn:microsoft.com/office/officeart/2018/2/layout/IconVerticalSolidList"/>
    <dgm:cxn modelId="{320E22A4-69B1-41D2-8955-BB1370BC20CB}" type="presParOf" srcId="{39FA1DA9-AA30-49FE-B23C-79149954EFA0}" destId="{D954F7F0-369A-4E6D-A967-ED5086255DC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536D40-E57F-4DE3-87D9-741EB367258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tr-TR"/>
        </a:p>
      </dgm:t>
    </dgm:pt>
    <dgm:pt modelId="{9A1D2418-CAAB-447E-BCAF-65FEB0C4121A}">
      <dgm:prSet phldrT="[Metin]"/>
      <dgm:spPr/>
      <dgm:t>
        <a:bodyPr/>
        <a:lstStyle/>
        <a:p>
          <a:r>
            <a:rPr lang="tr-TR" b="1" dirty="0">
              <a:latin typeface="+mj-lt"/>
            </a:rPr>
            <a:t>1. ADIM NOMİNASYON</a:t>
          </a:r>
        </a:p>
      </dgm:t>
    </dgm:pt>
    <dgm:pt modelId="{F149CC59-0EFD-427E-B66B-373F66472A00}" type="parTrans" cxnId="{80D1C23E-894C-47FD-A0C1-7EBA1B353C8B}">
      <dgm:prSet/>
      <dgm:spPr/>
      <dgm:t>
        <a:bodyPr/>
        <a:lstStyle/>
        <a:p>
          <a:endParaRPr lang="tr-TR">
            <a:latin typeface="+mj-lt"/>
          </a:endParaRPr>
        </a:p>
      </dgm:t>
    </dgm:pt>
    <dgm:pt modelId="{6482C4E0-2A28-4BE2-962C-0139020564E8}" type="sibTrans" cxnId="{80D1C23E-894C-47FD-A0C1-7EBA1B353C8B}">
      <dgm:prSet/>
      <dgm:spPr/>
      <dgm:t>
        <a:bodyPr/>
        <a:lstStyle/>
        <a:p>
          <a:endParaRPr lang="tr-TR">
            <a:latin typeface="+mj-lt"/>
          </a:endParaRPr>
        </a:p>
      </dgm:t>
    </dgm:pt>
    <dgm:pt modelId="{D873FD1E-60D9-4E26-A885-C9A62F1860A6}">
      <dgm:prSet phldrT="[Metin]"/>
      <dgm:spPr/>
      <dgm:t>
        <a:bodyPr/>
        <a:lstStyle/>
        <a:p>
          <a:r>
            <a:rPr lang="tr-TR" dirty="0">
              <a:latin typeface="+mj-lt"/>
            </a:rPr>
            <a:t>İlgili </a:t>
          </a:r>
          <a:r>
            <a:rPr lang="tr-TR" dirty="0" err="1">
              <a:latin typeface="+mj-lt"/>
            </a:rPr>
            <a:t>Erasmus</a:t>
          </a:r>
          <a:r>
            <a:rPr lang="tr-TR" dirty="0">
              <a:latin typeface="+mj-lt"/>
            </a:rPr>
            <a:t> bölüm koordinatörü tarafından karşı kuruma aday gösterilme</a:t>
          </a:r>
        </a:p>
      </dgm:t>
    </dgm:pt>
    <dgm:pt modelId="{D8CC347A-8D4D-408A-952D-665916A135A3}" type="parTrans" cxnId="{5B754667-BB32-45B3-A6BA-4DC1996D0121}">
      <dgm:prSet/>
      <dgm:spPr/>
      <dgm:t>
        <a:bodyPr/>
        <a:lstStyle/>
        <a:p>
          <a:endParaRPr lang="tr-TR">
            <a:latin typeface="+mj-lt"/>
          </a:endParaRPr>
        </a:p>
      </dgm:t>
    </dgm:pt>
    <dgm:pt modelId="{DA1F910C-FFD3-4D31-B0F3-E5C8F11BF98F}" type="sibTrans" cxnId="{5B754667-BB32-45B3-A6BA-4DC1996D0121}">
      <dgm:prSet/>
      <dgm:spPr/>
      <dgm:t>
        <a:bodyPr/>
        <a:lstStyle/>
        <a:p>
          <a:endParaRPr lang="tr-TR">
            <a:latin typeface="+mj-lt"/>
          </a:endParaRPr>
        </a:p>
      </dgm:t>
    </dgm:pt>
    <dgm:pt modelId="{9D8CBF50-A544-4178-AB61-A93B95454DB3}">
      <dgm:prSet phldrT="[Metin]"/>
      <dgm:spPr/>
      <dgm:t>
        <a:bodyPr/>
        <a:lstStyle/>
        <a:p>
          <a:r>
            <a:rPr lang="tr-TR" b="1" dirty="0">
              <a:latin typeface="+mj-lt"/>
            </a:rPr>
            <a:t>2. ADIM KARŞI KURUM İLE BAĞLANTILI İŞLEMLER</a:t>
          </a:r>
        </a:p>
      </dgm:t>
    </dgm:pt>
    <dgm:pt modelId="{350E4475-8642-4A48-91F9-700CE056838E}" type="parTrans" cxnId="{DD780448-4377-40A0-B34F-A159967D3437}">
      <dgm:prSet/>
      <dgm:spPr/>
      <dgm:t>
        <a:bodyPr/>
        <a:lstStyle/>
        <a:p>
          <a:endParaRPr lang="tr-TR">
            <a:latin typeface="+mj-lt"/>
          </a:endParaRPr>
        </a:p>
      </dgm:t>
    </dgm:pt>
    <dgm:pt modelId="{70F7C9EB-5202-4F73-B21C-2CE64AF379A2}" type="sibTrans" cxnId="{DD780448-4377-40A0-B34F-A159967D3437}">
      <dgm:prSet/>
      <dgm:spPr/>
      <dgm:t>
        <a:bodyPr/>
        <a:lstStyle/>
        <a:p>
          <a:endParaRPr lang="tr-TR">
            <a:latin typeface="+mj-lt"/>
          </a:endParaRPr>
        </a:p>
      </dgm:t>
    </dgm:pt>
    <dgm:pt modelId="{5590C6BD-DE64-4D57-89F3-D8260164F9D7}">
      <dgm:prSet phldrT="[Metin]"/>
      <dgm:spPr/>
      <dgm:t>
        <a:bodyPr/>
        <a:lstStyle/>
        <a:p>
          <a:r>
            <a:rPr lang="tr-TR" b="1">
              <a:latin typeface="+mj-lt"/>
            </a:rPr>
            <a:t>Öğrenim Anlaşması (Learning Agreement)</a:t>
          </a:r>
        </a:p>
      </dgm:t>
    </dgm:pt>
    <dgm:pt modelId="{598DC280-DA94-4823-B50F-13B1A55F0485}" type="parTrans" cxnId="{E1860DFB-240B-4CCF-8E29-11B967B56CA8}">
      <dgm:prSet/>
      <dgm:spPr/>
      <dgm:t>
        <a:bodyPr/>
        <a:lstStyle/>
        <a:p>
          <a:endParaRPr lang="tr-TR">
            <a:latin typeface="+mj-lt"/>
          </a:endParaRPr>
        </a:p>
      </dgm:t>
    </dgm:pt>
    <dgm:pt modelId="{FE36FEB3-F58F-4061-AEBC-596F7B3F9B32}" type="sibTrans" cxnId="{E1860DFB-240B-4CCF-8E29-11B967B56CA8}">
      <dgm:prSet/>
      <dgm:spPr/>
      <dgm:t>
        <a:bodyPr/>
        <a:lstStyle/>
        <a:p>
          <a:endParaRPr lang="tr-TR">
            <a:latin typeface="+mj-lt"/>
          </a:endParaRPr>
        </a:p>
      </dgm:t>
    </dgm:pt>
    <dgm:pt modelId="{D4BCA362-ABF4-498A-9881-B89629DD20DA}">
      <dgm:prSet phldrT="[Metin]"/>
      <dgm:spPr/>
      <dgm:t>
        <a:bodyPr/>
        <a:lstStyle/>
        <a:p>
          <a:r>
            <a:rPr lang="tr-TR">
              <a:latin typeface="+mj-lt"/>
            </a:rPr>
            <a:t>Dil belgesi (Koordinatörlüğümüzden temin edilebilir)</a:t>
          </a:r>
        </a:p>
      </dgm:t>
    </dgm:pt>
    <dgm:pt modelId="{ADDD5AC5-8155-42D6-B021-6BED3B4FA31A}" type="parTrans" cxnId="{8F0C5C0A-AD48-46C1-834F-EBA376B60E8A}">
      <dgm:prSet/>
      <dgm:spPr/>
      <dgm:t>
        <a:bodyPr/>
        <a:lstStyle/>
        <a:p>
          <a:endParaRPr lang="tr-TR">
            <a:latin typeface="+mj-lt"/>
          </a:endParaRPr>
        </a:p>
      </dgm:t>
    </dgm:pt>
    <dgm:pt modelId="{0A26C373-4FE6-4BBB-B2B0-C59890C7958C}" type="sibTrans" cxnId="{8F0C5C0A-AD48-46C1-834F-EBA376B60E8A}">
      <dgm:prSet/>
      <dgm:spPr/>
      <dgm:t>
        <a:bodyPr/>
        <a:lstStyle/>
        <a:p>
          <a:endParaRPr lang="tr-TR">
            <a:latin typeface="+mj-lt"/>
          </a:endParaRPr>
        </a:p>
      </dgm:t>
    </dgm:pt>
    <dgm:pt modelId="{5EEE0E41-916D-403E-878B-AF5374B26116}">
      <dgm:prSet phldrT="[Metin]"/>
      <dgm:spPr/>
      <dgm:t>
        <a:bodyPr/>
        <a:lstStyle/>
        <a:p>
          <a:r>
            <a:rPr lang="tr-TR" b="1" dirty="0">
              <a:latin typeface="+mj-lt"/>
            </a:rPr>
            <a:t>3. ADIM AKADEMİK BİRİMİNİZ İLE BAĞLANTILI İŞLEMLER</a:t>
          </a:r>
        </a:p>
      </dgm:t>
    </dgm:pt>
    <dgm:pt modelId="{AC7F5C57-B263-4FEB-A0B0-37D02FC94E13}" type="parTrans" cxnId="{E3DB8D73-162B-4A43-85FC-A904F2CCC8D6}">
      <dgm:prSet/>
      <dgm:spPr/>
      <dgm:t>
        <a:bodyPr/>
        <a:lstStyle/>
        <a:p>
          <a:endParaRPr lang="tr-TR">
            <a:latin typeface="+mj-lt"/>
          </a:endParaRPr>
        </a:p>
      </dgm:t>
    </dgm:pt>
    <dgm:pt modelId="{F98A3387-10F3-4E3F-848A-D4C9079E142A}" type="sibTrans" cxnId="{E3DB8D73-162B-4A43-85FC-A904F2CCC8D6}">
      <dgm:prSet/>
      <dgm:spPr/>
      <dgm:t>
        <a:bodyPr/>
        <a:lstStyle/>
        <a:p>
          <a:endParaRPr lang="tr-TR">
            <a:latin typeface="+mj-lt"/>
          </a:endParaRPr>
        </a:p>
      </dgm:t>
    </dgm:pt>
    <dgm:pt modelId="{183938D0-4233-4062-A10A-7FB09D3AD46A}">
      <dgm:prSet phldrT="[Metin]"/>
      <dgm:spPr/>
      <dgm:t>
        <a:bodyPr/>
        <a:lstStyle/>
        <a:p>
          <a:r>
            <a:rPr lang="tr-TR" dirty="0">
              <a:latin typeface="+mj-lt"/>
            </a:rPr>
            <a:t>Akademik Tanınma belgesinin hazırlanması ve bölüm Yönetim Kurulu tarafından onaylanması</a:t>
          </a:r>
        </a:p>
      </dgm:t>
    </dgm:pt>
    <dgm:pt modelId="{208F573C-A83E-46BD-AB60-07988606DA9C}" type="parTrans" cxnId="{CFA16921-1E3E-4442-BD3F-537F1F491568}">
      <dgm:prSet/>
      <dgm:spPr/>
      <dgm:t>
        <a:bodyPr/>
        <a:lstStyle/>
        <a:p>
          <a:endParaRPr lang="tr-TR">
            <a:latin typeface="+mj-lt"/>
          </a:endParaRPr>
        </a:p>
      </dgm:t>
    </dgm:pt>
    <dgm:pt modelId="{FDF5D324-B8DF-4995-BFDB-8727B4C38C22}" type="sibTrans" cxnId="{CFA16921-1E3E-4442-BD3F-537F1F491568}">
      <dgm:prSet/>
      <dgm:spPr/>
      <dgm:t>
        <a:bodyPr/>
        <a:lstStyle/>
        <a:p>
          <a:endParaRPr lang="tr-TR">
            <a:latin typeface="+mj-lt"/>
          </a:endParaRPr>
        </a:p>
      </dgm:t>
    </dgm:pt>
    <dgm:pt modelId="{3F54878E-D491-4BB7-9503-AB16861BF212}">
      <dgm:prSet phldrT="[Metin]"/>
      <dgm:spPr/>
      <dgm:t>
        <a:bodyPr/>
        <a:lstStyle/>
        <a:p>
          <a:r>
            <a:rPr lang="tr-TR">
              <a:latin typeface="+mj-lt"/>
            </a:rPr>
            <a:t>İngilizce transkript temin edilmesi</a:t>
          </a:r>
        </a:p>
      </dgm:t>
    </dgm:pt>
    <dgm:pt modelId="{CE813876-45CF-4832-9572-89B537157CBC}" type="parTrans" cxnId="{9EA0215E-6C30-4633-9EA8-FB4B9AA13F7D}">
      <dgm:prSet/>
      <dgm:spPr/>
      <dgm:t>
        <a:bodyPr/>
        <a:lstStyle/>
        <a:p>
          <a:endParaRPr lang="tr-TR">
            <a:latin typeface="+mj-lt"/>
          </a:endParaRPr>
        </a:p>
      </dgm:t>
    </dgm:pt>
    <dgm:pt modelId="{7F3B1157-6AE6-41BC-AB99-012076EE7064}" type="sibTrans" cxnId="{9EA0215E-6C30-4633-9EA8-FB4B9AA13F7D}">
      <dgm:prSet/>
      <dgm:spPr/>
      <dgm:t>
        <a:bodyPr/>
        <a:lstStyle/>
        <a:p>
          <a:endParaRPr lang="tr-TR">
            <a:latin typeface="+mj-lt"/>
          </a:endParaRPr>
        </a:p>
      </dgm:t>
    </dgm:pt>
    <dgm:pt modelId="{A97B0318-2A4E-45E6-90DD-2BC5FA889160}">
      <dgm:prSet phldrT="[Metin]"/>
      <dgm:spPr/>
      <dgm:t>
        <a:bodyPr/>
        <a:lstStyle/>
        <a:p>
          <a:r>
            <a:rPr lang="tr-TR" b="1" dirty="0">
              <a:latin typeface="+mj-lt"/>
            </a:rPr>
            <a:t>4. ADIM SEYAHAT PLANLAMASI</a:t>
          </a:r>
        </a:p>
      </dgm:t>
    </dgm:pt>
    <dgm:pt modelId="{48F0608F-97CB-49F3-8628-D660EC133300}" type="parTrans" cxnId="{54C327FD-5BB6-4561-B791-873176B51AEE}">
      <dgm:prSet/>
      <dgm:spPr/>
      <dgm:t>
        <a:bodyPr/>
        <a:lstStyle/>
        <a:p>
          <a:endParaRPr lang="tr-TR">
            <a:latin typeface="+mj-lt"/>
          </a:endParaRPr>
        </a:p>
      </dgm:t>
    </dgm:pt>
    <dgm:pt modelId="{4D73FDDE-25FD-43B9-AEEB-0D59B586D0B3}" type="sibTrans" cxnId="{54C327FD-5BB6-4561-B791-873176B51AEE}">
      <dgm:prSet/>
      <dgm:spPr/>
      <dgm:t>
        <a:bodyPr/>
        <a:lstStyle/>
        <a:p>
          <a:endParaRPr lang="tr-TR">
            <a:latin typeface="+mj-lt"/>
          </a:endParaRPr>
        </a:p>
      </dgm:t>
    </dgm:pt>
    <dgm:pt modelId="{951A033E-AE9F-4125-9F52-3591A99D78A1}">
      <dgm:prSet phldrT="[Metin]"/>
      <dgm:spPr/>
      <dgm:t>
        <a:bodyPr/>
        <a:lstStyle/>
        <a:p>
          <a:r>
            <a:rPr lang="tr-TR">
              <a:latin typeface="+mj-lt"/>
            </a:rPr>
            <a:t>Vize işlemleri</a:t>
          </a:r>
        </a:p>
      </dgm:t>
    </dgm:pt>
    <dgm:pt modelId="{5AC698E6-9E92-476F-9139-47986527B8B7}" type="parTrans" cxnId="{11F551B9-C51A-480F-9AFE-EE7FA7B72D1F}">
      <dgm:prSet/>
      <dgm:spPr/>
      <dgm:t>
        <a:bodyPr/>
        <a:lstStyle/>
        <a:p>
          <a:endParaRPr lang="tr-TR">
            <a:latin typeface="+mj-lt"/>
          </a:endParaRPr>
        </a:p>
      </dgm:t>
    </dgm:pt>
    <dgm:pt modelId="{E02AE125-741A-4129-808F-BC6A42BC4D34}" type="sibTrans" cxnId="{11F551B9-C51A-480F-9AFE-EE7FA7B72D1F}">
      <dgm:prSet/>
      <dgm:spPr/>
      <dgm:t>
        <a:bodyPr/>
        <a:lstStyle/>
        <a:p>
          <a:endParaRPr lang="tr-TR">
            <a:latin typeface="+mj-lt"/>
          </a:endParaRPr>
        </a:p>
      </dgm:t>
    </dgm:pt>
    <dgm:pt modelId="{3D19C5E5-AB1D-4CBA-AED5-7EEF06167A13}">
      <dgm:prSet phldrT="[Metin]"/>
      <dgm:spPr/>
      <dgm:t>
        <a:bodyPr/>
        <a:lstStyle/>
        <a:p>
          <a:r>
            <a:rPr lang="tr-TR">
              <a:latin typeface="+mj-lt"/>
            </a:rPr>
            <a:t>Sigortalar</a:t>
          </a:r>
        </a:p>
      </dgm:t>
    </dgm:pt>
    <dgm:pt modelId="{8A43929F-EFD3-4E9E-84B7-83B272553B7E}" type="parTrans" cxnId="{E84D009E-BFD0-4941-A6D0-8A596F813014}">
      <dgm:prSet/>
      <dgm:spPr/>
      <dgm:t>
        <a:bodyPr/>
        <a:lstStyle/>
        <a:p>
          <a:endParaRPr lang="tr-TR">
            <a:latin typeface="+mj-lt"/>
          </a:endParaRPr>
        </a:p>
      </dgm:t>
    </dgm:pt>
    <dgm:pt modelId="{7CDB2686-F245-4925-905D-AD3D4071FD96}" type="sibTrans" cxnId="{E84D009E-BFD0-4941-A6D0-8A596F813014}">
      <dgm:prSet/>
      <dgm:spPr/>
      <dgm:t>
        <a:bodyPr/>
        <a:lstStyle/>
        <a:p>
          <a:endParaRPr lang="tr-TR">
            <a:latin typeface="+mj-lt"/>
          </a:endParaRPr>
        </a:p>
      </dgm:t>
    </dgm:pt>
    <dgm:pt modelId="{ACB6F0C9-D6BA-469D-8D28-A7B04AEDE51F}">
      <dgm:prSet phldrT="[Metin]"/>
      <dgm:spPr/>
      <dgm:t>
        <a:bodyPr/>
        <a:lstStyle/>
        <a:p>
          <a:r>
            <a:rPr lang="tr-TR" dirty="0">
              <a:latin typeface="+mj-lt"/>
            </a:rPr>
            <a:t>Banka hesabı açmak</a:t>
          </a:r>
        </a:p>
      </dgm:t>
    </dgm:pt>
    <dgm:pt modelId="{2BBF27FC-1923-43FB-AD84-99B95776442A}" type="parTrans" cxnId="{D63EDC26-C125-4325-8E61-0CBAA2791F1C}">
      <dgm:prSet/>
      <dgm:spPr/>
      <dgm:t>
        <a:bodyPr/>
        <a:lstStyle/>
        <a:p>
          <a:endParaRPr lang="tr-TR">
            <a:latin typeface="+mj-lt"/>
          </a:endParaRPr>
        </a:p>
      </dgm:t>
    </dgm:pt>
    <dgm:pt modelId="{4655D841-92FE-423C-B729-9EF2E87DF5D1}" type="sibTrans" cxnId="{D63EDC26-C125-4325-8E61-0CBAA2791F1C}">
      <dgm:prSet/>
      <dgm:spPr/>
      <dgm:t>
        <a:bodyPr/>
        <a:lstStyle/>
        <a:p>
          <a:endParaRPr lang="tr-TR">
            <a:latin typeface="+mj-lt"/>
          </a:endParaRPr>
        </a:p>
      </dgm:t>
    </dgm:pt>
    <dgm:pt modelId="{642F3165-3C38-47BA-A097-3F1CAC1F5E16}">
      <dgm:prSet phldrT="[Metin]"/>
      <dgm:spPr/>
      <dgm:t>
        <a:bodyPr/>
        <a:lstStyle/>
        <a:p>
          <a:r>
            <a:rPr lang="tr-TR" b="1" dirty="0">
              <a:latin typeface="+mj-lt"/>
            </a:rPr>
            <a:t>ERASMUS+ Öğrenim Hareketliliğinin Başlaması</a:t>
          </a:r>
        </a:p>
      </dgm:t>
    </dgm:pt>
    <dgm:pt modelId="{C47D4E94-AE63-414C-AE0E-98EFA71C5FE9}" type="parTrans" cxnId="{D598B52B-7DDB-49D2-906A-D6DBAE8C586D}">
      <dgm:prSet/>
      <dgm:spPr/>
      <dgm:t>
        <a:bodyPr/>
        <a:lstStyle/>
        <a:p>
          <a:endParaRPr lang="tr-TR">
            <a:latin typeface="+mj-lt"/>
          </a:endParaRPr>
        </a:p>
      </dgm:t>
    </dgm:pt>
    <dgm:pt modelId="{21478962-E491-491C-AA5B-5F0F9A70B26E}" type="sibTrans" cxnId="{D598B52B-7DDB-49D2-906A-D6DBAE8C586D}">
      <dgm:prSet/>
      <dgm:spPr/>
      <dgm:t>
        <a:bodyPr/>
        <a:lstStyle/>
        <a:p>
          <a:endParaRPr lang="tr-TR">
            <a:latin typeface="+mj-lt"/>
          </a:endParaRPr>
        </a:p>
      </dgm:t>
    </dgm:pt>
    <dgm:pt modelId="{260AF45E-0710-4564-AAC2-294011FC0EBB}">
      <dgm:prSet phldrT="[Metin]"/>
      <dgm:spPr/>
      <dgm:t>
        <a:bodyPr/>
        <a:lstStyle/>
        <a:p>
          <a:r>
            <a:rPr lang="tr-TR" b="1" dirty="0">
              <a:latin typeface="+mj-lt"/>
            </a:rPr>
            <a:t>5. ADIM GİDİŞ ÖNCESİ TESLİM EDİLECEK BELGELER</a:t>
          </a:r>
        </a:p>
      </dgm:t>
    </dgm:pt>
    <dgm:pt modelId="{79829B4B-FDA0-4274-B48C-2248BFBDFCF9}" type="parTrans" cxnId="{A13D83E4-82D8-48BA-8386-93BED9811907}">
      <dgm:prSet/>
      <dgm:spPr/>
      <dgm:t>
        <a:bodyPr/>
        <a:lstStyle/>
        <a:p>
          <a:endParaRPr lang="tr-TR"/>
        </a:p>
      </dgm:t>
    </dgm:pt>
    <dgm:pt modelId="{B81204EC-DCE6-4B37-A1A6-1C15BEA47226}" type="sibTrans" cxnId="{A13D83E4-82D8-48BA-8386-93BED9811907}">
      <dgm:prSet/>
      <dgm:spPr/>
      <dgm:t>
        <a:bodyPr/>
        <a:lstStyle/>
        <a:p>
          <a:endParaRPr lang="tr-TR"/>
        </a:p>
      </dgm:t>
    </dgm:pt>
    <dgm:pt modelId="{8E3AE549-A8C9-45F3-A3A3-1F9E5E011848}">
      <dgm:prSet phldrT="[Metin]"/>
      <dgm:spPr/>
      <dgm:t>
        <a:bodyPr/>
        <a:lstStyle/>
        <a:p>
          <a:r>
            <a:rPr lang="tr-TR">
              <a:latin typeface="+mj-lt"/>
            </a:rPr>
            <a:t>Kabul/Davet mektubu</a:t>
          </a:r>
        </a:p>
      </dgm:t>
    </dgm:pt>
    <dgm:pt modelId="{4E1B792F-CBC4-4CD4-BF05-EB57EC5C957F}" type="parTrans" cxnId="{D5C75205-F0EE-49C6-9AFD-0BEC6B342145}">
      <dgm:prSet/>
      <dgm:spPr/>
      <dgm:t>
        <a:bodyPr/>
        <a:lstStyle/>
        <a:p>
          <a:endParaRPr lang="tr-TR"/>
        </a:p>
      </dgm:t>
    </dgm:pt>
    <dgm:pt modelId="{ED993E78-1C65-4BF6-BFF9-FC7009D2BC8F}" type="sibTrans" cxnId="{D5C75205-F0EE-49C6-9AFD-0BEC6B342145}">
      <dgm:prSet/>
      <dgm:spPr/>
      <dgm:t>
        <a:bodyPr/>
        <a:lstStyle/>
        <a:p>
          <a:endParaRPr lang="tr-TR"/>
        </a:p>
      </dgm:t>
    </dgm:pt>
    <dgm:pt modelId="{0EDC539D-88C4-43EB-A562-CCC90A10869E}">
      <dgm:prSet phldrT="[Metin]"/>
      <dgm:spPr/>
      <dgm:t>
        <a:bodyPr/>
        <a:lstStyle/>
        <a:p>
          <a:r>
            <a:rPr lang="tr-TR">
              <a:latin typeface="+mj-lt"/>
            </a:rPr>
            <a:t>Öğrenim anlaşması</a:t>
          </a:r>
        </a:p>
      </dgm:t>
    </dgm:pt>
    <dgm:pt modelId="{7288749A-2B74-4349-AFEF-DA79BF1A3B7E}" type="parTrans" cxnId="{1F73E514-FAC3-48A6-A41D-EC63260E2223}">
      <dgm:prSet/>
      <dgm:spPr/>
      <dgm:t>
        <a:bodyPr/>
        <a:lstStyle/>
        <a:p>
          <a:endParaRPr lang="tr-TR"/>
        </a:p>
      </dgm:t>
    </dgm:pt>
    <dgm:pt modelId="{EB2B0B7C-9E00-4A4F-A825-393779BA8CC1}" type="sibTrans" cxnId="{1F73E514-FAC3-48A6-A41D-EC63260E2223}">
      <dgm:prSet/>
      <dgm:spPr/>
      <dgm:t>
        <a:bodyPr/>
        <a:lstStyle/>
        <a:p>
          <a:endParaRPr lang="tr-TR"/>
        </a:p>
      </dgm:t>
    </dgm:pt>
    <dgm:pt modelId="{67C9D399-7D5A-467A-82D8-FD9FF50744F7}">
      <dgm:prSet phldrT="[Metin]"/>
      <dgm:spPr/>
      <dgm:t>
        <a:bodyPr/>
        <a:lstStyle/>
        <a:p>
          <a:r>
            <a:rPr lang="tr-TR" dirty="0">
              <a:latin typeface="+mj-lt"/>
            </a:rPr>
            <a:t>İngilizce Transkript</a:t>
          </a:r>
        </a:p>
      </dgm:t>
    </dgm:pt>
    <dgm:pt modelId="{E0F331FF-9B34-4E1C-A3D2-00A0DE6DED8B}" type="parTrans" cxnId="{7AEB1CE6-19F7-480A-9321-1417F97049AC}">
      <dgm:prSet/>
      <dgm:spPr/>
      <dgm:t>
        <a:bodyPr/>
        <a:lstStyle/>
        <a:p>
          <a:endParaRPr lang="tr-TR"/>
        </a:p>
      </dgm:t>
    </dgm:pt>
    <dgm:pt modelId="{ADF2A9C2-2BCE-41E6-8A81-1C1FA11BA532}" type="sibTrans" cxnId="{7AEB1CE6-19F7-480A-9321-1417F97049AC}">
      <dgm:prSet/>
      <dgm:spPr/>
      <dgm:t>
        <a:bodyPr/>
        <a:lstStyle/>
        <a:p>
          <a:endParaRPr lang="tr-TR"/>
        </a:p>
      </dgm:t>
    </dgm:pt>
    <dgm:pt modelId="{D6D9FE33-A4E6-4AC6-B30F-D82D563EF1F2}">
      <dgm:prSet phldrT="[Metin]"/>
      <dgm:spPr/>
      <dgm:t>
        <a:bodyPr/>
        <a:lstStyle/>
        <a:p>
          <a:r>
            <a:rPr lang="tr-TR">
              <a:latin typeface="+mj-lt"/>
            </a:rPr>
            <a:t>Vadesiz Euro Hesabı</a:t>
          </a:r>
        </a:p>
      </dgm:t>
    </dgm:pt>
    <dgm:pt modelId="{6EE001DB-52F0-4367-B86D-90D5913E6F21}" type="parTrans" cxnId="{3A2565B7-0CD4-447E-9030-B42E61F05FD8}">
      <dgm:prSet/>
      <dgm:spPr/>
      <dgm:t>
        <a:bodyPr/>
        <a:lstStyle/>
        <a:p>
          <a:endParaRPr lang="tr-TR"/>
        </a:p>
      </dgm:t>
    </dgm:pt>
    <dgm:pt modelId="{5B8734B3-8D2C-4832-ADDD-5CCCD1E44FA8}" type="sibTrans" cxnId="{3A2565B7-0CD4-447E-9030-B42E61F05FD8}">
      <dgm:prSet/>
      <dgm:spPr/>
      <dgm:t>
        <a:bodyPr/>
        <a:lstStyle/>
        <a:p>
          <a:endParaRPr lang="tr-TR"/>
        </a:p>
      </dgm:t>
    </dgm:pt>
    <dgm:pt modelId="{AB0E061E-BBA3-4369-B47E-E64B6C5502F3}">
      <dgm:prSet phldrT="[Metin]"/>
      <dgm:spPr/>
      <dgm:t>
        <a:bodyPr/>
        <a:lstStyle/>
        <a:p>
          <a:r>
            <a:rPr lang="tr-TR">
              <a:latin typeface="+mj-lt"/>
            </a:rPr>
            <a:t>Vize</a:t>
          </a:r>
        </a:p>
      </dgm:t>
    </dgm:pt>
    <dgm:pt modelId="{018B3629-4DFF-439C-B4B5-330101F84323}" type="parTrans" cxnId="{4A0ADD86-E110-4A64-870D-84B531F0B0CC}">
      <dgm:prSet/>
      <dgm:spPr/>
      <dgm:t>
        <a:bodyPr/>
        <a:lstStyle/>
        <a:p>
          <a:endParaRPr lang="tr-TR"/>
        </a:p>
      </dgm:t>
    </dgm:pt>
    <dgm:pt modelId="{53A18DB8-5408-478A-BC69-4C3FD35EA554}" type="sibTrans" cxnId="{4A0ADD86-E110-4A64-870D-84B531F0B0CC}">
      <dgm:prSet/>
      <dgm:spPr/>
      <dgm:t>
        <a:bodyPr/>
        <a:lstStyle/>
        <a:p>
          <a:endParaRPr lang="tr-TR"/>
        </a:p>
      </dgm:t>
    </dgm:pt>
    <dgm:pt modelId="{6D85758F-5357-4099-BE15-069EC220B93C}">
      <dgm:prSet phldrT="[Metin]"/>
      <dgm:spPr/>
      <dgm:t>
        <a:bodyPr/>
        <a:lstStyle/>
        <a:p>
          <a:r>
            <a:rPr lang="tr-TR">
              <a:latin typeface="+mj-lt"/>
            </a:rPr>
            <a:t>Sağlık ve Seyahat Sigortası</a:t>
          </a:r>
        </a:p>
      </dgm:t>
    </dgm:pt>
    <dgm:pt modelId="{AC6E85B8-BFC1-4D16-BADB-6EA65ADCA06E}" type="parTrans" cxnId="{9BA4333B-4E0A-4C98-AECF-7F10CD61F9D5}">
      <dgm:prSet/>
      <dgm:spPr/>
      <dgm:t>
        <a:bodyPr/>
        <a:lstStyle/>
        <a:p>
          <a:endParaRPr lang="tr-TR"/>
        </a:p>
      </dgm:t>
    </dgm:pt>
    <dgm:pt modelId="{49F96E91-B5C2-4A9B-9865-53B60A40902C}" type="sibTrans" cxnId="{9BA4333B-4E0A-4C98-AECF-7F10CD61F9D5}">
      <dgm:prSet/>
      <dgm:spPr/>
      <dgm:t>
        <a:bodyPr/>
        <a:lstStyle/>
        <a:p>
          <a:endParaRPr lang="tr-TR"/>
        </a:p>
      </dgm:t>
    </dgm:pt>
    <dgm:pt modelId="{140AB911-38BF-498D-8E42-FCE536A5DA31}">
      <dgm:prSet phldrT="[Metin]"/>
      <dgm:spPr/>
      <dgm:t>
        <a:bodyPr/>
        <a:lstStyle/>
        <a:p>
          <a:r>
            <a:rPr lang="tr-TR" dirty="0">
              <a:latin typeface="+mj-lt"/>
            </a:rPr>
            <a:t>OLS Gidiş Sınav </a:t>
          </a:r>
          <a:r>
            <a:rPr lang="tr-TR" dirty="0" err="1">
              <a:latin typeface="+mj-lt"/>
            </a:rPr>
            <a:t>Çıktıs</a:t>
          </a:r>
          <a:endParaRPr lang="tr-TR" dirty="0">
            <a:latin typeface="+mj-lt"/>
          </a:endParaRPr>
        </a:p>
      </dgm:t>
    </dgm:pt>
    <dgm:pt modelId="{FD0557B0-A095-440D-A53D-ABBC420824A0}" type="parTrans" cxnId="{37ED48CE-D361-4638-9B4E-281CBF1055F4}">
      <dgm:prSet/>
      <dgm:spPr/>
      <dgm:t>
        <a:bodyPr/>
        <a:lstStyle/>
        <a:p>
          <a:endParaRPr lang="tr-TR"/>
        </a:p>
      </dgm:t>
    </dgm:pt>
    <dgm:pt modelId="{E606AEC2-189B-4A01-AA80-BDFF17D924B7}" type="sibTrans" cxnId="{37ED48CE-D361-4638-9B4E-281CBF1055F4}">
      <dgm:prSet/>
      <dgm:spPr/>
      <dgm:t>
        <a:bodyPr/>
        <a:lstStyle/>
        <a:p>
          <a:endParaRPr lang="tr-TR"/>
        </a:p>
      </dgm:t>
    </dgm:pt>
    <dgm:pt modelId="{343B759F-D1F3-4FCC-BE2F-74C65BF75721}">
      <dgm:prSet phldrT="[Metin]"/>
      <dgm:spPr/>
      <dgm:t>
        <a:bodyPr/>
        <a:lstStyle/>
        <a:p>
          <a:r>
            <a:rPr lang="tr-TR" dirty="0">
              <a:latin typeface="+mj-lt"/>
            </a:rPr>
            <a:t>Karşı kurumun yönlendirmesine uygun olarak öğrenci tarafından karşı kuruma gerekli bilgi ve belgelerin sağlanması (online </a:t>
          </a:r>
          <a:r>
            <a:rPr lang="tr-TR" dirty="0" err="1">
              <a:latin typeface="+mj-lt"/>
            </a:rPr>
            <a:t>application</a:t>
          </a:r>
          <a:r>
            <a:rPr lang="tr-TR" dirty="0">
              <a:latin typeface="+mj-lt"/>
            </a:rPr>
            <a:t> vb. işlemlerin gerçekleştirilmesi)</a:t>
          </a:r>
        </a:p>
      </dgm:t>
    </dgm:pt>
    <dgm:pt modelId="{441293AD-EB34-4D74-95D5-0034B5BE727E}" type="parTrans" cxnId="{07DA2F25-737E-46A2-BE27-0A1E5A2D66EB}">
      <dgm:prSet/>
      <dgm:spPr/>
      <dgm:t>
        <a:bodyPr/>
        <a:lstStyle/>
        <a:p>
          <a:endParaRPr lang="tr-TR"/>
        </a:p>
      </dgm:t>
    </dgm:pt>
    <dgm:pt modelId="{ED683835-5F65-45DB-B8A5-C6D6430EDA82}" type="sibTrans" cxnId="{07DA2F25-737E-46A2-BE27-0A1E5A2D66EB}">
      <dgm:prSet/>
      <dgm:spPr/>
      <dgm:t>
        <a:bodyPr/>
        <a:lstStyle/>
        <a:p>
          <a:endParaRPr lang="tr-TR"/>
        </a:p>
      </dgm:t>
    </dgm:pt>
    <dgm:pt modelId="{07E95872-A63D-471D-B675-6967E08EC7DA}">
      <dgm:prSet phldrT="[Metin]"/>
      <dgm:spPr/>
      <dgm:t>
        <a:bodyPr/>
        <a:lstStyle/>
        <a:p>
          <a:r>
            <a:rPr lang="tr-TR" b="1">
              <a:latin typeface="+mj-lt"/>
            </a:rPr>
            <a:t>Öğrenim Anlaşması</a:t>
          </a:r>
        </a:p>
      </dgm:t>
    </dgm:pt>
    <dgm:pt modelId="{AEBBED0A-675A-4730-8F15-26416D9EAC6F}" type="parTrans" cxnId="{99697E65-8B07-4DA6-BE85-49EF75A2865B}">
      <dgm:prSet/>
      <dgm:spPr/>
      <dgm:t>
        <a:bodyPr/>
        <a:lstStyle/>
        <a:p>
          <a:endParaRPr lang="tr-TR"/>
        </a:p>
      </dgm:t>
    </dgm:pt>
    <dgm:pt modelId="{5DB398B5-569A-4854-A878-FF8768B3926C}" type="sibTrans" cxnId="{99697E65-8B07-4DA6-BE85-49EF75A2865B}">
      <dgm:prSet/>
      <dgm:spPr/>
      <dgm:t>
        <a:bodyPr/>
        <a:lstStyle/>
        <a:p>
          <a:endParaRPr lang="tr-TR"/>
        </a:p>
      </dgm:t>
    </dgm:pt>
    <dgm:pt modelId="{BBC3AD75-EE07-45E4-A70C-A8870C99CBAD}">
      <dgm:prSet phldrT="[Metin]"/>
      <dgm:spPr/>
      <dgm:t>
        <a:bodyPr/>
        <a:lstStyle/>
        <a:p>
          <a:r>
            <a:rPr lang="tr-TR">
              <a:latin typeface="+mj-lt"/>
            </a:rPr>
            <a:t>Karşı kurumca talep edilecek diğer belgeler…</a:t>
          </a:r>
        </a:p>
      </dgm:t>
    </dgm:pt>
    <dgm:pt modelId="{B9BAB560-57C1-4586-AE75-2F77198E2C60}" type="parTrans" cxnId="{0DC09CCB-8E51-4C41-8F6E-790CB270DE82}">
      <dgm:prSet/>
      <dgm:spPr/>
      <dgm:t>
        <a:bodyPr/>
        <a:lstStyle/>
        <a:p>
          <a:endParaRPr lang="tr-TR"/>
        </a:p>
      </dgm:t>
    </dgm:pt>
    <dgm:pt modelId="{1CBBDE27-8B35-40E1-B85D-665DA0928FEC}" type="sibTrans" cxnId="{0DC09CCB-8E51-4C41-8F6E-790CB270DE82}">
      <dgm:prSet/>
      <dgm:spPr/>
      <dgm:t>
        <a:bodyPr/>
        <a:lstStyle/>
        <a:p>
          <a:endParaRPr lang="tr-TR"/>
        </a:p>
      </dgm:t>
    </dgm:pt>
    <dgm:pt modelId="{10C14240-BDDF-4985-8866-BD60E54D4C06}" type="pres">
      <dgm:prSet presAssocID="{2C536D40-E57F-4DE3-87D9-741EB3672580}" presName="linear" presStyleCnt="0">
        <dgm:presLayoutVars>
          <dgm:animLvl val="lvl"/>
          <dgm:resizeHandles val="exact"/>
        </dgm:presLayoutVars>
      </dgm:prSet>
      <dgm:spPr/>
    </dgm:pt>
    <dgm:pt modelId="{B5783C76-560E-4972-B575-FF2F5324E445}" type="pres">
      <dgm:prSet presAssocID="{9A1D2418-CAAB-447E-BCAF-65FEB0C4121A}" presName="parentText" presStyleLbl="node1" presStyleIdx="0" presStyleCnt="6">
        <dgm:presLayoutVars>
          <dgm:chMax val="0"/>
          <dgm:bulletEnabled val="1"/>
        </dgm:presLayoutVars>
      </dgm:prSet>
      <dgm:spPr/>
    </dgm:pt>
    <dgm:pt modelId="{C9569912-F8C4-4B7A-B8CD-91AFF1248883}" type="pres">
      <dgm:prSet presAssocID="{9A1D2418-CAAB-447E-BCAF-65FEB0C4121A}" presName="childText" presStyleLbl="revTx" presStyleIdx="0" presStyleCnt="5">
        <dgm:presLayoutVars>
          <dgm:bulletEnabled val="1"/>
        </dgm:presLayoutVars>
      </dgm:prSet>
      <dgm:spPr/>
    </dgm:pt>
    <dgm:pt modelId="{3D5EBAE0-29FD-4EAF-B24F-018F8EDD7122}" type="pres">
      <dgm:prSet presAssocID="{9D8CBF50-A544-4178-AB61-A93B95454DB3}" presName="parentText" presStyleLbl="node1" presStyleIdx="1" presStyleCnt="6">
        <dgm:presLayoutVars>
          <dgm:chMax val="0"/>
          <dgm:bulletEnabled val="1"/>
        </dgm:presLayoutVars>
      </dgm:prSet>
      <dgm:spPr/>
    </dgm:pt>
    <dgm:pt modelId="{234B99CF-CE0B-4879-98A0-D63EBB244F86}" type="pres">
      <dgm:prSet presAssocID="{9D8CBF50-A544-4178-AB61-A93B95454DB3}" presName="childText" presStyleLbl="revTx" presStyleIdx="1" presStyleCnt="5">
        <dgm:presLayoutVars>
          <dgm:bulletEnabled val="1"/>
        </dgm:presLayoutVars>
      </dgm:prSet>
      <dgm:spPr/>
    </dgm:pt>
    <dgm:pt modelId="{9318F56C-6F31-4C87-A7DB-3B09824E5A53}" type="pres">
      <dgm:prSet presAssocID="{5EEE0E41-916D-403E-878B-AF5374B26116}" presName="parentText" presStyleLbl="node1" presStyleIdx="2" presStyleCnt="6">
        <dgm:presLayoutVars>
          <dgm:chMax val="0"/>
          <dgm:bulletEnabled val="1"/>
        </dgm:presLayoutVars>
      </dgm:prSet>
      <dgm:spPr/>
    </dgm:pt>
    <dgm:pt modelId="{B7BE554A-9AF8-41B0-A2C2-3D3E3B0FDA08}" type="pres">
      <dgm:prSet presAssocID="{5EEE0E41-916D-403E-878B-AF5374B26116}" presName="childText" presStyleLbl="revTx" presStyleIdx="2" presStyleCnt="5" custLinFactNeighborX="-172">
        <dgm:presLayoutVars>
          <dgm:bulletEnabled val="1"/>
        </dgm:presLayoutVars>
      </dgm:prSet>
      <dgm:spPr/>
    </dgm:pt>
    <dgm:pt modelId="{2BB6789C-072A-4049-9C2E-B63C49C93192}" type="pres">
      <dgm:prSet presAssocID="{A97B0318-2A4E-45E6-90DD-2BC5FA889160}" presName="parentText" presStyleLbl="node1" presStyleIdx="3" presStyleCnt="6">
        <dgm:presLayoutVars>
          <dgm:chMax val="0"/>
          <dgm:bulletEnabled val="1"/>
        </dgm:presLayoutVars>
      </dgm:prSet>
      <dgm:spPr/>
    </dgm:pt>
    <dgm:pt modelId="{70E3584A-47BF-421C-AE09-B4BAFB8B30F5}" type="pres">
      <dgm:prSet presAssocID="{A97B0318-2A4E-45E6-90DD-2BC5FA889160}" presName="childText" presStyleLbl="revTx" presStyleIdx="3" presStyleCnt="5">
        <dgm:presLayoutVars>
          <dgm:bulletEnabled val="1"/>
        </dgm:presLayoutVars>
      </dgm:prSet>
      <dgm:spPr/>
    </dgm:pt>
    <dgm:pt modelId="{24E8B8BA-DDA7-4340-A857-DE9654D2ED12}" type="pres">
      <dgm:prSet presAssocID="{260AF45E-0710-4564-AAC2-294011FC0EBB}" presName="parentText" presStyleLbl="node1" presStyleIdx="4" presStyleCnt="6">
        <dgm:presLayoutVars>
          <dgm:chMax val="0"/>
          <dgm:bulletEnabled val="1"/>
        </dgm:presLayoutVars>
      </dgm:prSet>
      <dgm:spPr/>
    </dgm:pt>
    <dgm:pt modelId="{1A2EB6A7-1C7D-4F59-B5C4-4C0FDB382EE3}" type="pres">
      <dgm:prSet presAssocID="{260AF45E-0710-4564-AAC2-294011FC0EBB}" presName="childText" presStyleLbl="revTx" presStyleIdx="4" presStyleCnt="5">
        <dgm:presLayoutVars>
          <dgm:bulletEnabled val="1"/>
        </dgm:presLayoutVars>
      </dgm:prSet>
      <dgm:spPr/>
    </dgm:pt>
    <dgm:pt modelId="{A972E26E-171F-4B10-9BDE-8822E9FF652A}" type="pres">
      <dgm:prSet presAssocID="{642F3165-3C38-47BA-A097-3F1CAC1F5E16}" presName="parentText" presStyleLbl="node1" presStyleIdx="5" presStyleCnt="6">
        <dgm:presLayoutVars>
          <dgm:chMax val="0"/>
          <dgm:bulletEnabled val="1"/>
        </dgm:presLayoutVars>
      </dgm:prSet>
      <dgm:spPr/>
    </dgm:pt>
  </dgm:ptLst>
  <dgm:cxnLst>
    <dgm:cxn modelId="{D5C75205-F0EE-49C6-9AFD-0BEC6B342145}" srcId="{260AF45E-0710-4564-AAC2-294011FC0EBB}" destId="{8E3AE549-A8C9-45F3-A3A3-1F9E5E011848}" srcOrd="0" destOrd="0" parTransId="{4E1B792F-CBC4-4CD4-BF05-EB57EC5C957F}" sibTransId="{ED993E78-1C65-4BF6-BFF9-FC7009D2BC8F}"/>
    <dgm:cxn modelId="{1CF94708-C720-4F39-B093-9AF2C9A11B8D}" type="presOf" srcId="{2C536D40-E57F-4DE3-87D9-741EB3672580}" destId="{10C14240-BDDF-4985-8866-BD60E54D4C06}" srcOrd="0" destOrd="0" presId="urn:microsoft.com/office/officeart/2005/8/layout/vList2"/>
    <dgm:cxn modelId="{8F0C5C0A-AD48-46C1-834F-EBA376B60E8A}" srcId="{9D8CBF50-A544-4178-AB61-A93B95454DB3}" destId="{D4BCA362-ABF4-498A-9881-B89629DD20DA}" srcOrd="1" destOrd="0" parTransId="{ADDD5AC5-8155-42D6-B021-6BED3B4FA31A}" sibTransId="{0A26C373-4FE6-4BBB-B2B0-C59890C7958C}"/>
    <dgm:cxn modelId="{1F73E514-FAC3-48A6-A41D-EC63260E2223}" srcId="{260AF45E-0710-4564-AAC2-294011FC0EBB}" destId="{0EDC539D-88C4-43EB-A562-CCC90A10869E}" srcOrd="1" destOrd="0" parTransId="{7288749A-2B74-4349-AFEF-DA79BF1A3B7E}" sibTransId="{EB2B0B7C-9E00-4A4F-A825-393779BA8CC1}"/>
    <dgm:cxn modelId="{D45C881D-96F6-4323-AE7C-F624C8CD173E}" type="presOf" srcId="{5EEE0E41-916D-403E-878B-AF5374B26116}" destId="{9318F56C-6F31-4C87-A7DB-3B09824E5A53}" srcOrd="0" destOrd="0" presId="urn:microsoft.com/office/officeart/2005/8/layout/vList2"/>
    <dgm:cxn modelId="{CFA16921-1E3E-4442-BD3F-537F1F491568}" srcId="{5EEE0E41-916D-403E-878B-AF5374B26116}" destId="{183938D0-4233-4062-A10A-7FB09D3AD46A}" srcOrd="1" destOrd="0" parTransId="{208F573C-A83E-46BD-AB60-07988606DA9C}" sibTransId="{FDF5D324-B8DF-4995-BFDB-8727B4C38C22}"/>
    <dgm:cxn modelId="{07DA2F25-737E-46A2-BE27-0A1E5A2D66EB}" srcId="{9A1D2418-CAAB-447E-BCAF-65FEB0C4121A}" destId="{343B759F-D1F3-4FCC-BE2F-74C65BF75721}" srcOrd="1" destOrd="0" parTransId="{441293AD-EB34-4D74-95D5-0034B5BE727E}" sibTransId="{ED683835-5F65-45DB-B8A5-C6D6430EDA82}"/>
    <dgm:cxn modelId="{4762CF26-11C9-4A91-A442-749C928F87CD}" type="presOf" srcId="{0EDC539D-88C4-43EB-A562-CCC90A10869E}" destId="{1A2EB6A7-1C7D-4F59-B5C4-4C0FDB382EE3}" srcOrd="0" destOrd="1" presId="urn:microsoft.com/office/officeart/2005/8/layout/vList2"/>
    <dgm:cxn modelId="{D63EDC26-C125-4325-8E61-0CBAA2791F1C}" srcId="{A97B0318-2A4E-45E6-90DD-2BC5FA889160}" destId="{ACB6F0C9-D6BA-469D-8D28-A7B04AEDE51F}" srcOrd="2" destOrd="0" parTransId="{2BBF27FC-1923-43FB-AD84-99B95776442A}" sibTransId="{4655D841-92FE-423C-B729-9EF2E87DF5D1}"/>
    <dgm:cxn modelId="{D598B52B-7DDB-49D2-906A-D6DBAE8C586D}" srcId="{2C536D40-E57F-4DE3-87D9-741EB3672580}" destId="{642F3165-3C38-47BA-A097-3F1CAC1F5E16}" srcOrd="5" destOrd="0" parTransId="{C47D4E94-AE63-414C-AE0E-98EFA71C5FE9}" sibTransId="{21478962-E491-491C-AA5B-5F0F9A70B26E}"/>
    <dgm:cxn modelId="{D2BB2331-A1B0-4256-B464-2DD0A1118A77}" type="presOf" srcId="{07E95872-A63D-471D-B675-6967E08EC7DA}" destId="{B7BE554A-9AF8-41B0-A2C2-3D3E3B0FDA08}" srcOrd="0" destOrd="0" presId="urn:microsoft.com/office/officeart/2005/8/layout/vList2"/>
    <dgm:cxn modelId="{F66A5431-14EA-4D03-A9B4-4E9ECD0491C9}" type="presOf" srcId="{9A1D2418-CAAB-447E-BCAF-65FEB0C4121A}" destId="{B5783C76-560E-4972-B575-FF2F5324E445}" srcOrd="0" destOrd="0" presId="urn:microsoft.com/office/officeart/2005/8/layout/vList2"/>
    <dgm:cxn modelId="{EBA7B832-13F9-4B19-A6C8-525F640AB5F3}" type="presOf" srcId="{343B759F-D1F3-4FCC-BE2F-74C65BF75721}" destId="{C9569912-F8C4-4B7A-B8CD-91AFF1248883}" srcOrd="0" destOrd="1" presId="urn:microsoft.com/office/officeart/2005/8/layout/vList2"/>
    <dgm:cxn modelId="{BD1AB635-A308-4F25-ADE6-1A007FE2590B}" type="presOf" srcId="{260AF45E-0710-4564-AAC2-294011FC0EBB}" destId="{24E8B8BA-DDA7-4340-A857-DE9654D2ED12}" srcOrd="0" destOrd="0" presId="urn:microsoft.com/office/officeart/2005/8/layout/vList2"/>
    <dgm:cxn modelId="{9BA4333B-4E0A-4C98-AECF-7F10CD61F9D5}" srcId="{260AF45E-0710-4564-AAC2-294011FC0EBB}" destId="{6D85758F-5357-4099-BE15-069EC220B93C}" srcOrd="5" destOrd="0" parTransId="{AC6E85B8-BFC1-4D16-BADB-6EA65ADCA06E}" sibTransId="{49F96E91-B5C2-4A9B-9865-53B60A40902C}"/>
    <dgm:cxn modelId="{A55BC03E-2CE0-4D60-B6E3-0DCF31623814}" type="presOf" srcId="{8E3AE549-A8C9-45F3-A3A3-1F9E5E011848}" destId="{1A2EB6A7-1C7D-4F59-B5C4-4C0FDB382EE3}" srcOrd="0" destOrd="0" presId="urn:microsoft.com/office/officeart/2005/8/layout/vList2"/>
    <dgm:cxn modelId="{80D1C23E-894C-47FD-A0C1-7EBA1B353C8B}" srcId="{2C536D40-E57F-4DE3-87D9-741EB3672580}" destId="{9A1D2418-CAAB-447E-BCAF-65FEB0C4121A}" srcOrd="0" destOrd="0" parTransId="{F149CC59-0EFD-427E-B66B-373F66472A00}" sibTransId="{6482C4E0-2A28-4BE2-962C-0139020564E8}"/>
    <dgm:cxn modelId="{9EA0215E-6C30-4633-9EA8-FB4B9AA13F7D}" srcId="{5EEE0E41-916D-403E-878B-AF5374B26116}" destId="{3F54878E-D491-4BB7-9503-AB16861BF212}" srcOrd="2" destOrd="0" parTransId="{CE813876-45CF-4832-9572-89B537157CBC}" sibTransId="{7F3B1157-6AE6-41BC-AB99-012076EE7064}"/>
    <dgm:cxn modelId="{99697E65-8B07-4DA6-BE85-49EF75A2865B}" srcId="{5EEE0E41-916D-403E-878B-AF5374B26116}" destId="{07E95872-A63D-471D-B675-6967E08EC7DA}" srcOrd="0" destOrd="0" parTransId="{AEBBED0A-675A-4730-8F15-26416D9EAC6F}" sibTransId="{5DB398B5-569A-4854-A878-FF8768B3926C}"/>
    <dgm:cxn modelId="{5B754667-BB32-45B3-A6BA-4DC1996D0121}" srcId="{9A1D2418-CAAB-447E-BCAF-65FEB0C4121A}" destId="{D873FD1E-60D9-4E26-A885-C9A62F1860A6}" srcOrd="0" destOrd="0" parTransId="{D8CC347A-8D4D-408A-952D-665916A135A3}" sibTransId="{DA1F910C-FFD3-4D31-B0F3-E5C8F11BF98F}"/>
    <dgm:cxn modelId="{DD780448-4377-40A0-B34F-A159967D3437}" srcId="{2C536D40-E57F-4DE3-87D9-741EB3672580}" destId="{9D8CBF50-A544-4178-AB61-A93B95454DB3}" srcOrd="1" destOrd="0" parTransId="{350E4475-8642-4A48-91F9-700CE056838E}" sibTransId="{70F7C9EB-5202-4F73-B21C-2CE64AF379A2}"/>
    <dgm:cxn modelId="{C4AD856A-D0F8-47C5-9727-A6CDF6F6755F}" type="presOf" srcId="{183938D0-4233-4062-A10A-7FB09D3AD46A}" destId="{B7BE554A-9AF8-41B0-A2C2-3D3E3B0FDA08}" srcOrd="0" destOrd="1" presId="urn:microsoft.com/office/officeart/2005/8/layout/vList2"/>
    <dgm:cxn modelId="{F802EF6B-AAB7-4C33-AF62-06AC1EDD2E70}" type="presOf" srcId="{D4BCA362-ABF4-498A-9881-B89629DD20DA}" destId="{234B99CF-CE0B-4879-98A0-D63EBB244F86}" srcOrd="0" destOrd="1" presId="urn:microsoft.com/office/officeart/2005/8/layout/vList2"/>
    <dgm:cxn modelId="{7FBA5C6C-A44D-4A4F-8E96-BD206C152CD8}" type="presOf" srcId="{ACB6F0C9-D6BA-469D-8D28-A7B04AEDE51F}" destId="{70E3584A-47BF-421C-AE09-B4BAFB8B30F5}" srcOrd="0" destOrd="2" presId="urn:microsoft.com/office/officeart/2005/8/layout/vList2"/>
    <dgm:cxn modelId="{4330CB4E-77AB-4C83-B52B-E53D4568355F}" type="presOf" srcId="{AB0E061E-BBA3-4369-B47E-E64B6C5502F3}" destId="{1A2EB6A7-1C7D-4F59-B5C4-4C0FDB382EE3}" srcOrd="0" destOrd="4" presId="urn:microsoft.com/office/officeart/2005/8/layout/vList2"/>
    <dgm:cxn modelId="{AFDDE46E-B0AF-4D48-943A-536836224266}" type="presOf" srcId="{642F3165-3C38-47BA-A097-3F1CAC1F5E16}" destId="{A972E26E-171F-4B10-9BDE-8822E9FF652A}" srcOrd="0" destOrd="0" presId="urn:microsoft.com/office/officeart/2005/8/layout/vList2"/>
    <dgm:cxn modelId="{D3AC8D6F-B43C-4799-8217-D6EB18BF1A9B}" type="presOf" srcId="{9D8CBF50-A544-4178-AB61-A93B95454DB3}" destId="{3D5EBAE0-29FD-4EAF-B24F-018F8EDD7122}" srcOrd="0" destOrd="0" presId="urn:microsoft.com/office/officeart/2005/8/layout/vList2"/>
    <dgm:cxn modelId="{E3DB8D73-162B-4A43-85FC-A904F2CCC8D6}" srcId="{2C536D40-E57F-4DE3-87D9-741EB3672580}" destId="{5EEE0E41-916D-403E-878B-AF5374B26116}" srcOrd="2" destOrd="0" parTransId="{AC7F5C57-B263-4FEB-A0B0-37D02FC94E13}" sibTransId="{F98A3387-10F3-4E3F-848A-D4C9079E142A}"/>
    <dgm:cxn modelId="{19512274-ABFE-4C5A-B343-AAD69B0CDC5C}" type="presOf" srcId="{951A033E-AE9F-4125-9F52-3591A99D78A1}" destId="{70E3584A-47BF-421C-AE09-B4BAFB8B30F5}" srcOrd="0" destOrd="0" presId="urn:microsoft.com/office/officeart/2005/8/layout/vList2"/>
    <dgm:cxn modelId="{DDD39C83-406D-4FDB-BCED-97D6394EF8E3}" type="presOf" srcId="{67C9D399-7D5A-467A-82D8-FD9FF50744F7}" destId="{1A2EB6A7-1C7D-4F59-B5C4-4C0FDB382EE3}" srcOrd="0" destOrd="2" presId="urn:microsoft.com/office/officeart/2005/8/layout/vList2"/>
    <dgm:cxn modelId="{4A0ADD86-E110-4A64-870D-84B531F0B0CC}" srcId="{260AF45E-0710-4564-AAC2-294011FC0EBB}" destId="{AB0E061E-BBA3-4369-B47E-E64B6C5502F3}" srcOrd="4" destOrd="0" parTransId="{018B3629-4DFF-439C-B4B5-330101F84323}" sibTransId="{53A18DB8-5408-478A-BC69-4C3FD35EA554}"/>
    <dgm:cxn modelId="{B5665D91-E7F4-4E82-96FC-978521B76AEA}" type="presOf" srcId="{D6D9FE33-A4E6-4AC6-B30F-D82D563EF1F2}" destId="{1A2EB6A7-1C7D-4F59-B5C4-4C0FDB382EE3}" srcOrd="0" destOrd="3" presId="urn:microsoft.com/office/officeart/2005/8/layout/vList2"/>
    <dgm:cxn modelId="{24B20594-C614-4F4F-A462-B3EC66E6FEE5}" type="presOf" srcId="{5590C6BD-DE64-4D57-89F3-D8260164F9D7}" destId="{234B99CF-CE0B-4879-98A0-D63EBB244F86}" srcOrd="0" destOrd="0" presId="urn:microsoft.com/office/officeart/2005/8/layout/vList2"/>
    <dgm:cxn modelId="{F23B4B99-D716-4FD9-BD33-584A3F99D66E}" type="presOf" srcId="{BBC3AD75-EE07-45E4-A70C-A8870C99CBAD}" destId="{234B99CF-CE0B-4879-98A0-D63EBB244F86}" srcOrd="0" destOrd="2" presId="urn:microsoft.com/office/officeart/2005/8/layout/vList2"/>
    <dgm:cxn modelId="{E84D009E-BFD0-4941-A6D0-8A596F813014}" srcId="{A97B0318-2A4E-45E6-90DD-2BC5FA889160}" destId="{3D19C5E5-AB1D-4CBA-AED5-7EEF06167A13}" srcOrd="1" destOrd="0" parTransId="{8A43929F-EFD3-4E9E-84B7-83B272553B7E}" sibTransId="{7CDB2686-F245-4925-905D-AD3D4071FD96}"/>
    <dgm:cxn modelId="{860568A4-2C4B-44F4-B0B7-EECAC6F5C2A7}" type="presOf" srcId="{A97B0318-2A4E-45E6-90DD-2BC5FA889160}" destId="{2BB6789C-072A-4049-9C2E-B63C49C93192}" srcOrd="0" destOrd="0" presId="urn:microsoft.com/office/officeart/2005/8/layout/vList2"/>
    <dgm:cxn modelId="{3A2565B7-0CD4-447E-9030-B42E61F05FD8}" srcId="{260AF45E-0710-4564-AAC2-294011FC0EBB}" destId="{D6D9FE33-A4E6-4AC6-B30F-D82D563EF1F2}" srcOrd="3" destOrd="0" parTransId="{6EE001DB-52F0-4367-B86D-90D5913E6F21}" sibTransId="{5B8734B3-8D2C-4832-ADDD-5CCCD1E44FA8}"/>
    <dgm:cxn modelId="{11F551B9-C51A-480F-9AFE-EE7FA7B72D1F}" srcId="{A97B0318-2A4E-45E6-90DD-2BC5FA889160}" destId="{951A033E-AE9F-4125-9F52-3591A99D78A1}" srcOrd="0" destOrd="0" parTransId="{5AC698E6-9E92-476F-9139-47986527B8B7}" sibTransId="{E02AE125-741A-4129-808F-BC6A42BC4D34}"/>
    <dgm:cxn modelId="{CF77B7BF-A8B4-4C6A-B167-A62B655D4040}" type="presOf" srcId="{140AB911-38BF-498D-8E42-FCE536A5DA31}" destId="{1A2EB6A7-1C7D-4F59-B5C4-4C0FDB382EE3}" srcOrd="0" destOrd="6" presId="urn:microsoft.com/office/officeart/2005/8/layout/vList2"/>
    <dgm:cxn modelId="{711D66C2-E6DD-4D59-8C0A-D7FF4C064ED4}" type="presOf" srcId="{6D85758F-5357-4099-BE15-069EC220B93C}" destId="{1A2EB6A7-1C7D-4F59-B5C4-4C0FDB382EE3}" srcOrd="0" destOrd="5" presId="urn:microsoft.com/office/officeart/2005/8/layout/vList2"/>
    <dgm:cxn modelId="{0DC09CCB-8E51-4C41-8F6E-790CB270DE82}" srcId="{9D8CBF50-A544-4178-AB61-A93B95454DB3}" destId="{BBC3AD75-EE07-45E4-A70C-A8870C99CBAD}" srcOrd="2" destOrd="0" parTransId="{B9BAB560-57C1-4586-AE75-2F77198E2C60}" sibTransId="{1CBBDE27-8B35-40E1-B85D-665DA0928FEC}"/>
    <dgm:cxn modelId="{37ED48CE-D361-4638-9B4E-281CBF1055F4}" srcId="{260AF45E-0710-4564-AAC2-294011FC0EBB}" destId="{140AB911-38BF-498D-8E42-FCE536A5DA31}" srcOrd="6" destOrd="0" parTransId="{FD0557B0-A095-440D-A53D-ABBC420824A0}" sibTransId="{E606AEC2-189B-4A01-AA80-BDFF17D924B7}"/>
    <dgm:cxn modelId="{5FF76CDE-6BE9-4322-A7F8-487863E020F3}" type="presOf" srcId="{3F54878E-D491-4BB7-9503-AB16861BF212}" destId="{B7BE554A-9AF8-41B0-A2C2-3D3E3B0FDA08}" srcOrd="0" destOrd="2" presId="urn:microsoft.com/office/officeart/2005/8/layout/vList2"/>
    <dgm:cxn modelId="{A13D83E4-82D8-48BA-8386-93BED9811907}" srcId="{2C536D40-E57F-4DE3-87D9-741EB3672580}" destId="{260AF45E-0710-4564-AAC2-294011FC0EBB}" srcOrd="4" destOrd="0" parTransId="{79829B4B-FDA0-4274-B48C-2248BFBDFCF9}" sibTransId="{B81204EC-DCE6-4B37-A1A6-1C15BEA47226}"/>
    <dgm:cxn modelId="{7AEB1CE6-19F7-480A-9321-1417F97049AC}" srcId="{260AF45E-0710-4564-AAC2-294011FC0EBB}" destId="{67C9D399-7D5A-467A-82D8-FD9FF50744F7}" srcOrd="2" destOrd="0" parTransId="{E0F331FF-9B34-4E1C-A3D2-00A0DE6DED8B}" sibTransId="{ADF2A9C2-2BCE-41E6-8A81-1C1FA11BA532}"/>
    <dgm:cxn modelId="{475233F7-8D0E-42B2-8107-95E9B6FE9598}" type="presOf" srcId="{3D19C5E5-AB1D-4CBA-AED5-7EEF06167A13}" destId="{70E3584A-47BF-421C-AE09-B4BAFB8B30F5}" srcOrd="0" destOrd="1" presId="urn:microsoft.com/office/officeart/2005/8/layout/vList2"/>
    <dgm:cxn modelId="{E1860DFB-240B-4CCF-8E29-11B967B56CA8}" srcId="{9D8CBF50-A544-4178-AB61-A93B95454DB3}" destId="{5590C6BD-DE64-4D57-89F3-D8260164F9D7}" srcOrd="0" destOrd="0" parTransId="{598DC280-DA94-4823-B50F-13B1A55F0485}" sibTransId="{FE36FEB3-F58F-4061-AEBC-596F7B3F9B32}"/>
    <dgm:cxn modelId="{54C327FD-5BB6-4561-B791-873176B51AEE}" srcId="{2C536D40-E57F-4DE3-87D9-741EB3672580}" destId="{A97B0318-2A4E-45E6-90DD-2BC5FA889160}" srcOrd="3" destOrd="0" parTransId="{48F0608F-97CB-49F3-8628-D660EC133300}" sibTransId="{4D73FDDE-25FD-43B9-AEEB-0D59B586D0B3}"/>
    <dgm:cxn modelId="{62DF27FF-202B-4B50-BC85-656AAFEB557D}" type="presOf" srcId="{D873FD1E-60D9-4E26-A885-C9A62F1860A6}" destId="{C9569912-F8C4-4B7A-B8CD-91AFF1248883}" srcOrd="0" destOrd="0" presId="urn:microsoft.com/office/officeart/2005/8/layout/vList2"/>
    <dgm:cxn modelId="{DA446834-5DEE-4C34-BBFB-258F8F92A2D8}" type="presParOf" srcId="{10C14240-BDDF-4985-8866-BD60E54D4C06}" destId="{B5783C76-560E-4972-B575-FF2F5324E445}" srcOrd="0" destOrd="0" presId="urn:microsoft.com/office/officeart/2005/8/layout/vList2"/>
    <dgm:cxn modelId="{591B8C1A-C4BC-4A79-86BE-F96FDE82D90F}" type="presParOf" srcId="{10C14240-BDDF-4985-8866-BD60E54D4C06}" destId="{C9569912-F8C4-4B7A-B8CD-91AFF1248883}" srcOrd="1" destOrd="0" presId="urn:microsoft.com/office/officeart/2005/8/layout/vList2"/>
    <dgm:cxn modelId="{3FF233A1-7AF0-48E5-9F98-7B3F12F7D569}" type="presParOf" srcId="{10C14240-BDDF-4985-8866-BD60E54D4C06}" destId="{3D5EBAE0-29FD-4EAF-B24F-018F8EDD7122}" srcOrd="2" destOrd="0" presId="urn:microsoft.com/office/officeart/2005/8/layout/vList2"/>
    <dgm:cxn modelId="{80DCF97C-3B36-4926-B31E-9D2A4E94E89F}" type="presParOf" srcId="{10C14240-BDDF-4985-8866-BD60E54D4C06}" destId="{234B99CF-CE0B-4879-98A0-D63EBB244F86}" srcOrd="3" destOrd="0" presId="urn:microsoft.com/office/officeart/2005/8/layout/vList2"/>
    <dgm:cxn modelId="{10FF9D5F-0062-4D64-A2AE-83687FBF2D7B}" type="presParOf" srcId="{10C14240-BDDF-4985-8866-BD60E54D4C06}" destId="{9318F56C-6F31-4C87-A7DB-3B09824E5A53}" srcOrd="4" destOrd="0" presId="urn:microsoft.com/office/officeart/2005/8/layout/vList2"/>
    <dgm:cxn modelId="{67B7759E-2650-4FDF-8118-9E160B88C10A}" type="presParOf" srcId="{10C14240-BDDF-4985-8866-BD60E54D4C06}" destId="{B7BE554A-9AF8-41B0-A2C2-3D3E3B0FDA08}" srcOrd="5" destOrd="0" presId="urn:microsoft.com/office/officeart/2005/8/layout/vList2"/>
    <dgm:cxn modelId="{98920B2F-B3BA-43BD-8AD0-8073479E8E03}" type="presParOf" srcId="{10C14240-BDDF-4985-8866-BD60E54D4C06}" destId="{2BB6789C-072A-4049-9C2E-B63C49C93192}" srcOrd="6" destOrd="0" presId="urn:microsoft.com/office/officeart/2005/8/layout/vList2"/>
    <dgm:cxn modelId="{6B9D7505-3A57-4B18-9EE3-B5406C07F4F5}" type="presParOf" srcId="{10C14240-BDDF-4985-8866-BD60E54D4C06}" destId="{70E3584A-47BF-421C-AE09-B4BAFB8B30F5}" srcOrd="7" destOrd="0" presId="urn:microsoft.com/office/officeart/2005/8/layout/vList2"/>
    <dgm:cxn modelId="{87CE4212-D364-461F-9DCA-4AB94D214FEF}" type="presParOf" srcId="{10C14240-BDDF-4985-8866-BD60E54D4C06}" destId="{24E8B8BA-DDA7-4340-A857-DE9654D2ED12}" srcOrd="8" destOrd="0" presId="urn:microsoft.com/office/officeart/2005/8/layout/vList2"/>
    <dgm:cxn modelId="{FB979EE0-1491-402F-BC2D-8F07173A1978}" type="presParOf" srcId="{10C14240-BDDF-4985-8866-BD60E54D4C06}" destId="{1A2EB6A7-1C7D-4F59-B5C4-4C0FDB382EE3}" srcOrd="9" destOrd="0" presId="urn:microsoft.com/office/officeart/2005/8/layout/vList2"/>
    <dgm:cxn modelId="{27D73177-930B-4417-AA94-651E89AF0E7F}" type="presParOf" srcId="{10C14240-BDDF-4985-8866-BD60E54D4C06}" destId="{A972E26E-171F-4B10-9BDE-8822E9FF652A}" srcOrd="10" destOrd="0" presId="urn:microsoft.com/office/officeart/2005/8/layout/vList2"/>
  </dgm:cxnLst>
  <dgm:bg>
    <a:noFill/>
  </dgm:bg>
  <dgm:whole>
    <a:ln>
      <a:no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B46FC30B-AACB-48D0-BA6B-DFE7B6EF6D7D}" type="doc">
      <dgm:prSet loTypeId="urn:microsoft.com/office/officeart/2018/2/layout/IconLabelList" loCatId="icon" qsTypeId="urn:microsoft.com/office/officeart/2005/8/quickstyle/simple1" qsCatId="simple" csTypeId="urn:microsoft.com/office/officeart/2018/5/colors/Iconchunking_neutralbg_accent6_2" csCatId="accent6" phldr="1"/>
      <dgm:spPr/>
      <dgm:t>
        <a:bodyPr/>
        <a:lstStyle/>
        <a:p>
          <a:endParaRPr lang="en-US"/>
        </a:p>
      </dgm:t>
    </dgm:pt>
    <dgm:pt modelId="{19D6CADA-E1D4-455F-BB68-684FDACDAB5D}">
      <dgm:prSet/>
      <dgm:spPr/>
      <dgm:t>
        <a:bodyPr/>
        <a:lstStyle/>
        <a:p>
          <a:r>
            <a:rPr lang="tr-TR"/>
            <a:t>Öğrencilerin nominasyon işlemleri mutlaka bölüm koordinatörleri tarafından yapılmalıdır. Nominasyon öncesi, karşı kuruma öğrenci tarafından atılan </a:t>
          </a:r>
          <a:r>
            <a:rPr lang="tr-TR" u="sng"/>
            <a:t>e-postalar kabul edilmemektedir</a:t>
          </a:r>
          <a:r>
            <a:rPr lang="tr-TR"/>
            <a:t>.</a:t>
          </a:r>
          <a:r>
            <a:rPr lang="tr-TR" u="sng"/>
            <a:t> </a:t>
          </a:r>
          <a:endParaRPr lang="en-US"/>
        </a:p>
      </dgm:t>
    </dgm:pt>
    <dgm:pt modelId="{A13871EA-98E3-4F30-B079-30B85E7D4B72}" type="parTrans" cxnId="{EC746CFD-784A-44EB-9C30-9143E0DC74FE}">
      <dgm:prSet/>
      <dgm:spPr/>
      <dgm:t>
        <a:bodyPr/>
        <a:lstStyle/>
        <a:p>
          <a:endParaRPr lang="en-US"/>
        </a:p>
      </dgm:t>
    </dgm:pt>
    <dgm:pt modelId="{584756AB-DF60-4DC1-ACF7-988E4DF0A41D}" type="sibTrans" cxnId="{EC746CFD-784A-44EB-9C30-9143E0DC74FE}">
      <dgm:prSet/>
      <dgm:spPr/>
      <dgm:t>
        <a:bodyPr/>
        <a:lstStyle/>
        <a:p>
          <a:endParaRPr lang="en-US"/>
        </a:p>
      </dgm:t>
    </dgm:pt>
    <dgm:pt modelId="{7508FCD5-9497-48FA-892C-00FADD8CC9B6}">
      <dgm:prSet/>
      <dgm:spPr/>
      <dgm:t>
        <a:bodyPr/>
        <a:lstStyle/>
        <a:p>
          <a:r>
            <a:rPr lang="tr-TR"/>
            <a:t>Nominasyon tarihleri, son başvuru tarihleri gibi önemli tarihleri takip etmek </a:t>
          </a:r>
          <a:r>
            <a:rPr lang="tr-TR" u="sng"/>
            <a:t>öğrenci sorumluluğundadır.</a:t>
          </a:r>
          <a:endParaRPr lang="en-US"/>
        </a:p>
      </dgm:t>
    </dgm:pt>
    <dgm:pt modelId="{5C9A32F4-DC73-40E0-9D2D-A98F13B6AAF5}" type="parTrans" cxnId="{F2BCE461-7EDE-4B88-A128-D3F5951F52E7}">
      <dgm:prSet/>
      <dgm:spPr/>
      <dgm:t>
        <a:bodyPr/>
        <a:lstStyle/>
        <a:p>
          <a:endParaRPr lang="en-US"/>
        </a:p>
      </dgm:t>
    </dgm:pt>
    <dgm:pt modelId="{D8CBD3CB-3F2D-4EED-A76F-9EE0344FA58C}" type="sibTrans" cxnId="{F2BCE461-7EDE-4B88-A128-D3F5951F52E7}">
      <dgm:prSet/>
      <dgm:spPr/>
      <dgm:t>
        <a:bodyPr/>
        <a:lstStyle/>
        <a:p>
          <a:endParaRPr lang="en-US"/>
        </a:p>
      </dgm:t>
    </dgm:pt>
    <dgm:pt modelId="{8BF06A58-DD38-43B3-B3B3-CCCA0E45FDEE}">
      <dgm:prSet/>
      <dgm:spPr/>
      <dgm:t>
        <a:bodyPr/>
        <a:lstStyle/>
        <a:p>
          <a:r>
            <a:rPr lang="tr-TR"/>
            <a:t>Öğrencinin, karşı kurum hakkında barınma koşulları/ depozito ve gerekli belgeler gibi bilgileri edinmesi yararlı olacaktır.</a:t>
          </a:r>
          <a:endParaRPr lang="en-US"/>
        </a:p>
      </dgm:t>
    </dgm:pt>
    <dgm:pt modelId="{C0D2B2D0-B32E-4050-A85C-F948CDFB874C}" type="parTrans" cxnId="{BDB2B87B-558D-4A0A-AF45-F430A3AB1629}">
      <dgm:prSet/>
      <dgm:spPr/>
      <dgm:t>
        <a:bodyPr/>
        <a:lstStyle/>
        <a:p>
          <a:endParaRPr lang="en-US"/>
        </a:p>
      </dgm:t>
    </dgm:pt>
    <dgm:pt modelId="{7D903442-9FF2-4922-AB6C-45D4BA5FE037}" type="sibTrans" cxnId="{BDB2B87B-558D-4A0A-AF45-F430A3AB1629}">
      <dgm:prSet/>
      <dgm:spPr/>
      <dgm:t>
        <a:bodyPr/>
        <a:lstStyle/>
        <a:p>
          <a:endParaRPr lang="en-US"/>
        </a:p>
      </dgm:t>
    </dgm:pt>
    <dgm:pt modelId="{5D198A67-4304-41F7-86A6-5297D29AEDF1}" type="pres">
      <dgm:prSet presAssocID="{B46FC30B-AACB-48D0-BA6B-DFE7B6EF6D7D}" presName="root" presStyleCnt="0">
        <dgm:presLayoutVars>
          <dgm:dir/>
          <dgm:resizeHandles val="exact"/>
        </dgm:presLayoutVars>
      </dgm:prSet>
      <dgm:spPr/>
    </dgm:pt>
    <dgm:pt modelId="{99F4FBFB-515A-4D48-B2B6-45028E5E7129}" type="pres">
      <dgm:prSet presAssocID="{19D6CADA-E1D4-455F-BB68-684FDACDAB5D}" presName="compNode" presStyleCnt="0"/>
      <dgm:spPr/>
    </dgm:pt>
    <dgm:pt modelId="{51A6F214-72AA-4B10-8079-7EB7915957BD}" type="pres">
      <dgm:prSet presAssocID="{19D6CADA-E1D4-455F-BB68-684FDACDAB5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ay işareti"/>
        </a:ext>
      </dgm:extLst>
    </dgm:pt>
    <dgm:pt modelId="{48F9ECE0-0B1E-4174-90C2-A9D2B0E6420E}" type="pres">
      <dgm:prSet presAssocID="{19D6CADA-E1D4-455F-BB68-684FDACDAB5D}" presName="spaceRect" presStyleCnt="0"/>
      <dgm:spPr/>
    </dgm:pt>
    <dgm:pt modelId="{214BEFE6-0FB3-41C1-B2DA-E6AA122CB3A2}" type="pres">
      <dgm:prSet presAssocID="{19D6CADA-E1D4-455F-BB68-684FDACDAB5D}" presName="textRect" presStyleLbl="revTx" presStyleIdx="0" presStyleCnt="3">
        <dgm:presLayoutVars>
          <dgm:chMax val="1"/>
          <dgm:chPref val="1"/>
        </dgm:presLayoutVars>
      </dgm:prSet>
      <dgm:spPr/>
    </dgm:pt>
    <dgm:pt modelId="{77FBA824-398B-4D00-989B-601802888665}" type="pres">
      <dgm:prSet presAssocID="{584756AB-DF60-4DC1-ACF7-988E4DF0A41D}" presName="sibTrans" presStyleCnt="0"/>
      <dgm:spPr/>
    </dgm:pt>
    <dgm:pt modelId="{844E60CC-8E11-4F26-8306-2C18DFDD9DA3}" type="pres">
      <dgm:prSet presAssocID="{7508FCD5-9497-48FA-892C-00FADD8CC9B6}" presName="compNode" presStyleCnt="0"/>
      <dgm:spPr/>
    </dgm:pt>
    <dgm:pt modelId="{027D718C-6B81-40BD-AF80-D4CEC750FADC}" type="pres">
      <dgm:prSet presAssocID="{7508FCD5-9497-48FA-892C-00FADD8CC9B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ily Calendar"/>
        </a:ext>
      </dgm:extLst>
    </dgm:pt>
    <dgm:pt modelId="{7DE50C2D-7B92-447D-AF77-0B49C8610C06}" type="pres">
      <dgm:prSet presAssocID="{7508FCD5-9497-48FA-892C-00FADD8CC9B6}" presName="spaceRect" presStyleCnt="0"/>
      <dgm:spPr/>
    </dgm:pt>
    <dgm:pt modelId="{C624BCA2-737A-4315-8A17-D1324D3847DF}" type="pres">
      <dgm:prSet presAssocID="{7508FCD5-9497-48FA-892C-00FADD8CC9B6}" presName="textRect" presStyleLbl="revTx" presStyleIdx="1" presStyleCnt="3">
        <dgm:presLayoutVars>
          <dgm:chMax val="1"/>
          <dgm:chPref val="1"/>
        </dgm:presLayoutVars>
      </dgm:prSet>
      <dgm:spPr/>
    </dgm:pt>
    <dgm:pt modelId="{4BBC6DEB-9B2C-4E4C-A5C3-3D527BDBA48A}" type="pres">
      <dgm:prSet presAssocID="{D8CBD3CB-3F2D-4EED-A76F-9EE0344FA58C}" presName="sibTrans" presStyleCnt="0"/>
      <dgm:spPr/>
    </dgm:pt>
    <dgm:pt modelId="{07D7928D-BF8C-4250-B66A-33A1C63C5795}" type="pres">
      <dgm:prSet presAssocID="{8BF06A58-DD38-43B3-B3B3-CCCA0E45FDEE}" presName="compNode" presStyleCnt="0"/>
      <dgm:spPr/>
    </dgm:pt>
    <dgm:pt modelId="{B7C84E37-F271-4FF2-9A02-CD7F6A7139C1}" type="pres">
      <dgm:prSet presAssocID="{8BF06A58-DD38-43B3-B3B3-CCCA0E45FDE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Ev düz dolguyla"/>
        </a:ext>
      </dgm:extLst>
    </dgm:pt>
    <dgm:pt modelId="{64A43363-D1C1-4D61-A2EF-290A35DF9A9D}" type="pres">
      <dgm:prSet presAssocID="{8BF06A58-DD38-43B3-B3B3-CCCA0E45FDEE}" presName="spaceRect" presStyleCnt="0"/>
      <dgm:spPr/>
    </dgm:pt>
    <dgm:pt modelId="{2743CC6E-C38E-424C-8E8A-9092FF95A437}" type="pres">
      <dgm:prSet presAssocID="{8BF06A58-DD38-43B3-B3B3-CCCA0E45FDEE}" presName="textRect" presStyleLbl="revTx" presStyleIdx="2" presStyleCnt="3">
        <dgm:presLayoutVars>
          <dgm:chMax val="1"/>
          <dgm:chPref val="1"/>
        </dgm:presLayoutVars>
      </dgm:prSet>
      <dgm:spPr/>
    </dgm:pt>
  </dgm:ptLst>
  <dgm:cxnLst>
    <dgm:cxn modelId="{38428B0C-B786-47FD-9780-07C16FF04D3E}" type="presOf" srcId="{8BF06A58-DD38-43B3-B3B3-CCCA0E45FDEE}" destId="{2743CC6E-C38E-424C-8E8A-9092FF95A437}" srcOrd="0" destOrd="0" presId="urn:microsoft.com/office/officeart/2018/2/layout/IconLabelList"/>
    <dgm:cxn modelId="{74579C0E-4451-459C-9DB2-C681E84B48C4}" type="presOf" srcId="{7508FCD5-9497-48FA-892C-00FADD8CC9B6}" destId="{C624BCA2-737A-4315-8A17-D1324D3847DF}" srcOrd="0" destOrd="0" presId="urn:microsoft.com/office/officeart/2018/2/layout/IconLabelList"/>
    <dgm:cxn modelId="{F82F9128-23DF-44A3-BE7F-BFEA18F034C8}" type="presOf" srcId="{19D6CADA-E1D4-455F-BB68-684FDACDAB5D}" destId="{214BEFE6-0FB3-41C1-B2DA-E6AA122CB3A2}" srcOrd="0" destOrd="0" presId="urn:microsoft.com/office/officeart/2018/2/layout/IconLabelList"/>
    <dgm:cxn modelId="{F2BCE461-7EDE-4B88-A128-D3F5951F52E7}" srcId="{B46FC30B-AACB-48D0-BA6B-DFE7B6EF6D7D}" destId="{7508FCD5-9497-48FA-892C-00FADD8CC9B6}" srcOrd="1" destOrd="0" parTransId="{5C9A32F4-DC73-40E0-9D2D-A98F13B6AAF5}" sibTransId="{D8CBD3CB-3F2D-4EED-A76F-9EE0344FA58C}"/>
    <dgm:cxn modelId="{4281F951-F501-4E5D-8489-2F03B0F06D02}" type="presOf" srcId="{B46FC30B-AACB-48D0-BA6B-DFE7B6EF6D7D}" destId="{5D198A67-4304-41F7-86A6-5297D29AEDF1}" srcOrd="0" destOrd="0" presId="urn:microsoft.com/office/officeart/2018/2/layout/IconLabelList"/>
    <dgm:cxn modelId="{BDB2B87B-558D-4A0A-AF45-F430A3AB1629}" srcId="{B46FC30B-AACB-48D0-BA6B-DFE7B6EF6D7D}" destId="{8BF06A58-DD38-43B3-B3B3-CCCA0E45FDEE}" srcOrd="2" destOrd="0" parTransId="{C0D2B2D0-B32E-4050-A85C-F948CDFB874C}" sibTransId="{7D903442-9FF2-4922-AB6C-45D4BA5FE037}"/>
    <dgm:cxn modelId="{EC746CFD-784A-44EB-9C30-9143E0DC74FE}" srcId="{B46FC30B-AACB-48D0-BA6B-DFE7B6EF6D7D}" destId="{19D6CADA-E1D4-455F-BB68-684FDACDAB5D}" srcOrd="0" destOrd="0" parTransId="{A13871EA-98E3-4F30-B079-30B85E7D4B72}" sibTransId="{584756AB-DF60-4DC1-ACF7-988E4DF0A41D}"/>
    <dgm:cxn modelId="{9E4533AB-0570-471D-A447-32DA80496E53}" type="presParOf" srcId="{5D198A67-4304-41F7-86A6-5297D29AEDF1}" destId="{99F4FBFB-515A-4D48-B2B6-45028E5E7129}" srcOrd="0" destOrd="0" presId="urn:microsoft.com/office/officeart/2018/2/layout/IconLabelList"/>
    <dgm:cxn modelId="{F87F90CF-463E-4974-BE46-FD01CCE524F4}" type="presParOf" srcId="{99F4FBFB-515A-4D48-B2B6-45028E5E7129}" destId="{51A6F214-72AA-4B10-8079-7EB7915957BD}" srcOrd="0" destOrd="0" presId="urn:microsoft.com/office/officeart/2018/2/layout/IconLabelList"/>
    <dgm:cxn modelId="{7AA735CA-F1DA-4375-9F4E-31117FDA4472}" type="presParOf" srcId="{99F4FBFB-515A-4D48-B2B6-45028E5E7129}" destId="{48F9ECE0-0B1E-4174-90C2-A9D2B0E6420E}" srcOrd="1" destOrd="0" presId="urn:microsoft.com/office/officeart/2018/2/layout/IconLabelList"/>
    <dgm:cxn modelId="{2BB3904F-69CC-4ACF-A0CE-0D3C9E3929EE}" type="presParOf" srcId="{99F4FBFB-515A-4D48-B2B6-45028E5E7129}" destId="{214BEFE6-0FB3-41C1-B2DA-E6AA122CB3A2}" srcOrd="2" destOrd="0" presId="urn:microsoft.com/office/officeart/2018/2/layout/IconLabelList"/>
    <dgm:cxn modelId="{7376B50C-2ACF-4DC7-BD3C-E2BC3E6C0355}" type="presParOf" srcId="{5D198A67-4304-41F7-86A6-5297D29AEDF1}" destId="{77FBA824-398B-4D00-989B-601802888665}" srcOrd="1" destOrd="0" presId="urn:microsoft.com/office/officeart/2018/2/layout/IconLabelList"/>
    <dgm:cxn modelId="{494E62A7-AA5C-47B3-96DA-B947272FBAE2}" type="presParOf" srcId="{5D198A67-4304-41F7-86A6-5297D29AEDF1}" destId="{844E60CC-8E11-4F26-8306-2C18DFDD9DA3}" srcOrd="2" destOrd="0" presId="urn:microsoft.com/office/officeart/2018/2/layout/IconLabelList"/>
    <dgm:cxn modelId="{FFF1B9EF-9D52-47F7-8CC9-0C797669BCE4}" type="presParOf" srcId="{844E60CC-8E11-4F26-8306-2C18DFDD9DA3}" destId="{027D718C-6B81-40BD-AF80-D4CEC750FADC}" srcOrd="0" destOrd="0" presId="urn:microsoft.com/office/officeart/2018/2/layout/IconLabelList"/>
    <dgm:cxn modelId="{1D7AA1EC-E5E0-4113-AD4A-4A6A85425F99}" type="presParOf" srcId="{844E60CC-8E11-4F26-8306-2C18DFDD9DA3}" destId="{7DE50C2D-7B92-447D-AF77-0B49C8610C06}" srcOrd="1" destOrd="0" presId="urn:microsoft.com/office/officeart/2018/2/layout/IconLabelList"/>
    <dgm:cxn modelId="{656B24B2-8211-4BE9-8303-31DE57F8056A}" type="presParOf" srcId="{844E60CC-8E11-4F26-8306-2C18DFDD9DA3}" destId="{C624BCA2-737A-4315-8A17-D1324D3847DF}" srcOrd="2" destOrd="0" presId="urn:microsoft.com/office/officeart/2018/2/layout/IconLabelList"/>
    <dgm:cxn modelId="{BA9A5811-99BB-411A-8043-7F3D65490970}" type="presParOf" srcId="{5D198A67-4304-41F7-86A6-5297D29AEDF1}" destId="{4BBC6DEB-9B2C-4E4C-A5C3-3D527BDBA48A}" srcOrd="3" destOrd="0" presId="urn:microsoft.com/office/officeart/2018/2/layout/IconLabelList"/>
    <dgm:cxn modelId="{43C8CD6C-51A0-4939-9688-4E0C0A03535C}" type="presParOf" srcId="{5D198A67-4304-41F7-86A6-5297D29AEDF1}" destId="{07D7928D-BF8C-4250-B66A-33A1C63C5795}" srcOrd="4" destOrd="0" presId="urn:microsoft.com/office/officeart/2018/2/layout/IconLabelList"/>
    <dgm:cxn modelId="{435B7353-92A6-4600-8DC3-7A2D2AF0C46B}" type="presParOf" srcId="{07D7928D-BF8C-4250-B66A-33A1C63C5795}" destId="{B7C84E37-F271-4FF2-9A02-CD7F6A7139C1}" srcOrd="0" destOrd="0" presId="urn:microsoft.com/office/officeart/2018/2/layout/IconLabelList"/>
    <dgm:cxn modelId="{CC8383FD-B82A-40C2-AA6D-158B5B21D055}" type="presParOf" srcId="{07D7928D-BF8C-4250-B66A-33A1C63C5795}" destId="{64A43363-D1C1-4D61-A2EF-290A35DF9A9D}" srcOrd="1" destOrd="0" presId="urn:microsoft.com/office/officeart/2018/2/layout/IconLabelList"/>
    <dgm:cxn modelId="{423181D1-5CAA-49D5-BB7B-1AC50B40821A}" type="presParOf" srcId="{07D7928D-BF8C-4250-B66A-33A1C63C5795}" destId="{2743CC6E-C38E-424C-8E8A-9092FF95A43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8155D4-A206-43F3-983B-CC0958CFFC73}"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25DDB231-4744-4B3B-95B2-A005AACE64D7}">
      <dgm:prSet/>
      <dgm:spPr/>
      <dgm:t>
        <a:bodyPr/>
        <a:lstStyle/>
        <a:p>
          <a:r>
            <a:rPr lang="tr-TR"/>
            <a:t>Öğrencilerin ders seçimlerini yapmadan önce ders içerikleri konusunda araştırma yapmaları ve bölüm koordinatörlerine hazırlıklı gitmeleri gerekmektedir.</a:t>
          </a:r>
          <a:endParaRPr lang="en-US"/>
        </a:p>
      </dgm:t>
    </dgm:pt>
    <dgm:pt modelId="{2A71C3B1-8CAF-4E75-9410-9D8A18A32395}" type="parTrans" cxnId="{1E4B4FAD-B56D-4FD1-996D-7E3E7227EE57}">
      <dgm:prSet/>
      <dgm:spPr/>
      <dgm:t>
        <a:bodyPr/>
        <a:lstStyle/>
        <a:p>
          <a:endParaRPr lang="en-US"/>
        </a:p>
      </dgm:t>
    </dgm:pt>
    <dgm:pt modelId="{ED26BCCC-16F1-4297-994B-56F88961168D}" type="sibTrans" cxnId="{1E4B4FAD-B56D-4FD1-996D-7E3E7227EE57}">
      <dgm:prSet/>
      <dgm:spPr/>
      <dgm:t>
        <a:bodyPr/>
        <a:lstStyle/>
        <a:p>
          <a:endParaRPr lang="en-US"/>
        </a:p>
      </dgm:t>
    </dgm:pt>
    <dgm:pt modelId="{1C2CB729-DA92-42CE-9619-A35345F47A6E}">
      <dgm:prSet/>
      <dgm:spPr/>
      <dgm:t>
        <a:bodyPr/>
        <a:lstStyle/>
        <a:p>
          <a:r>
            <a:rPr lang="tr-TR"/>
            <a:t>Öğrenciler karşı kurumda en az 30 AKTS’lik ders yükü almak zorundadır.</a:t>
          </a:r>
          <a:endParaRPr lang="en-US"/>
        </a:p>
      </dgm:t>
    </dgm:pt>
    <dgm:pt modelId="{F14A425B-2BE5-4A5F-89A6-53ACFA98E335}" type="parTrans" cxnId="{6BD14ACC-C72E-4E32-9FED-DCF344433C8A}">
      <dgm:prSet/>
      <dgm:spPr/>
      <dgm:t>
        <a:bodyPr/>
        <a:lstStyle/>
        <a:p>
          <a:endParaRPr lang="en-US"/>
        </a:p>
      </dgm:t>
    </dgm:pt>
    <dgm:pt modelId="{D0C3A102-671F-43EA-9DEE-0E0053207FAC}" type="sibTrans" cxnId="{6BD14ACC-C72E-4E32-9FED-DCF344433C8A}">
      <dgm:prSet/>
      <dgm:spPr/>
      <dgm:t>
        <a:bodyPr/>
        <a:lstStyle/>
        <a:p>
          <a:endParaRPr lang="en-US"/>
        </a:p>
      </dgm:t>
    </dgm:pt>
    <dgm:pt modelId="{AF30B116-5FF4-44A7-99E0-89C0D4C7F5C0}" type="pres">
      <dgm:prSet presAssocID="{E18155D4-A206-43F3-983B-CC0958CFFC73}" presName="root" presStyleCnt="0">
        <dgm:presLayoutVars>
          <dgm:dir/>
          <dgm:resizeHandles val="exact"/>
        </dgm:presLayoutVars>
      </dgm:prSet>
      <dgm:spPr/>
    </dgm:pt>
    <dgm:pt modelId="{8DFA5C65-DE84-4839-9E83-C39470DF14F1}" type="pres">
      <dgm:prSet presAssocID="{25DDB231-4744-4B3B-95B2-A005AACE64D7}" presName="compNode" presStyleCnt="0"/>
      <dgm:spPr/>
    </dgm:pt>
    <dgm:pt modelId="{FFBA5867-A914-4794-BD5F-21BB4E4342A0}" type="pres">
      <dgm:prSet presAssocID="{25DDB231-4744-4B3B-95B2-A005AACE64D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6">
              <a:lumMod val="60000"/>
              <a:lumOff val="40000"/>
            </a:schemeClr>
          </a:solidFill>
        </a:ln>
      </dgm:spPr>
      <dgm:extLst>
        <a:ext uri="{E40237B7-FDA0-4F09-8148-C483321AD2D9}">
          <dgm14:cNvPr xmlns:dgm14="http://schemas.microsoft.com/office/drawing/2010/diagram" id="0" name="" descr="Sınıf düz dolguyla"/>
        </a:ext>
      </dgm:extLst>
    </dgm:pt>
    <dgm:pt modelId="{A72B6FF8-63CD-4975-AAD0-68850246E44A}" type="pres">
      <dgm:prSet presAssocID="{25DDB231-4744-4B3B-95B2-A005AACE64D7}" presName="spaceRect" presStyleCnt="0"/>
      <dgm:spPr/>
    </dgm:pt>
    <dgm:pt modelId="{BCDC6453-030B-42AF-A297-8272F0AB41C7}" type="pres">
      <dgm:prSet presAssocID="{25DDB231-4744-4B3B-95B2-A005AACE64D7}" presName="textRect" presStyleLbl="revTx" presStyleIdx="0" presStyleCnt="2">
        <dgm:presLayoutVars>
          <dgm:chMax val="1"/>
          <dgm:chPref val="1"/>
        </dgm:presLayoutVars>
      </dgm:prSet>
      <dgm:spPr/>
    </dgm:pt>
    <dgm:pt modelId="{CD95F153-49FA-4FD3-B24D-625232D0355C}" type="pres">
      <dgm:prSet presAssocID="{ED26BCCC-16F1-4297-994B-56F88961168D}" presName="sibTrans" presStyleCnt="0"/>
      <dgm:spPr/>
    </dgm:pt>
    <dgm:pt modelId="{A0C5DB70-0D8B-4228-816F-45F570562DC4}" type="pres">
      <dgm:prSet presAssocID="{1C2CB729-DA92-42CE-9619-A35345F47A6E}" presName="compNode" presStyleCnt="0"/>
      <dgm:spPr/>
    </dgm:pt>
    <dgm:pt modelId="{1309E5B4-C632-4A0B-8D77-8BEE93BC2B78}" type="pres">
      <dgm:prSet presAssocID="{1C2CB729-DA92-42CE-9619-A35345F47A6E}" presName="iconRect" presStyleLbl="node1" presStyleIdx="1" presStyleCnt="2"/>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accent6">
              <a:lumMod val="60000"/>
              <a:lumOff val="40000"/>
            </a:schemeClr>
          </a:solidFill>
        </a:ln>
      </dgm:spPr>
    </dgm:pt>
    <dgm:pt modelId="{93D7D422-BEA3-4EEA-943B-7B13501DC6A6}" type="pres">
      <dgm:prSet presAssocID="{1C2CB729-DA92-42CE-9619-A35345F47A6E}" presName="spaceRect" presStyleCnt="0"/>
      <dgm:spPr/>
    </dgm:pt>
    <dgm:pt modelId="{C2AC3E9F-F7E0-4463-A8CC-9558F40852DE}" type="pres">
      <dgm:prSet presAssocID="{1C2CB729-DA92-42CE-9619-A35345F47A6E}" presName="textRect" presStyleLbl="revTx" presStyleIdx="1" presStyleCnt="2">
        <dgm:presLayoutVars>
          <dgm:chMax val="1"/>
          <dgm:chPref val="1"/>
        </dgm:presLayoutVars>
      </dgm:prSet>
      <dgm:spPr/>
    </dgm:pt>
  </dgm:ptLst>
  <dgm:cxnLst>
    <dgm:cxn modelId="{1719E650-8921-48A5-879E-F6CCDD2FB4CF}" type="presOf" srcId="{E18155D4-A206-43F3-983B-CC0958CFFC73}" destId="{AF30B116-5FF4-44A7-99E0-89C0D4C7F5C0}" srcOrd="0" destOrd="0" presId="urn:microsoft.com/office/officeart/2018/2/layout/IconLabelList"/>
    <dgm:cxn modelId="{1E4B4FAD-B56D-4FD1-996D-7E3E7227EE57}" srcId="{E18155D4-A206-43F3-983B-CC0958CFFC73}" destId="{25DDB231-4744-4B3B-95B2-A005AACE64D7}" srcOrd="0" destOrd="0" parTransId="{2A71C3B1-8CAF-4E75-9410-9D8A18A32395}" sibTransId="{ED26BCCC-16F1-4297-994B-56F88961168D}"/>
    <dgm:cxn modelId="{6BD14ACC-C72E-4E32-9FED-DCF344433C8A}" srcId="{E18155D4-A206-43F3-983B-CC0958CFFC73}" destId="{1C2CB729-DA92-42CE-9619-A35345F47A6E}" srcOrd="1" destOrd="0" parTransId="{F14A425B-2BE5-4A5F-89A6-53ACFA98E335}" sibTransId="{D0C3A102-671F-43EA-9DEE-0E0053207FAC}"/>
    <dgm:cxn modelId="{FFDA4ECE-12E0-44F9-9E57-DFDC9E2A60AF}" type="presOf" srcId="{25DDB231-4744-4B3B-95B2-A005AACE64D7}" destId="{BCDC6453-030B-42AF-A297-8272F0AB41C7}" srcOrd="0" destOrd="0" presId="urn:microsoft.com/office/officeart/2018/2/layout/IconLabelList"/>
    <dgm:cxn modelId="{DAFAB6D5-5620-4100-8BC6-5C22ADEF5354}" type="presOf" srcId="{1C2CB729-DA92-42CE-9619-A35345F47A6E}" destId="{C2AC3E9F-F7E0-4463-A8CC-9558F40852DE}" srcOrd="0" destOrd="0" presId="urn:microsoft.com/office/officeart/2018/2/layout/IconLabelList"/>
    <dgm:cxn modelId="{ACBB847C-F0BB-4CB7-943E-FB24A77FCDE1}" type="presParOf" srcId="{AF30B116-5FF4-44A7-99E0-89C0D4C7F5C0}" destId="{8DFA5C65-DE84-4839-9E83-C39470DF14F1}" srcOrd="0" destOrd="0" presId="urn:microsoft.com/office/officeart/2018/2/layout/IconLabelList"/>
    <dgm:cxn modelId="{81AF5394-5DA5-418F-A104-BC8EDCE09498}" type="presParOf" srcId="{8DFA5C65-DE84-4839-9E83-C39470DF14F1}" destId="{FFBA5867-A914-4794-BD5F-21BB4E4342A0}" srcOrd="0" destOrd="0" presId="urn:microsoft.com/office/officeart/2018/2/layout/IconLabelList"/>
    <dgm:cxn modelId="{359AA61D-5643-47E3-B602-4E55B1C1B751}" type="presParOf" srcId="{8DFA5C65-DE84-4839-9E83-C39470DF14F1}" destId="{A72B6FF8-63CD-4975-AAD0-68850246E44A}" srcOrd="1" destOrd="0" presId="urn:microsoft.com/office/officeart/2018/2/layout/IconLabelList"/>
    <dgm:cxn modelId="{2D865DF8-63F9-4A7F-80A3-D8A4029A55FF}" type="presParOf" srcId="{8DFA5C65-DE84-4839-9E83-C39470DF14F1}" destId="{BCDC6453-030B-42AF-A297-8272F0AB41C7}" srcOrd="2" destOrd="0" presId="urn:microsoft.com/office/officeart/2018/2/layout/IconLabelList"/>
    <dgm:cxn modelId="{5FAD46D5-4283-48FC-9D66-2D0FB2ED79B1}" type="presParOf" srcId="{AF30B116-5FF4-44A7-99E0-89C0D4C7F5C0}" destId="{CD95F153-49FA-4FD3-B24D-625232D0355C}" srcOrd="1" destOrd="0" presId="urn:microsoft.com/office/officeart/2018/2/layout/IconLabelList"/>
    <dgm:cxn modelId="{4ABB0E08-F41C-426E-9C5F-6A794E8F4AE4}" type="presParOf" srcId="{AF30B116-5FF4-44A7-99E0-89C0D4C7F5C0}" destId="{A0C5DB70-0D8B-4228-816F-45F570562DC4}" srcOrd="2" destOrd="0" presId="urn:microsoft.com/office/officeart/2018/2/layout/IconLabelList"/>
    <dgm:cxn modelId="{29F6FFF8-D7AD-46BE-A6A6-C69F1392FD2D}" type="presParOf" srcId="{A0C5DB70-0D8B-4228-816F-45F570562DC4}" destId="{1309E5B4-C632-4A0B-8D77-8BEE93BC2B78}" srcOrd="0" destOrd="0" presId="urn:microsoft.com/office/officeart/2018/2/layout/IconLabelList"/>
    <dgm:cxn modelId="{0D93EC02-9C17-4A03-A690-CB35BA98E3FF}" type="presParOf" srcId="{A0C5DB70-0D8B-4228-816F-45F570562DC4}" destId="{93D7D422-BEA3-4EEA-943B-7B13501DC6A6}" srcOrd="1" destOrd="0" presId="urn:microsoft.com/office/officeart/2018/2/layout/IconLabelList"/>
    <dgm:cxn modelId="{25ED1C31-E437-4A09-A94D-6B2F9854BC96}" type="presParOf" srcId="{A0C5DB70-0D8B-4228-816F-45F570562DC4}" destId="{C2AC3E9F-F7E0-4463-A8CC-9558F40852D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3F6D57-0196-4F59-97E7-1C8DECAB128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1D97A96-9C52-4D04-8CF2-2E0B555C93E5}">
      <dgm:prSet/>
      <dgm:spPr/>
      <dgm:t>
        <a:bodyPr/>
        <a:lstStyle/>
        <a:p>
          <a:r>
            <a:rPr lang="tr-TR"/>
            <a:t>Sending Institution: Erzincan Binali Yıldırım University</a:t>
          </a:r>
          <a:endParaRPr lang="en-US"/>
        </a:p>
      </dgm:t>
    </dgm:pt>
    <dgm:pt modelId="{90A05FDF-AD00-4659-ABC9-8BFF41BF130A}" type="parTrans" cxnId="{3EA5C101-6CEE-4540-81ED-899E8511905A}">
      <dgm:prSet/>
      <dgm:spPr/>
      <dgm:t>
        <a:bodyPr/>
        <a:lstStyle/>
        <a:p>
          <a:endParaRPr lang="en-US"/>
        </a:p>
      </dgm:t>
    </dgm:pt>
    <dgm:pt modelId="{3C44F7B2-7B4D-4A59-AB5E-62E2824AEA89}" type="sibTrans" cxnId="{3EA5C101-6CEE-4540-81ED-899E8511905A}">
      <dgm:prSet/>
      <dgm:spPr/>
      <dgm:t>
        <a:bodyPr/>
        <a:lstStyle/>
        <a:p>
          <a:endParaRPr lang="en-US"/>
        </a:p>
      </dgm:t>
    </dgm:pt>
    <dgm:pt modelId="{A79BB103-43F3-4483-BDA7-0218904CFC7D}">
      <dgm:prSet/>
      <dgm:spPr/>
      <dgm:t>
        <a:bodyPr/>
        <a:lstStyle/>
        <a:p>
          <a:r>
            <a:rPr lang="tr-TR"/>
            <a:t>Erasmus ID Code: TR ERZINCA01</a:t>
          </a:r>
          <a:endParaRPr lang="en-US"/>
        </a:p>
      </dgm:t>
    </dgm:pt>
    <dgm:pt modelId="{56008892-C478-406C-9276-45D2192E663B}" type="parTrans" cxnId="{9FC1E26B-D88D-4CF5-9E76-5D364718CC93}">
      <dgm:prSet/>
      <dgm:spPr/>
      <dgm:t>
        <a:bodyPr/>
        <a:lstStyle/>
        <a:p>
          <a:endParaRPr lang="en-US"/>
        </a:p>
      </dgm:t>
    </dgm:pt>
    <dgm:pt modelId="{8CFD0955-1834-4380-8C8F-87C54E62A9AE}" type="sibTrans" cxnId="{9FC1E26B-D88D-4CF5-9E76-5D364718CC93}">
      <dgm:prSet/>
      <dgm:spPr/>
      <dgm:t>
        <a:bodyPr/>
        <a:lstStyle/>
        <a:p>
          <a:endParaRPr lang="en-US"/>
        </a:p>
      </dgm:t>
    </dgm:pt>
    <dgm:pt modelId="{AC46E175-E0F2-4FC5-B0FB-89942D22D0E2}">
      <dgm:prSet/>
      <dgm:spPr/>
      <dgm:t>
        <a:bodyPr/>
        <a:lstStyle/>
        <a:p>
          <a:r>
            <a:rPr lang="tr-TR"/>
            <a:t>Erasmus PIC Code: 941937707</a:t>
          </a:r>
          <a:endParaRPr lang="en-US"/>
        </a:p>
      </dgm:t>
    </dgm:pt>
    <dgm:pt modelId="{501013FF-93CC-47B2-82D3-FF0E9A7DEA67}" type="parTrans" cxnId="{F3FAB1BB-1043-4792-8699-85E7A7361034}">
      <dgm:prSet/>
      <dgm:spPr/>
      <dgm:t>
        <a:bodyPr/>
        <a:lstStyle/>
        <a:p>
          <a:endParaRPr lang="en-US"/>
        </a:p>
      </dgm:t>
    </dgm:pt>
    <dgm:pt modelId="{55F50589-FD0C-4AE1-9A0B-8A7C57E8CEDA}" type="sibTrans" cxnId="{F3FAB1BB-1043-4792-8699-85E7A7361034}">
      <dgm:prSet/>
      <dgm:spPr/>
      <dgm:t>
        <a:bodyPr/>
        <a:lstStyle/>
        <a:p>
          <a:endParaRPr lang="en-US"/>
        </a:p>
      </dgm:t>
    </dgm:pt>
    <dgm:pt modelId="{F54DE679-B18C-484B-97D0-6C90C24FCF89}">
      <dgm:prSet/>
      <dgm:spPr/>
      <dgm:t>
        <a:bodyPr/>
        <a:lstStyle/>
        <a:p>
          <a:r>
            <a:rPr lang="tr-TR"/>
            <a:t>Organization ID: E10011569</a:t>
          </a:r>
          <a:endParaRPr lang="en-US"/>
        </a:p>
      </dgm:t>
    </dgm:pt>
    <dgm:pt modelId="{21C53E3D-32B6-4EC7-AB97-02B3336C0465}" type="parTrans" cxnId="{700E74D2-43D4-4977-B932-728B71F0320C}">
      <dgm:prSet/>
      <dgm:spPr/>
      <dgm:t>
        <a:bodyPr/>
        <a:lstStyle/>
        <a:p>
          <a:endParaRPr lang="en-US"/>
        </a:p>
      </dgm:t>
    </dgm:pt>
    <dgm:pt modelId="{8A77FAA6-8AE7-4601-AEEA-B88E8B5C0A04}" type="sibTrans" cxnId="{700E74D2-43D4-4977-B932-728B71F0320C}">
      <dgm:prSet/>
      <dgm:spPr/>
      <dgm:t>
        <a:bodyPr/>
        <a:lstStyle/>
        <a:p>
          <a:endParaRPr lang="en-US"/>
        </a:p>
      </dgm:t>
    </dgm:pt>
    <dgm:pt modelId="{1793ABC6-12E2-4D06-BE19-7F9E80E9E680}">
      <dgm:prSet/>
      <dgm:spPr/>
      <dgm:t>
        <a:bodyPr/>
        <a:lstStyle/>
        <a:p>
          <a:r>
            <a:rPr lang="tr-TR"/>
            <a:t>ISCED Codes: Her bölüme göre farklılık gösterir, internet sayfamızdan listeye ve linke ulaşabilirsiniz.</a:t>
          </a:r>
          <a:endParaRPr lang="en-US"/>
        </a:p>
      </dgm:t>
    </dgm:pt>
    <dgm:pt modelId="{AF5DBE6D-3102-416A-B20E-AD77FAAF7838}" type="parTrans" cxnId="{8DEB95DC-81A9-4520-94A5-2235E5C26E83}">
      <dgm:prSet/>
      <dgm:spPr/>
      <dgm:t>
        <a:bodyPr/>
        <a:lstStyle/>
        <a:p>
          <a:endParaRPr lang="en-US"/>
        </a:p>
      </dgm:t>
    </dgm:pt>
    <dgm:pt modelId="{FCF4810D-5825-4BDB-95DF-E22EA3F75CDE}" type="sibTrans" cxnId="{8DEB95DC-81A9-4520-94A5-2235E5C26E83}">
      <dgm:prSet/>
      <dgm:spPr/>
      <dgm:t>
        <a:bodyPr/>
        <a:lstStyle/>
        <a:p>
          <a:endParaRPr lang="en-US"/>
        </a:p>
      </dgm:t>
    </dgm:pt>
    <dgm:pt modelId="{6FFBD16B-97F4-4222-BED3-8259A5ABA092}">
      <dgm:prSet/>
      <dgm:spPr/>
      <dgm:t>
        <a:bodyPr/>
        <a:lstStyle/>
        <a:p>
          <a:r>
            <a:rPr lang="tr-TR" dirty="0" err="1"/>
            <a:t>Erasmus</a:t>
          </a:r>
          <a:r>
            <a:rPr lang="tr-TR" dirty="0"/>
            <a:t>+ </a:t>
          </a:r>
          <a:r>
            <a:rPr lang="tr-TR" dirty="0" err="1"/>
            <a:t>Institutional</a:t>
          </a:r>
          <a:r>
            <a:rPr lang="tr-TR" dirty="0"/>
            <a:t> </a:t>
          </a:r>
          <a:r>
            <a:rPr lang="tr-TR" dirty="0" err="1"/>
            <a:t>Coordinator</a:t>
          </a:r>
          <a:r>
            <a:rPr lang="tr-TR" dirty="0"/>
            <a:t>: </a:t>
          </a:r>
          <a:r>
            <a:rPr lang="tr-TR" dirty="0" err="1"/>
            <a:t>Letc</a:t>
          </a:r>
          <a:r>
            <a:rPr lang="tr-TR" dirty="0"/>
            <a:t>. Mayya Kabasakal</a:t>
          </a:r>
          <a:endParaRPr lang="en-US" dirty="0"/>
        </a:p>
      </dgm:t>
    </dgm:pt>
    <dgm:pt modelId="{7163BF1C-D83B-439E-9D67-54F29614A105}" type="parTrans" cxnId="{676DE5ED-00B1-4CF3-A443-57F135DE5AA3}">
      <dgm:prSet/>
      <dgm:spPr/>
      <dgm:t>
        <a:bodyPr/>
        <a:lstStyle/>
        <a:p>
          <a:endParaRPr lang="en-US"/>
        </a:p>
      </dgm:t>
    </dgm:pt>
    <dgm:pt modelId="{4E23CD61-44E8-408D-A0FE-B9C79BB7730B}" type="sibTrans" cxnId="{676DE5ED-00B1-4CF3-A443-57F135DE5AA3}">
      <dgm:prSet/>
      <dgm:spPr/>
      <dgm:t>
        <a:bodyPr/>
        <a:lstStyle/>
        <a:p>
          <a:endParaRPr lang="en-US"/>
        </a:p>
      </dgm:t>
    </dgm:pt>
    <dgm:pt modelId="{FFF8929A-5EC8-4E52-87E7-24DECF934016}" type="pres">
      <dgm:prSet presAssocID="{E93F6D57-0196-4F59-97E7-1C8DECAB1289}" presName="linear" presStyleCnt="0">
        <dgm:presLayoutVars>
          <dgm:animLvl val="lvl"/>
          <dgm:resizeHandles val="exact"/>
        </dgm:presLayoutVars>
      </dgm:prSet>
      <dgm:spPr/>
    </dgm:pt>
    <dgm:pt modelId="{67353B5C-82DD-45DA-B0E1-D6418FB243C3}" type="pres">
      <dgm:prSet presAssocID="{A1D97A96-9C52-4D04-8CF2-2E0B555C93E5}" presName="parentText" presStyleLbl="node1" presStyleIdx="0" presStyleCnt="6">
        <dgm:presLayoutVars>
          <dgm:chMax val="0"/>
          <dgm:bulletEnabled val="1"/>
        </dgm:presLayoutVars>
      </dgm:prSet>
      <dgm:spPr/>
    </dgm:pt>
    <dgm:pt modelId="{566D94D8-A618-4999-8E5C-31600A977ECD}" type="pres">
      <dgm:prSet presAssocID="{3C44F7B2-7B4D-4A59-AB5E-62E2824AEA89}" presName="spacer" presStyleCnt="0"/>
      <dgm:spPr/>
    </dgm:pt>
    <dgm:pt modelId="{2BC1795B-CEFC-49B9-B424-1B4A40D146DD}" type="pres">
      <dgm:prSet presAssocID="{A79BB103-43F3-4483-BDA7-0218904CFC7D}" presName="parentText" presStyleLbl="node1" presStyleIdx="1" presStyleCnt="6">
        <dgm:presLayoutVars>
          <dgm:chMax val="0"/>
          <dgm:bulletEnabled val="1"/>
        </dgm:presLayoutVars>
      </dgm:prSet>
      <dgm:spPr/>
    </dgm:pt>
    <dgm:pt modelId="{366E357B-1A7C-48C5-88C7-8449FFD79294}" type="pres">
      <dgm:prSet presAssocID="{8CFD0955-1834-4380-8C8F-87C54E62A9AE}" presName="spacer" presStyleCnt="0"/>
      <dgm:spPr/>
    </dgm:pt>
    <dgm:pt modelId="{A2A36235-2CD1-48BF-8BDC-F0BC4A0843FA}" type="pres">
      <dgm:prSet presAssocID="{AC46E175-E0F2-4FC5-B0FB-89942D22D0E2}" presName="parentText" presStyleLbl="node1" presStyleIdx="2" presStyleCnt="6">
        <dgm:presLayoutVars>
          <dgm:chMax val="0"/>
          <dgm:bulletEnabled val="1"/>
        </dgm:presLayoutVars>
      </dgm:prSet>
      <dgm:spPr/>
    </dgm:pt>
    <dgm:pt modelId="{52065026-0079-47A0-A5EF-B4263F20CB09}" type="pres">
      <dgm:prSet presAssocID="{55F50589-FD0C-4AE1-9A0B-8A7C57E8CEDA}" presName="spacer" presStyleCnt="0"/>
      <dgm:spPr/>
    </dgm:pt>
    <dgm:pt modelId="{1060EF03-3166-4B4A-A80A-388666223660}" type="pres">
      <dgm:prSet presAssocID="{F54DE679-B18C-484B-97D0-6C90C24FCF89}" presName="parentText" presStyleLbl="node1" presStyleIdx="3" presStyleCnt="6">
        <dgm:presLayoutVars>
          <dgm:chMax val="0"/>
          <dgm:bulletEnabled val="1"/>
        </dgm:presLayoutVars>
      </dgm:prSet>
      <dgm:spPr/>
    </dgm:pt>
    <dgm:pt modelId="{336C21E1-48D5-4271-B429-51711CA5950F}" type="pres">
      <dgm:prSet presAssocID="{8A77FAA6-8AE7-4601-AEEA-B88E8B5C0A04}" presName="spacer" presStyleCnt="0"/>
      <dgm:spPr/>
    </dgm:pt>
    <dgm:pt modelId="{58D38734-2ACF-4C18-A111-DECEF3B316E9}" type="pres">
      <dgm:prSet presAssocID="{1793ABC6-12E2-4D06-BE19-7F9E80E9E680}" presName="parentText" presStyleLbl="node1" presStyleIdx="4" presStyleCnt="6">
        <dgm:presLayoutVars>
          <dgm:chMax val="0"/>
          <dgm:bulletEnabled val="1"/>
        </dgm:presLayoutVars>
      </dgm:prSet>
      <dgm:spPr/>
    </dgm:pt>
    <dgm:pt modelId="{74DA34FA-0344-4A7B-9BCC-9E0AA76C0C45}" type="pres">
      <dgm:prSet presAssocID="{FCF4810D-5825-4BDB-95DF-E22EA3F75CDE}" presName="spacer" presStyleCnt="0"/>
      <dgm:spPr/>
    </dgm:pt>
    <dgm:pt modelId="{345124F6-D79F-4F98-ADDC-2247D747B9ED}" type="pres">
      <dgm:prSet presAssocID="{6FFBD16B-97F4-4222-BED3-8259A5ABA092}" presName="parentText" presStyleLbl="node1" presStyleIdx="5" presStyleCnt="6">
        <dgm:presLayoutVars>
          <dgm:chMax val="0"/>
          <dgm:bulletEnabled val="1"/>
        </dgm:presLayoutVars>
      </dgm:prSet>
      <dgm:spPr/>
    </dgm:pt>
  </dgm:ptLst>
  <dgm:cxnLst>
    <dgm:cxn modelId="{3EA5C101-6CEE-4540-81ED-899E8511905A}" srcId="{E93F6D57-0196-4F59-97E7-1C8DECAB1289}" destId="{A1D97A96-9C52-4D04-8CF2-2E0B555C93E5}" srcOrd="0" destOrd="0" parTransId="{90A05FDF-AD00-4659-ABC9-8BFF41BF130A}" sibTransId="{3C44F7B2-7B4D-4A59-AB5E-62E2824AEA89}"/>
    <dgm:cxn modelId="{8100EA1E-ED80-4BCD-B802-4F64B3A0294B}" type="presOf" srcId="{F54DE679-B18C-484B-97D0-6C90C24FCF89}" destId="{1060EF03-3166-4B4A-A80A-388666223660}" srcOrd="0" destOrd="0" presId="urn:microsoft.com/office/officeart/2005/8/layout/vList2"/>
    <dgm:cxn modelId="{60EAB633-0381-4F35-86C9-B70C5D8019EB}" type="presOf" srcId="{A1D97A96-9C52-4D04-8CF2-2E0B555C93E5}" destId="{67353B5C-82DD-45DA-B0E1-D6418FB243C3}" srcOrd="0" destOrd="0" presId="urn:microsoft.com/office/officeart/2005/8/layout/vList2"/>
    <dgm:cxn modelId="{4014114A-D3B3-4B58-AC35-35B33D0DDA14}" type="presOf" srcId="{E93F6D57-0196-4F59-97E7-1C8DECAB1289}" destId="{FFF8929A-5EC8-4E52-87E7-24DECF934016}" srcOrd="0" destOrd="0" presId="urn:microsoft.com/office/officeart/2005/8/layout/vList2"/>
    <dgm:cxn modelId="{9FC1E26B-D88D-4CF5-9E76-5D364718CC93}" srcId="{E93F6D57-0196-4F59-97E7-1C8DECAB1289}" destId="{A79BB103-43F3-4483-BDA7-0218904CFC7D}" srcOrd="1" destOrd="0" parTransId="{56008892-C478-406C-9276-45D2192E663B}" sibTransId="{8CFD0955-1834-4380-8C8F-87C54E62A9AE}"/>
    <dgm:cxn modelId="{CA5F4D7A-21B4-4BF9-9D51-559D87BF5978}" type="presOf" srcId="{A79BB103-43F3-4483-BDA7-0218904CFC7D}" destId="{2BC1795B-CEFC-49B9-B424-1B4A40D146DD}" srcOrd="0" destOrd="0" presId="urn:microsoft.com/office/officeart/2005/8/layout/vList2"/>
    <dgm:cxn modelId="{648FC296-9937-49E8-AD19-B877670EE7C4}" type="presOf" srcId="{1793ABC6-12E2-4D06-BE19-7F9E80E9E680}" destId="{58D38734-2ACF-4C18-A111-DECEF3B316E9}" srcOrd="0" destOrd="0" presId="urn:microsoft.com/office/officeart/2005/8/layout/vList2"/>
    <dgm:cxn modelId="{D70BD7A1-9F65-4868-A085-B5BEE5297FDE}" type="presOf" srcId="{AC46E175-E0F2-4FC5-B0FB-89942D22D0E2}" destId="{A2A36235-2CD1-48BF-8BDC-F0BC4A0843FA}" srcOrd="0" destOrd="0" presId="urn:microsoft.com/office/officeart/2005/8/layout/vList2"/>
    <dgm:cxn modelId="{F3FAB1BB-1043-4792-8699-85E7A7361034}" srcId="{E93F6D57-0196-4F59-97E7-1C8DECAB1289}" destId="{AC46E175-E0F2-4FC5-B0FB-89942D22D0E2}" srcOrd="2" destOrd="0" parTransId="{501013FF-93CC-47B2-82D3-FF0E9A7DEA67}" sibTransId="{55F50589-FD0C-4AE1-9A0B-8A7C57E8CEDA}"/>
    <dgm:cxn modelId="{BDAA32D0-E368-474F-A512-2FF555F767D9}" type="presOf" srcId="{6FFBD16B-97F4-4222-BED3-8259A5ABA092}" destId="{345124F6-D79F-4F98-ADDC-2247D747B9ED}" srcOrd="0" destOrd="0" presId="urn:microsoft.com/office/officeart/2005/8/layout/vList2"/>
    <dgm:cxn modelId="{700E74D2-43D4-4977-B932-728B71F0320C}" srcId="{E93F6D57-0196-4F59-97E7-1C8DECAB1289}" destId="{F54DE679-B18C-484B-97D0-6C90C24FCF89}" srcOrd="3" destOrd="0" parTransId="{21C53E3D-32B6-4EC7-AB97-02B3336C0465}" sibTransId="{8A77FAA6-8AE7-4601-AEEA-B88E8B5C0A04}"/>
    <dgm:cxn modelId="{8DEB95DC-81A9-4520-94A5-2235E5C26E83}" srcId="{E93F6D57-0196-4F59-97E7-1C8DECAB1289}" destId="{1793ABC6-12E2-4D06-BE19-7F9E80E9E680}" srcOrd="4" destOrd="0" parTransId="{AF5DBE6D-3102-416A-B20E-AD77FAAF7838}" sibTransId="{FCF4810D-5825-4BDB-95DF-E22EA3F75CDE}"/>
    <dgm:cxn modelId="{676DE5ED-00B1-4CF3-A443-57F135DE5AA3}" srcId="{E93F6D57-0196-4F59-97E7-1C8DECAB1289}" destId="{6FFBD16B-97F4-4222-BED3-8259A5ABA092}" srcOrd="5" destOrd="0" parTransId="{7163BF1C-D83B-439E-9D67-54F29614A105}" sibTransId="{4E23CD61-44E8-408D-A0FE-B9C79BB7730B}"/>
    <dgm:cxn modelId="{A11A6EA9-ED65-4BE6-BE76-CA52D86DCC4C}" type="presParOf" srcId="{FFF8929A-5EC8-4E52-87E7-24DECF934016}" destId="{67353B5C-82DD-45DA-B0E1-D6418FB243C3}" srcOrd="0" destOrd="0" presId="urn:microsoft.com/office/officeart/2005/8/layout/vList2"/>
    <dgm:cxn modelId="{2EAD2163-D7BD-4B39-826F-B7587F194A98}" type="presParOf" srcId="{FFF8929A-5EC8-4E52-87E7-24DECF934016}" destId="{566D94D8-A618-4999-8E5C-31600A977ECD}" srcOrd="1" destOrd="0" presId="urn:microsoft.com/office/officeart/2005/8/layout/vList2"/>
    <dgm:cxn modelId="{0A5CFC63-F72D-4EEF-99F9-B3D291C87AF2}" type="presParOf" srcId="{FFF8929A-5EC8-4E52-87E7-24DECF934016}" destId="{2BC1795B-CEFC-49B9-B424-1B4A40D146DD}" srcOrd="2" destOrd="0" presId="urn:microsoft.com/office/officeart/2005/8/layout/vList2"/>
    <dgm:cxn modelId="{75FEE67C-4902-496D-9B01-07BBC3259885}" type="presParOf" srcId="{FFF8929A-5EC8-4E52-87E7-24DECF934016}" destId="{366E357B-1A7C-48C5-88C7-8449FFD79294}" srcOrd="3" destOrd="0" presId="urn:microsoft.com/office/officeart/2005/8/layout/vList2"/>
    <dgm:cxn modelId="{7247756F-D782-48E1-9814-7B8132864161}" type="presParOf" srcId="{FFF8929A-5EC8-4E52-87E7-24DECF934016}" destId="{A2A36235-2CD1-48BF-8BDC-F0BC4A0843FA}" srcOrd="4" destOrd="0" presId="urn:microsoft.com/office/officeart/2005/8/layout/vList2"/>
    <dgm:cxn modelId="{1F13A93A-AF63-4F21-9662-B37A4BB8E44F}" type="presParOf" srcId="{FFF8929A-5EC8-4E52-87E7-24DECF934016}" destId="{52065026-0079-47A0-A5EF-B4263F20CB09}" srcOrd="5" destOrd="0" presId="urn:microsoft.com/office/officeart/2005/8/layout/vList2"/>
    <dgm:cxn modelId="{4A583C29-74DE-42EE-A2B1-B768D15B26D6}" type="presParOf" srcId="{FFF8929A-5EC8-4E52-87E7-24DECF934016}" destId="{1060EF03-3166-4B4A-A80A-388666223660}" srcOrd="6" destOrd="0" presId="urn:microsoft.com/office/officeart/2005/8/layout/vList2"/>
    <dgm:cxn modelId="{4307C4A5-3958-4D5A-B7EF-C316E0F2034C}" type="presParOf" srcId="{FFF8929A-5EC8-4E52-87E7-24DECF934016}" destId="{336C21E1-48D5-4271-B429-51711CA5950F}" srcOrd="7" destOrd="0" presId="urn:microsoft.com/office/officeart/2005/8/layout/vList2"/>
    <dgm:cxn modelId="{7FB08CC5-ED46-4B6F-9A96-2A4D6D556727}" type="presParOf" srcId="{FFF8929A-5EC8-4E52-87E7-24DECF934016}" destId="{58D38734-2ACF-4C18-A111-DECEF3B316E9}" srcOrd="8" destOrd="0" presId="urn:microsoft.com/office/officeart/2005/8/layout/vList2"/>
    <dgm:cxn modelId="{5F5ED1D3-FF19-476B-BCEA-D288620900C8}" type="presParOf" srcId="{FFF8929A-5EC8-4E52-87E7-24DECF934016}" destId="{74DA34FA-0344-4A7B-9BCC-9E0AA76C0C45}" srcOrd="9" destOrd="0" presId="urn:microsoft.com/office/officeart/2005/8/layout/vList2"/>
    <dgm:cxn modelId="{D4A5040B-8687-448A-A400-3D92DAC34B14}" type="presParOf" srcId="{FFF8929A-5EC8-4E52-87E7-24DECF934016}" destId="{345124F6-D79F-4F98-ADDC-2247D747B9E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3E5BE51-B38C-4D54-916C-D26F5AE12F1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8493A7AD-6E86-44E3-B641-4178615CF983}">
      <dgm:prSet/>
      <dgm:spPr/>
      <dgm:t>
        <a:bodyPr/>
        <a:lstStyle/>
        <a:p>
          <a:r>
            <a:rPr lang="tr-TR"/>
            <a:t>Kabul Mektubu</a:t>
          </a:r>
          <a:endParaRPr lang="en-US"/>
        </a:p>
      </dgm:t>
    </dgm:pt>
    <dgm:pt modelId="{DD3E49EC-2DF5-4250-84CC-1FDE51444263}" type="parTrans" cxnId="{F5C2599F-7557-4D8A-A57F-173B31DEEEF8}">
      <dgm:prSet/>
      <dgm:spPr/>
      <dgm:t>
        <a:bodyPr/>
        <a:lstStyle/>
        <a:p>
          <a:endParaRPr lang="en-US"/>
        </a:p>
      </dgm:t>
    </dgm:pt>
    <dgm:pt modelId="{E7ECAA6E-A868-44F4-8AFB-2D00AF4385A8}" type="sibTrans" cxnId="{F5C2599F-7557-4D8A-A57F-173B31DEEEF8}">
      <dgm:prSet/>
      <dgm:spPr/>
      <dgm:t>
        <a:bodyPr/>
        <a:lstStyle/>
        <a:p>
          <a:endParaRPr lang="en-US"/>
        </a:p>
      </dgm:t>
    </dgm:pt>
    <dgm:pt modelId="{23C34CE9-FF26-4D7D-AE1D-60ED2713CE85}">
      <dgm:prSet/>
      <dgm:spPr/>
      <dgm:t>
        <a:bodyPr/>
        <a:lstStyle/>
        <a:p>
          <a:r>
            <a:rPr lang="tr-TR"/>
            <a:t>Learning Agreement (Öğrenim Anlaşması)</a:t>
          </a:r>
          <a:endParaRPr lang="en-US"/>
        </a:p>
      </dgm:t>
    </dgm:pt>
    <dgm:pt modelId="{9F0EA9F3-EF7E-4EB1-8C51-FC20EB9ED72D}" type="parTrans" cxnId="{BD705551-2553-4C14-9876-8C7F832B26B9}">
      <dgm:prSet/>
      <dgm:spPr/>
      <dgm:t>
        <a:bodyPr/>
        <a:lstStyle/>
        <a:p>
          <a:endParaRPr lang="en-US"/>
        </a:p>
      </dgm:t>
    </dgm:pt>
    <dgm:pt modelId="{8DB4285A-5BC4-44C4-8B09-CAB5C53BF18F}" type="sibTrans" cxnId="{BD705551-2553-4C14-9876-8C7F832B26B9}">
      <dgm:prSet/>
      <dgm:spPr/>
      <dgm:t>
        <a:bodyPr/>
        <a:lstStyle/>
        <a:p>
          <a:endParaRPr lang="en-US"/>
        </a:p>
      </dgm:t>
    </dgm:pt>
    <dgm:pt modelId="{A8D37B98-6AA7-4C24-A3F3-4952481FD73B}">
      <dgm:prSet/>
      <dgm:spPr/>
      <dgm:t>
        <a:bodyPr/>
        <a:lstStyle/>
        <a:p>
          <a:r>
            <a:rPr lang="tr-TR"/>
            <a:t>Akademik Tanınma (Recognition Sheet)</a:t>
          </a:r>
          <a:endParaRPr lang="en-US"/>
        </a:p>
      </dgm:t>
    </dgm:pt>
    <dgm:pt modelId="{A8D79050-BD16-47DA-A87D-020DA0BD6340}" type="parTrans" cxnId="{FA2B5C7E-036A-49C9-B150-AA5BFA91DD58}">
      <dgm:prSet/>
      <dgm:spPr/>
      <dgm:t>
        <a:bodyPr/>
        <a:lstStyle/>
        <a:p>
          <a:endParaRPr lang="en-US"/>
        </a:p>
      </dgm:t>
    </dgm:pt>
    <dgm:pt modelId="{6E88A357-CA7D-4A5B-A125-308BC0591DD6}" type="sibTrans" cxnId="{FA2B5C7E-036A-49C9-B150-AA5BFA91DD58}">
      <dgm:prSet/>
      <dgm:spPr/>
      <dgm:t>
        <a:bodyPr/>
        <a:lstStyle/>
        <a:p>
          <a:endParaRPr lang="en-US"/>
        </a:p>
      </dgm:t>
    </dgm:pt>
    <dgm:pt modelId="{31BDA5A9-4B74-45C1-B45C-D8EB10217E0A}">
      <dgm:prSet/>
      <dgm:spPr/>
      <dgm:t>
        <a:bodyPr/>
        <a:lstStyle/>
        <a:p>
          <a:r>
            <a:rPr lang="tr-TR"/>
            <a:t>Sağlık Sigortası</a:t>
          </a:r>
          <a:endParaRPr lang="en-US"/>
        </a:p>
      </dgm:t>
    </dgm:pt>
    <dgm:pt modelId="{A2AF967B-D686-4C50-8CA7-5CC37F2822CD}" type="parTrans" cxnId="{F596F017-114B-4B8B-85FA-B49E7DE031F6}">
      <dgm:prSet/>
      <dgm:spPr/>
      <dgm:t>
        <a:bodyPr/>
        <a:lstStyle/>
        <a:p>
          <a:endParaRPr lang="en-US"/>
        </a:p>
      </dgm:t>
    </dgm:pt>
    <dgm:pt modelId="{CE4F4707-93E5-450D-B730-92D6BF64878F}" type="sibTrans" cxnId="{F596F017-114B-4B8B-85FA-B49E7DE031F6}">
      <dgm:prSet/>
      <dgm:spPr/>
      <dgm:t>
        <a:bodyPr/>
        <a:lstStyle/>
        <a:p>
          <a:endParaRPr lang="en-US"/>
        </a:p>
      </dgm:t>
    </dgm:pt>
    <dgm:pt modelId="{812E10DD-BD63-4ADE-8DE4-77BD1DC0856E}">
      <dgm:prSet/>
      <dgm:spPr/>
      <dgm:t>
        <a:bodyPr/>
        <a:lstStyle/>
        <a:p>
          <a:r>
            <a:rPr lang="tr-TR"/>
            <a:t>Vize/Pasaport Fotokopisi</a:t>
          </a:r>
          <a:endParaRPr lang="en-US"/>
        </a:p>
      </dgm:t>
    </dgm:pt>
    <dgm:pt modelId="{57F2CB0C-3E41-46E5-AC45-612C84B8E6B9}" type="parTrans" cxnId="{D82A8757-0D7C-4FFC-BC9E-D063F98DAAD6}">
      <dgm:prSet/>
      <dgm:spPr/>
      <dgm:t>
        <a:bodyPr/>
        <a:lstStyle/>
        <a:p>
          <a:endParaRPr lang="en-US"/>
        </a:p>
      </dgm:t>
    </dgm:pt>
    <dgm:pt modelId="{CB00D091-9C38-4044-B87F-0C260E760BD3}" type="sibTrans" cxnId="{D82A8757-0D7C-4FFC-BC9E-D063F98DAAD6}">
      <dgm:prSet/>
      <dgm:spPr/>
      <dgm:t>
        <a:bodyPr/>
        <a:lstStyle/>
        <a:p>
          <a:endParaRPr lang="en-US"/>
        </a:p>
      </dgm:t>
    </dgm:pt>
    <dgm:pt modelId="{CABCBBD1-6E71-435A-9386-FFF53EA22D48}">
      <dgm:prSet/>
      <dgm:spPr/>
      <dgm:t>
        <a:bodyPr/>
        <a:lstStyle/>
        <a:p>
          <a:r>
            <a:rPr lang="tr-TR"/>
            <a:t>İngilizce Öğrenci Belgesi/Transkript</a:t>
          </a:r>
          <a:endParaRPr lang="en-US"/>
        </a:p>
      </dgm:t>
    </dgm:pt>
    <dgm:pt modelId="{3A7DC43B-1C17-49E0-9DD4-2CF687BEC8D3}" type="parTrans" cxnId="{5344CC64-CC30-4A1E-AABA-D1C023BA220B}">
      <dgm:prSet/>
      <dgm:spPr/>
      <dgm:t>
        <a:bodyPr/>
        <a:lstStyle/>
        <a:p>
          <a:endParaRPr lang="en-US"/>
        </a:p>
      </dgm:t>
    </dgm:pt>
    <dgm:pt modelId="{35ED30D4-A33F-4F9B-8AD3-47DBC52892DD}" type="sibTrans" cxnId="{5344CC64-CC30-4A1E-AABA-D1C023BA220B}">
      <dgm:prSet/>
      <dgm:spPr/>
      <dgm:t>
        <a:bodyPr/>
        <a:lstStyle/>
        <a:p>
          <a:endParaRPr lang="en-US"/>
        </a:p>
      </dgm:t>
    </dgm:pt>
    <dgm:pt modelId="{AB8F428F-B302-403F-8BCB-9286D121C2DF}">
      <dgm:prSet/>
      <dgm:spPr/>
      <dgm:t>
        <a:bodyPr/>
        <a:lstStyle/>
        <a:p>
          <a:r>
            <a:rPr lang="tr-TR"/>
            <a:t>Euro Hesabı IBAN No</a:t>
          </a:r>
          <a:endParaRPr lang="en-US"/>
        </a:p>
      </dgm:t>
    </dgm:pt>
    <dgm:pt modelId="{1CE18BA8-3C1F-4FBE-8EAA-D66A137724AE}" type="parTrans" cxnId="{085FCD0A-BFD9-4E15-890A-D7EE1C6B8213}">
      <dgm:prSet/>
      <dgm:spPr/>
      <dgm:t>
        <a:bodyPr/>
        <a:lstStyle/>
        <a:p>
          <a:endParaRPr lang="en-US"/>
        </a:p>
      </dgm:t>
    </dgm:pt>
    <dgm:pt modelId="{2252F579-3799-4757-BAC3-7DBA0EE323A9}" type="sibTrans" cxnId="{085FCD0A-BFD9-4E15-890A-D7EE1C6B8213}">
      <dgm:prSet/>
      <dgm:spPr/>
      <dgm:t>
        <a:bodyPr/>
        <a:lstStyle/>
        <a:p>
          <a:endParaRPr lang="en-US"/>
        </a:p>
      </dgm:t>
    </dgm:pt>
    <dgm:pt modelId="{625B81F5-BD13-41AD-AA5B-C39C76C396A5}" type="pres">
      <dgm:prSet presAssocID="{A3E5BE51-B38C-4D54-916C-D26F5AE12F10}" presName="vert0" presStyleCnt="0">
        <dgm:presLayoutVars>
          <dgm:dir/>
          <dgm:animOne val="branch"/>
          <dgm:animLvl val="lvl"/>
        </dgm:presLayoutVars>
      </dgm:prSet>
      <dgm:spPr/>
    </dgm:pt>
    <dgm:pt modelId="{6DF4288B-27C9-4831-A0F2-BF7B78BCEE8F}" type="pres">
      <dgm:prSet presAssocID="{8493A7AD-6E86-44E3-B641-4178615CF983}" presName="thickLine" presStyleLbl="alignNode1" presStyleIdx="0" presStyleCnt="7"/>
      <dgm:spPr/>
    </dgm:pt>
    <dgm:pt modelId="{A84B21DF-0C44-443B-9EE7-8F1BC8E4C316}" type="pres">
      <dgm:prSet presAssocID="{8493A7AD-6E86-44E3-B641-4178615CF983}" presName="horz1" presStyleCnt="0"/>
      <dgm:spPr/>
    </dgm:pt>
    <dgm:pt modelId="{BD94305B-5DE4-498E-BC63-001C655CD47B}" type="pres">
      <dgm:prSet presAssocID="{8493A7AD-6E86-44E3-B641-4178615CF983}" presName="tx1" presStyleLbl="revTx" presStyleIdx="0" presStyleCnt="7"/>
      <dgm:spPr/>
    </dgm:pt>
    <dgm:pt modelId="{C3872C79-668D-43D5-8321-C2ABF3D6B75C}" type="pres">
      <dgm:prSet presAssocID="{8493A7AD-6E86-44E3-B641-4178615CF983}" presName="vert1" presStyleCnt="0"/>
      <dgm:spPr/>
    </dgm:pt>
    <dgm:pt modelId="{37900D84-ACCF-4384-A1C6-9DEFF78374B1}" type="pres">
      <dgm:prSet presAssocID="{23C34CE9-FF26-4D7D-AE1D-60ED2713CE85}" presName="thickLine" presStyleLbl="alignNode1" presStyleIdx="1" presStyleCnt="7"/>
      <dgm:spPr/>
    </dgm:pt>
    <dgm:pt modelId="{B2749CB9-4220-469A-86E4-30FB677EB8E6}" type="pres">
      <dgm:prSet presAssocID="{23C34CE9-FF26-4D7D-AE1D-60ED2713CE85}" presName="horz1" presStyleCnt="0"/>
      <dgm:spPr/>
    </dgm:pt>
    <dgm:pt modelId="{6247DE70-CEC8-4BF3-827A-99570CA7E3E1}" type="pres">
      <dgm:prSet presAssocID="{23C34CE9-FF26-4D7D-AE1D-60ED2713CE85}" presName="tx1" presStyleLbl="revTx" presStyleIdx="1" presStyleCnt="7"/>
      <dgm:spPr/>
    </dgm:pt>
    <dgm:pt modelId="{737769A1-E1E4-403C-A7C8-B977260AD225}" type="pres">
      <dgm:prSet presAssocID="{23C34CE9-FF26-4D7D-AE1D-60ED2713CE85}" presName="vert1" presStyleCnt="0"/>
      <dgm:spPr/>
    </dgm:pt>
    <dgm:pt modelId="{90F96E3B-2CF7-4C80-9A5E-CFBFD065075D}" type="pres">
      <dgm:prSet presAssocID="{A8D37B98-6AA7-4C24-A3F3-4952481FD73B}" presName="thickLine" presStyleLbl="alignNode1" presStyleIdx="2" presStyleCnt="7"/>
      <dgm:spPr/>
    </dgm:pt>
    <dgm:pt modelId="{11CF6FCF-3E65-44D1-8379-B35F35D5D72D}" type="pres">
      <dgm:prSet presAssocID="{A8D37B98-6AA7-4C24-A3F3-4952481FD73B}" presName="horz1" presStyleCnt="0"/>
      <dgm:spPr/>
    </dgm:pt>
    <dgm:pt modelId="{E8740A48-F335-4D9F-AD01-F1C111CDB888}" type="pres">
      <dgm:prSet presAssocID="{A8D37B98-6AA7-4C24-A3F3-4952481FD73B}" presName="tx1" presStyleLbl="revTx" presStyleIdx="2" presStyleCnt="7"/>
      <dgm:spPr/>
    </dgm:pt>
    <dgm:pt modelId="{82B1DF9D-482D-4FF9-9ED8-769D21D7621F}" type="pres">
      <dgm:prSet presAssocID="{A8D37B98-6AA7-4C24-A3F3-4952481FD73B}" presName="vert1" presStyleCnt="0"/>
      <dgm:spPr/>
    </dgm:pt>
    <dgm:pt modelId="{A95C0EAD-3E3C-4765-A5DB-6D2DF3DDAC7E}" type="pres">
      <dgm:prSet presAssocID="{31BDA5A9-4B74-45C1-B45C-D8EB10217E0A}" presName="thickLine" presStyleLbl="alignNode1" presStyleIdx="3" presStyleCnt="7"/>
      <dgm:spPr/>
    </dgm:pt>
    <dgm:pt modelId="{3E347C7A-02CC-45D7-AA99-B71778A2353B}" type="pres">
      <dgm:prSet presAssocID="{31BDA5A9-4B74-45C1-B45C-D8EB10217E0A}" presName="horz1" presStyleCnt="0"/>
      <dgm:spPr/>
    </dgm:pt>
    <dgm:pt modelId="{50475705-DEB3-4952-8298-B2F59B1433E8}" type="pres">
      <dgm:prSet presAssocID="{31BDA5A9-4B74-45C1-B45C-D8EB10217E0A}" presName="tx1" presStyleLbl="revTx" presStyleIdx="3" presStyleCnt="7"/>
      <dgm:spPr/>
    </dgm:pt>
    <dgm:pt modelId="{C5BFE0A7-268C-4C96-A08A-9FC2654EBCDB}" type="pres">
      <dgm:prSet presAssocID="{31BDA5A9-4B74-45C1-B45C-D8EB10217E0A}" presName="vert1" presStyleCnt="0"/>
      <dgm:spPr/>
    </dgm:pt>
    <dgm:pt modelId="{219672EE-6B07-4F49-82C7-EF82BFE7DE41}" type="pres">
      <dgm:prSet presAssocID="{812E10DD-BD63-4ADE-8DE4-77BD1DC0856E}" presName="thickLine" presStyleLbl="alignNode1" presStyleIdx="4" presStyleCnt="7"/>
      <dgm:spPr/>
    </dgm:pt>
    <dgm:pt modelId="{AF3689A7-9D66-4C18-BE42-F835AE6E2011}" type="pres">
      <dgm:prSet presAssocID="{812E10DD-BD63-4ADE-8DE4-77BD1DC0856E}" presName="horz1" presStyleCnt="0"/>
      <dgm:spPr/>
    </dgm:pt>
    <dgm:pt modelId="{DB19AC43-0399-49DA-9AA4-645EBC6137AD}" type="pres">
      <dgm:prSet presAssocID="{812E10DD-BD63-4ADE-8DE4-77BD1DC0856E}" presName="tx1" presStyleLbl="revTx" presStyleIdx="4" presStyleCnt="7"/>
      <dgm:spPr/>
    </dgm:pt>
    <dgm:pt modelId="{47B46710-C669-4FBC-828B-42B9BC2ACD57}" type="pres">
      <dgm:prSet presAssocID="{812E10DD-BD63-4ADE-8DE4-77BD1DC0856E}" presName="vert1" presStyleCnt="0"/>
      <dgm:spPr/>
    </dgm:pt>
    <dgm:pt modelId="{3C50287F-4684-4750-83E5-58F0C5514BB4}" type="pres">
      <dgm:prSet presAssocID="{CABCBBD1-6E71-435A-9386-FFF53EA22D48}" presName="thickLine" presStyleLbl="alignNode1" presStyleIdx="5" presStyleCnt="7"/>
      <dgm:spPr/>
    </dgm:pt>
    <dgm:pt modelId="{C8D700A9-172D-4A49-956A-3A79056CF02C}" type="pres">
      <dgm:prSet presAssocID="{CABCBBD1-6E71-435A-9386-FFF53EA22D48}" presName="horz1" presStyleCnt="0"/>
      <dgm:spPr/>
    </dgm:pt>
    <dgm:pt modelId="{3FCB2049-C6F5-4D2D-B5F5-69E20CE3236D}" type="pres">
      <dgm:prSet presAssocID="{CABCBBD1-6E71-435A-9386-FFF53EA22D48}" presName="tx1" presStyleLbl="revTx" presStyleIdx="5" presStyleCnt="7"/>
      <dgm:spPr/>
    </dgm:pt>
    <dgm:pt modelId="{D33BB348-135A-43DF-82F1-401025DA7B9D}" type="pres">
      <dgm:prSet presAssocID="{CABCBBD1-6E71-435A-9386-FFF53EA22D48}" presName="vert1" presStyleCnt="0"/>
      <dgm:spPr/>
    </dgm:pt>
    <dgm:pt modelId="{91C6920A-EDA9-4E79-832A-3C12B113CB48}" type="pres">
      <dgm:prSet presAssocID="{AB8F428F-B302-403F-8BCB-9286D121C2DF}" presName="thickLine" presStyleLbl="alignNode1" presStyleIdx="6" presStyleCnt="7"/>
      <dgm:spPr/>
    </dgm:pt>
    <dgm:pt modelId="{DD35C87E-DFD2-4EE1-8D69-B7E4A8681169}" type="pres">
      <dgm:prSet presAssocID="{AB8F428F-B302-403F-8BCB-9286D121C2DF}" presName="horz1" presStyleCnt="0"/>
      <dgm:spPr/>
    </dgm:pt>
    <dgm:pt modelId="{F9D18BCE-EDE3-4464-8540-EFBB05A6E93D}" type="pres">
      <dgm:prSet presAssocID="{AB8F428F-B302-403F-8BCB-9286D121C2DF}" presName="tx1" presStyleLbl="revTx" presStyleIdx="6" presStyleCnt="7"/>
      <dgm:spPr/>
    </dgm:pt>
    <dgm:pt modelId="{4AE18F3D-3846-4924-9DC6-A79CD70446EF}" type="pres">
      <dgm:prSet presAssocID="{AB8F428F-B302-403F-8BCB-9286D121C2DF}" presName="vert1" presStyleCnt="0"/>
      <dgm:spPr/>
    </dgm:pt>
  </dgm:ptLst>
  <dgm:cxnLst>
    <dgm:cxn modelId="{085FCD0A-BFD9-4E15-890A-D7EE1C6B8213}" srcId="{A3E5BE51-B38C-4D54-916C-D26F5AE12F10}" destId="{AB8F428F-B302-403F-8BCB-9286D121C2DF}" srcOrd="6" destOrd="0" parTransId="{1CE18BA8-3C1F-4FBE-8EAA-D66A137724AE}" sibTransId="{2252F579-3799-4757-BAC3-7DBA0EE323A9}"/>
    <dgm:cxn modelId="{F596F017-114B-4B8B-85FA-B49E7DE031F6}" srcId="{A3E5BE51-B38C-4D54-916C-D26F5AE12F10}" destId="{31BDA5A9-4B74-45C1-B45C-D8EB10217E0A}" srcOrd="3" destOrd="0" parTransId="{A2AF967B-D686-4C50-8CA7-5CC37F2822CD}" sibTransId="{CE4F4707-93E5-450D-B730-92D6BF64878F}"/>
    <dgm:cxn modelId="{40F65033-BA4B-4919-B9A9-8E308DA11140}" type="presOf" srcId="{AB8F428F-B302-403F-8BCB-9286D121C2DF}" destId="{F9D18BCE-EDE3-4464-8540-EFBB05A6E93D}" srcOrd="0" destOrd="0" presId="urn:microsoft.com/office/officeart/2008/layout/LinedList"/>
    <dgm:cxn modelId="{22DDCB38-65BC-4FF6-80E8-199B84EE95A7}" type="presOf" srcId="{A8D37B98-6AA7-4C24-A3F3-4952481FD73B}" destId="{E8740A48-F335-4D9F-AD01-F1C111CDB888}" srcOrd="0" destOrd="0" presId="urn:microsoft.com/office/officeart/2008/layout/LinedList"/>
    <dgm:cxn modelId="{5344CC64-CC30-4A1E-AABA-D1C023BA220B}" srcId="{A3E5BE51-B38C-4D54-916C-D26F5AE12F10}" destId="{CABCBBD1-6E71-435A-9386-FFF53EA22D48}" srcOrd="5" destOrd="0" parTransId="{3A7DC43B-1C17-49E0-9DD4-2CF687BEC8D3}" sibTransId="{35ED30D4-A33F-4F9B-8AD3-47DBC52892DD}"/>
    <dgm:cxn modelId="{D3417767-AAE5-4FBD-BDA6-D5D8B33F15D1}" type="presOf" srcId="{8493A7AD-6E86-44E3-B641-4178615CF983}" destId="{BD94305B-5DE4-498E-BC63-001C655CD47B}" srcOrd="0" destOrd="0" presId="urn:microsoft.com/office/officeart/2008/layout/LinedList"/>
    <dgm:cxn modelId="{BD705551-2553-4C14-9876-8C7F832B26B9}" srcId="{A3E5BE51-B38C-4D54-916C-D26F5AE12F10}" destId="{23C34CE9-FF26-4D7D-AE1D-60ED2713CE85}" srcOrd="1" destOrd="0" parTransId="{9F0EA9F3-EF7E-4EB1-8C51-FC20EB9ED72D}" sibTransId="{8DB4285A-5BC4-44C4-8B09-CAB5C53BF18F}"/>
    <dgm:cxn modelId="{D82A8757-0D7C-4FFC-BC9E-D063F98DAAD6}" srcId="{A3E5BE51-B38C-4D54-916C-D26F5AE12F10}" destId="{812E10DD-BD63-4ADE-8DE4-77BD1DC0856E}" srcOrd="4" destOrd="0" parTransId="{57F2CB0C-3E41-46E5-AC45-612C84B8E6B9}" sibTransId="{CB00D091-9C38-4044-B87F-0C260E760BD3}"/>
    <dgm:cxn modelId="{FA2B5C7E-036A-49C9-B150-AA5BFA91DD58}" srcId="{A3E5BE51-B38C-4D54-916C-D26F5AE12F10}" destId="{A8D37B98-6AA7-4C24-A3F3-4952481FD73B}" srcOrd="2" destOrd="0" parTransId="{A8D79050-BD16-47DA-A87D-020DA0BD6340}" sibTransId="{6E88A357-CA7D-4A5B-A125-308BC0591DD6}"/>
    <dgm:cxn modelId="{D3199D90-FE03-470A-B642-E6A006C63B65}" type="presOf" srcId="{CABCBBD1-6E71-435A-9386-FFF53EA22D48}" destId="{3FCB2049-C6F5-4D2D-B5F5-69E20CE3236D}" srcOrd="0" destOrd="0" presId="urn:microsoft.com/office/officeart/2008/layout/LinedList"/>
    <dgm:cxn modelId="{F5C2599F-7557-4D8A-A57F-173B31DEEEF8}" srcId="{A3E5BE51-B38C-4D54-916C-D26F5AE12F10}" destId="{8493A7AD-6E86-44E3-B641-4178615CF983}" srcOrd="0" destOrd="0" parTransId="{DD3E49EC-2DF5-4250-84CC-1FDE51444263}" sibTransId="{E7ECAA6E-A868-44F4-8AFB-2D00AF4385A8}"/>
    <dgm:cxn modelId="{824A58B9-54F3-4C29-9033-90376FC00005}" type="presOf" srcId="{812E10DD-BD63-4ADE-8DE4-77BD1DC0856E}" destId="{DB19AC43-0399-49DA-9AA4-645EBC6137AD}" srcOrd="0" destOrd="0" presId="urn:microsoft.com/office/officeart/2008/layout/LinedList"/>
    <dgm:cxn modelId="{B43021BF-6DDE-42DE-94CD-035F6DE1FBED}" type="presOf" srcId="{A3E5BE51-B38C-4D54-916C-D26F5AE12F10}" destId="{625B81F5-BD13-41AD-AA5B-C39C76C396A5}" srcOrd="0" destOrd="0" presId="urn:microsoft.com/office/officeart/2008/layout/LinedList"/>
    <dgm:cxn modelId="{A28E90CA-4EA0-4683-A7DC-56AF0B93A278}" type="presOf" srcId="{31BDA5A9-4B74-45C1-B45C-D8EB10217E0A}" destId="{50475705-DEB3-4952-8298-B2F59B1433E8}" srcOrd="0" destOrd="0" presId="urn:microsoft.com/office/officeart/2008/layout/LinedList"/>
    <dgm:cxn modelId="{4D048CDC-6919-42E6-863A-674CDAA0BC7B}" type="presOf" srcId="{23C34CE9-FF26-4D7D-AE1D-60ED2713CE85}" destId="{6247DE70-CEC8-4BF3-827A-99570CA7E3E1}" srcOrd="0" destOrd="0" presId="urn:microsoft.com/office/officeart/2008/layout/LinedList"/>
    <dgm:cxn modelId="{33D4B068-4A22-414E-9BF0-54F5BECE7EE9}" type="presParOf" srcId="{625B81F5-BD13-41AD-AA5B-C39C76C396A5}" destId="{6DF4288B-27C9-4831-A0F2-BF7B78BCEE8F}" srcOrd="0" destOrd="0" presId="urn:microsoft.com/office/officeart/2008/layout/LinedList"/>
    <dgm:cxn modelId="{71B768FD-E98C-41FD-813F-64354D06CF44}" type="presParOf" srcId="{625B81F5-BD13-41AD-AA5B-C39C76C396A5}" destId="{A84B21DF-0C44-443B-9EE7-8F1BC8E4C316}" srcOrd="1" destOrd="0" presId="urn:microsoft.com/office/officeart/2008/layout/LinedList"/>
    <dgm:cxn modelId="{77B4EFA1-F7EA-4A00-A1F3-C90C94C7D858}" type="presParOf" srcId="{A84B21DF-0C44-443B-9EE7-8F1BC8E4C316}" destId="{BD94305B-5DE4-498E-BC63-001C655CD47B}" srcOrd="0" destOrd="0" presId="urn:microsoft.com/office/officeart/2008/layout/LinedList"/>
    <dgm:cxn modelId="{C89286BB-4B1E-49EC-B2AE-C1CCB4ED7B81}" type="presParOf" srcId="{A84B21DF-0C44-443B-9EE7-8F1BC8E4C316}" destId="{C3872C79-668D-43D5-8321-C2ABF3D6B75C}" srcOrd="1" destOrd="0" presId="urn:microsoft.com/office/officeart/2008/layout/LinedList"/>
    <dgm:cxn modelId="{219226D2-6CED-4DC6-AE3C-69778E0BC885}" type="presParOf" srcId="{625B81F5-BD13-41AD-AA5B-C39C76C396A5}" destId="{37900D84-ACCF-4384-A1C6-9DEFF78374B1}" srcOrd="2" destOrd="0" presId="urn:microsoft.com/office/officeart/2008/layout/LinedList"/>
    <dgm:cxn modelId="{82B2F119-98BB-4C62-9D2E-7A3E9532C35E}" type="presParOf" srcId="{625B81F5-BD13-41AD-AA5B-C39C76C396A5}" destId="{B2749CB9-4220-469A-86E4-30FB677EB8E6}" srcOrd="3" destOrd="0" presId="urn:microsoft.com/office/officeart/2008/layout/LinedList"/>
    <dgm:cxn modelId="{70116798-7544-4501-AA2F-3EB45415EB08}" type="presParOf" srcId="{B2749CB9-4220-469A-86E4-30FB677EB8E6}" destId="{6247DE70-CEC8-4BF3-827A-99570CA7E3E1}" srcOrd="0" destOrd="0" presId="urn:microsoft.com/office/officeart/2008/layout/LinedList"/>
    <dgm:cxn modelId="{7734E466-F861-4E5D-A9CF-E34482FFB43F}" type="presParOf" srcId="{B2749CB9-4220-469A-86E4-30FB677EB8E6}" destId="{737769A1-E1E4-403C-A7C8-B977260AD225}" srcOrd="1" destOrd="0" presId="urn:microsoft.com/office/officeart/2008/layout/LinedList"/>
    <dgm:cxn modelId="{C9A32326-7C72-4CEA-BC51-8193709C80FF}" type="presParOf" srcId="{625B81F5-BD13-41AD-AA5B-C39C76C396A5}" destId="{90F96E3B-2CF7-4C80-9A5E-CFBFD065075D}" srcOrd="4" destOrd="0" presId="urn:microsoft.com/office/officeart/2008/layout/LinedList"/>
    <dgm:cxn modelId="{91B07F64-5625-4751-8E47-B74942E49256}" type="presParOf" srcId="{625B81F5-BD13-41AD-AA5B-C39C76C396A5}" destId="{11CF6FCF-3E65-44D1-8379-B35F35D5D72D}" srcOrd="5" destOrd="0" presId="urn:microsoft.com/office/officeart/2008/layout/LinedList"/>
    <dgm:cxn modelId="{D03D6E1A-7B1E-4FFB-BA49-8D405AC90099}" type="presParOf" srcId="{11CF6FCF-3E65-44D1-8379-B35F35D5D72D}" destId="{E8740A48-F335-4D9F-AD01-F1C111CDB888}" srcOrd="0" destOrd="0" presId="urn:microsoft.com/office/officeart/2008/layout/LinedList"/>
    <dgm:cxn modelId="{5CFEA562-EC06-453E-9408-B42582F86036}" type="presParOf" srcId="{11CF6FCF-3E65-44D1-8379-B35F35D5D72D}" destId="{82B1DF9D-482D-4FF9-9ED8-769D21D7621F}" srcOrd="1" destOrd="0" presId="urn:microsoft.com/office/officeart/2008/layout/LinedList"/>
    <dgm:cxn modelId="{2EC9F47B-E690-4888-B5AB-C9539685DB3F}" type="presParOf" srcId="{625B81F5-BD13-41AD-AA5B-C39C76C396A5}" destId="{A95C0EAD-3E3C-4765-A5DB-6D2DF3DDAC7E}" srcOrd="6" destOrd="0" presId="urn:microsoft.com/office/officeart/2008/layout/LinedList"/>
    <dgm:cxn modelId="{02C3EA42-A480-4267-8AA1-6308C478700A}" type="presParOf" srcId="{625B81F5-BD13-41AD-AA5B-C39C76C396A5}" destId="{3E347C7A-02CC-45D7-AA99-B71778A2353B}" srcOrd="7" destOrd="0" presId="urn:microsoft.com/office/officeart/2008/layout/LinedList"/>
    <dgm:cxn modelId="{2BBABED3-41BF-49B0-8C9C-0137F23D442E}" type="presParOf" srcId="{3E347C7A-02CC-45D7-AA99-B71778A2353B}" destId="{50475705-DEB3-4952-8298-B2F59B1433E8}" srcOrd="0" destOrd="0" presId="urn:microsoft.com/office/officeart/2008/layout/LinedList"/>
    <dgm:cxn modelId="{F67CF168-C59C-4DAE-860A-A4B00125B170}" type="presParOf" srcId="{3E347C7A-02CC-45D7-AA99-B71778A2353B}" destId="{C5BFE0A7-268C-4C96-A08A-9FC2654EBCDB}" srcOrd="1" destOrd="0" presId="urn:microsoft.com/office/officeart/2008/layout/LinedList"/>
    <dgm:cxn modelId="{4F621928-0F50-49CB-9711-03C9819C67FB}" type="presParOf" srcId="{625B81F5-BD13-41AD-AA5B-C39C76C396A5}" destId="{219672EE-6B07-4F49-82C7-EF82BFE7DE41}" srcOrd="8" destOrd="0" presId="urn:microsoft.com/office/officeart/2008/layout/LinedList"/>
    <dgm:cxn modelId="{7B1E6FA9-E66E-46AA-BADF-0FC7E7106946}" type="presParOf" srcId="{625B81F5-BD13-41AD-AA5B-C39C76C396A5}" destId="{AF3689A7-9D66-4C18-BE42-F835AE6E2011}" srcOrd="9" destOrd="0" presId="urn:microsoft.com/office/officeart/2008/layout/LinedList"/>
    <dgm:cxn modelId="{E9AC16BC-BF2E-4F16-B8F7-FAC9C136B52C}" type="presParOf" srcId="{AF3689A7-9D66-4C18-BE42-F835AE6E2011}" destId="{DB19AC43-0399-49DA-9AA4-645EBC6137AD}" srcOrd="0" destOrd="0" presId="urn:microsoft.com/office/officeart/2008/layout/LinedList"/>
    <dgm:cxn modelId="{52E9C009-49C7-4D73-9031-4F0E651E8D61}" type="presParOf" srcId="{AF3689A7-9D66-4C18-BE42-F835AE6E2011}" destId="{47B46710-C669-4FBC-828B-42B9BC2ACD57}" srcOrd="1" destOrd="0" presId="urn:microsoft.com/office/officeart/2008/layout/LinedList"/>
    <dgm:cxn modelId="{7A238BFC-00F7-43AE-A9F0-49DDC268E5B7}" type="presParOf" srcId="{625B81F5-BD13-41AD-AA5B-C39C76C396A5}" destId="{3C50287F-4684-4750-83E5-58F0C5514BB4}" srcOrd="10" destOrd="0" presId="urn:microsoft.com/office/officeart/2008/layout/LinedList"/>
    <dgm:cxn modelId="{60391F9F-8938-4901-982D-10BD8F9C7613}" type="presParOf" srcId="{625B81F5-BD13-41AD-AA5B-C39C76C396A5}" destId="{C8D700A9-172D-4A49-956A-3A79056CF02C}" srcOrd="11" destOrd="0" presId="urn:microsoft.com/office/officeart/2008/layout/LinedList"/>
    <dgm:cxn modelId="{37074EB5-066B-4BEE-B694-247546874B16}" type="presParOf" srcId="{C8D700A9-172D-4A49-956A-3A79056CF02C}" destId="{3FCB2049-C6F5-4D2D-B5F5-69E20CE3236D}" srcOrd="0" destOrd="0" presId="urn:microsoft.com/office/officeart/2008/layout/LinedList"/>
    <dgm:cxn modelId="{4350B130-A792-4B17-A29F-A40A000D396B}" type="presParOf" srcId="{C8D700A9-172D-4A49-956A-3A79056CF02C}" destId="{D33BB348-135A-43DF-82F1-401025DA7B9D}" srcOrd="1" destOrd="0" presId="urn:microsoft.com/office/officeart/2008/layout/LinedList"/>
    <dgm:cxn modelId="{CBC3C76C-6124-4A9E-9F9A-42D07BFC4C67}" type="presParOf" srcId="{625B81F5-BD13-41AD-AA5B-C39C76C396A5}" destId="{91C6920A-EDA9-4E79-832A-3C12B113CB48}" srcOrd="12" destOrd="0" presId="urn:microsoft.com/office/officeart/2008/layout/LinedList"/>
    <dgm:cxn modelId="{12070E56-6F78-454A-9AD9-3DF059320F35}" type="presParOf" srcId="{625B81F5-BD13-41AD-AA5B-C39C76C396A5}" destId="{DD35C87E-DFD2-4EE1-8D69-B7E4A8681169}" srcOrd="13" destOrd="0" presId="urn:microsoft.com/office/officeart/2008/layout/LinedList"/>
    <dgm:cxn modelId="{F4F56C0F-6B99-4B70-9B2A-C35A127CAF1E}" type="presParOf" srcId="{DD35C87E-DFD2-4EE1-8D69-B7E4A8681169}" destId="{F9D18BCE-EDE3-4464-8540-EFBB05A6E93D}" srcOrd="0" destOrd="0" presId="urn:microsoft.com/office/officeart/2008/layout/LinedList"/>
    <dgm:cxn modelId="{D5EF6391-7AF7-4B67-9759-4F63B07A7691}" type="presParOf" srcId="{DD35C87E-DFD2-4EE1-8D69-B7E4A8681169}" destId="{4AE18F3D-3846-4924-9DC6-A79CD70446E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0500493-0F93-4D5C-BF5C-A91645F217B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7F8293EE-CBA8-460E-A3F0-39B635B358F8}">
      <dgm:prSet/>
      <dgm:spPr/>
      <dgm:t>
        <a:bodyPr/>
        <a:lstStyle/>
        <a:p>
          <a:r>
            <a:rPr lang="tr-TR"/>
            <a:t>Vize Yazısı/Erasmus Öğrencisi Teyit Yazısı (Vize, pasaport, yurt işlemleri için)</a:t>
          </a:r>
          <a:endParaRPr lang="en-US"/>
        </a:p>
      </dgm:t>
    </dgm:pt>
    <dgm:pt modelId="{BA8C2C60-FB2E-41F8-9C5C-406A2DA835F5}" type="parTrans" cxnId="{55FDAB42-168C-4772-98B9-AF947059B04A}">
      <dgm:prSet/>
      <dgm:spPr/>
      <dgm:t>
        <a:bodyPr/>
        <a:lstStyle/>
        <a:p>
          <a:endParaRPr lang="en-US"/>
        </a:p>
      </dgm:t>
    </dgm:pt>
    <dgm:pt modelId="{033AF6E3-5E74-42AC-8D42-F6BFCE1A9125}" type="sibTrans" cxnId="{55FDAB42-168C-4772-98B9-AF947059B04A}">
      <dgm:prSet/>
      <dgm:spPr/>
      <dgm:t>
        <a:bodyPr/>
        <a:lstStyle/>
        <a:p>
          <a:endParaRPr lang="en-US"/>
        </a:p>
      </dgm:t>
    </dgm:pt>
    <dgm:pt modelId="{1EF1DA74-F33C-4F38-981F-BCC2DC0DC8B8}">
      <dgm:prSet/>
      <dgm:spPr/>
      <dgm:t>
        <a:bodyPr/>
        <a:lstStyle/>
        <a:p>
          <a:r>
            <a:rPr lang="tr-TR"/>
            <a:t>Dil Belgesi</a:t>
          </a:r>
          <a:endParaRPr lang="en-US"/>
        </a:p>
      </dgm:t>
    </dgm:pt>
    <dgm:pt modelId="{D0ED72C3-DD23-4DFA-B34A-4B625A1FEDFA}" type="parTrans" cxnId="{4A4B7822-43EA-40FD-BB1F-5FD272EDD630}">
      <dgm:prSet/>
      <dgm:spPr/>
      <dgm:t>
        <a:bodyPr/>
        <a:lstStyle/>
        <a:p>
          <a:endParaRPr lang="en-US"/>
        </a:p>
      </dgm:t>
    </dgm:pt>
    <dgm:pt modelId="{FFF0A29B-6AFB-4815-8B1A-233A01580140}" type="sibTrans" cxnId="{4A4B7822-43EA-40FD-BB1F-5FD272EDD630}">
      <dgm:prSet/>
      <dgm:spPr/>
      <dgm:t>
        <a:bodyPr/>
        <a:lstStyle/>
        <a:p>
          <a:endParaRPr lang="en-US"/>
        </a:p>
      </dgm:t>
    </dgm:pt>
    <dgm:pt modelId="{3495D131-8233-42AF-87D8-DD55D27F502D}">
      <dgm:prSet/>
      <dgm:spPr/>
      <dgm:t>
        <a:bodyPr/>
        <a:lstStyle/>
        <a:p>
          <a:r>
            <a:rPr lang="tr-TR" dirty="0"/>
            <a:t>Hibe Sözleşmesi</a:t>
          </a:r>
          <a:endParaRPr lang="en-US" dirty="0"/>
        </a:p>
      </dgm:t>
    </dgm:pt>
    <dgm:pt modelId="{5F437F73-0F10-406E-919D-54B0288FDDC9}" type="parTrans" cxnId="{0539A67F-992E-4305-A846-A2C849B47609}">
      <dgm:prSet/>
      <dgm:spPr/>
      <dgm:t>
        <a:bodyPr/>
        <a:lstStyle/>
        <a:p>
          <a:endParaRPr lang="en-US"/>
        </a:p>
      </dgm:t>
    </dgm:pt>
    <dgm:pt modelId="{1DA3E2E6-485C-4EFB-B5E8-1A47E198EAAC}" type="sibTrans" cxnId="{0539A67F-992E-4305-A846-A2C849B47609}">
      <dgm:prSet/>
      <dgm:spPr/>
      <dgm:t>
        <a:bodyPr/>
        <a:lstStyle/>
        <a:p>
          <a:endParaRPr lang="en-US"/>
        </a:p>
      </dgm:t>
    </dgm:pt>
    <dgm:pt modelId="{6C27D7F7-956D-4378-A2BE-FFCAB99B8349}">
      <dgm:prSet/>
      <dgm:spPr/>
      <dgm:t>
        <a:bodyPr/>
        <a:lstStyle/>
        <a:p>
          <a:r>
            <a:rPr lang="tr-TR"/>
            <a:t>Erasmus Öğrenci Beyannamesi</a:t>
          </a:r>
          <a:endParaRPr lang="en-US"/>
        </a:p>
      </dgm:t>
    </dgm:pt>
    <dgm:pt modelId="{1A9211E4-198B-4C51-A848-9EB112982FB2}" type="parTrans" cxnId="{304C2780-9C8F-470A-8752-2BF3CDDA308C}">
      <dgm:prSet/>
      <dgm:spPr/>
      <dgm:t>
        <a:bodyPr/>
        <a:lstStyle/>
        <a:p>
          <a:endParaRPr lang="en-US"/>
        </a:p>
      </dgm:t>
    </dgm:pt>
    <dgm:pt modelId="{BEE51182-59B2-4244-B7AC-00511A9228D3}" type="sibTrans" cxnId="{304C2780-9C8F-470A-8752-2BF3CDDA308C}">
      <dgm:prSet/>
      <dgm:spPr/>
      <dgm:t>
        <a:bodyPr/>
        <a:lstStyle/>
        <a:p>
          <a:endParaRPr lang="en-US"/>
        </a:p>
      </dgm:t>
    </dgm:pt>
    <dgm:pt modelId="{DD0252D3-3D79-4BEA-A9E3-47577901394A}">
      <dgm:prSet/>
      <dgm:spPr/>
      <dgm:t>
        <a:bodyPr/>
        <a:lstStyle/>
        <a:p>
          <a:r>
            <a:rPr lang="tr-TR" dirty="0"/>
            <a:t>***Belgeler ofisimizden, internet sayfamızdan veya e-posta ile üzerinden alınabilir.</a:t>
          </a:r>
          <a:endParaRPr lang="en-US" dirty="0"/>
        </a:p>
      </dgm:t>
    </dgm:pt>
    <dgm:pt modelId="{FE0DAA78-A880-4FB5-B3CA-6C006F995949}" type="parTrans" cxnId="{D2F1C2B3-1C31-4E49-9193-D91EAF84475C}">
      <dgm:prSet/>
      <dgm:spPr/>
      <dgm:t>
        <a:bodyPr/>
        <a:lstStyle/>
        <a:p>
          <a:endParaRPr lang="en-US"/>
        </a:p>
      </dgm:t>
    </dgm:pt>
    <dgm:pt modelId="{1C803847-EF86-4CAB-8DDA-FC18EA1DBADB}" type="sibTrans" cxnId="{D2F1C2B3-1C31-4E49-9193-D91EAF84475C}">
      <dgm:prSet/>
      <dgm:spPr/>
      <dgm:t>
        <a:bodyPr/>
        <a:lstStyle/>
        <a:p>
          <a:endParaRPr lang="en-US"/>
        </a:p>
      </dgm:t>
    </dgm:pt>
    <dgm:pt modelId="{F6766874-D944-4F87-96D6-2FB6867C1994}" type="pres">
      <dgm:prSet presAssocID="{00500493-0F93-4D5C-BF5C-A91645F217B7}" presName="vert0" presStyleCnt="0">
        <dgm:presLayoutVars>
          <dgm:dir/>
          <dgm:animOne val="branch"/>
          <dgm:animLvl val="lvl"/>
        </dgm:presLayoutVars>
      </dgm:prSet>
      <dgm:spPr/>
    </dgm:pt>
    <dgm:pt modelId="{2C78174E-B05E-46F3-A5E2-EE3B4AD75C55}" type="pres">
      <dgm:prSet presAssocID="{7F8293EE-CBA8-460E-A3F0-39B635B358F8}" presName="thickLine" presStyleLbl="alignNode1" presStyleIdx="0" presStyleCnt="5"/>
      <dgm:spPr/>
    </dgm:pt>
    <dgm:pt modelId="{3EC4B587-EEA9-419E-9205-D1BB07F3B30C}" type="pres">
      <dgm:prSet presAssocID="{7F8293EE-CBA8-460E-A3F0-39B635B358F8}" presName="horz1" presStyleCnt="0"/>
      <dgm:spPr/>
    </dgm:pt>
    <dgm:pt modelId="{11EE38A3-4CBD-428A-B5DB-93EE38517A04}" type="pres">
      <dgm:prSet presAssocID="{7F8293EE-CBA8-460E-A3F0-39B635B358F8}" presName="tx1" presStyleLbl="revTx" presStyleIdx="0" presStyleCnt="5"/>
      <dgm:spPr/>
    </dgm:pt>
    <dgm:pt modelId="{EB783855-17E0-4D85-8531-7C206110FC3E}" type="pres">
      <dgm:prSet presAssocID="{7F8293EE-CBA8-460E-A3F0-39B635B358F8}" presName="vert1" presStyleCnt="0"/>
      <dgm:spPr/>
    </dgm:pt>
    <dgm:pt modelId="{D845FC85-1A03-44FB-A569-E10D82388C04}" type="pres">
      <dgm:prSet presAssocID="{1EF1DA74-F33C-4F38-981F-BCC2DC0DC8B8}" presName="thickLine" presStyleLbl="alignNode1" presStyleIdx="1" presStyleCnt="5"/>
      <dgm:spPr/>
    </dgm:pt>
    <dgm:pt modelId="{5621954B-9BC1-4FED-94AF-3A96CEBDFA82}" type="pres">
      <dgm:prSet presAssocID="{1EF1DA74-F33C-4F38-981F-BCC2DC0DC8B8}" presName="horz1" presStyleCnt="0"/>
      <dgm:spPr/>
    </dgm:pt>
    <dgm:pt modelId="{213E3E34-273B-4AE2-8814-8D253D786551}" type="pres">
      <dgm:prSet presAssocID="{1EF1DA74-F33C-4F38-981F-BCC2DC0DC8B8}" presName="tx1" presStyleLbl="revTx" presStyleIdx="1" presStyleCnt="5"/>
      <dgm:spPr/>
    </dgm:pt>
    <dgm:pt modelId="{7D68B612-3209-47DC-8D98-809EB0901A93}" type="pres">
      <dgm:prSet presAssocID="{1EF1DA74-F33C-4F38-981F-BCC2DC0DC8B8}" presName="vert1" presStyleCnt="0"/>
      <dgm:spPr/>
    </dgm:pt>
    <dgm:pt modelId="{7102F59F-E779-4DFF-93EB-0637DB9019E3}" type="pres">
      <dgm:prSet presAssocID="{3495D131-8233-42AF-87D8-DD55D27F502D}" presName="thickLine" presStyleLbl="alignNode1" presStyleIdx="2" presStyleCnt="5"/>
      <dgm:spPr/>
    </dgm:pt>
    <dgm:pt modelId="{0B0AF4FA-A67F-456F-B624-368DADF1DD64}" type="pres">
      <dgm:prSet presAssocID="{3495D131-8233-42AF-87D8-DD55D27F502D}" presName="horz1" presStyleCnt="0"/>
      <dgm:spPr/>
    </dgm:pt>
    <dgm:pt modelId="{8D2EC078-95AB-4A11-B00D-D7A1EDF88F28}" type="pres">
      <dgm:prSet presAssocID="{3495D131-8233-42AF-87D8-DD55D27F502D}" presName="tx1" presStyleLbl="revTx" presStyleIdx="2" presStyleCnt="5"/>
      <dgm:spPr/>
    </dgm:pt>
    <dgm:pt modelId="{12C239F9-5C3D-43B9-9ABC-33A1EF2C0850}" type="pres">
      <dgm:prSet presAssocID="{3495D131-8233-42AF-87D8-DD55D27F502D}" presName="vert1" presStyleCnt="0"/>
      <dgm:spPr/>
    </dgm:pt>
    <dgm:pt modelId="{5AA0869C-CFAA-49C8-9C9A-D008A28B0612}" type="pres">
      <dgm:prSet presAssocID="{6C27D7F7-956D-4378-A2BE-FFCAB99B8349}" presName="thickLine" presStyleLbl="alignNode1" presStyleIdx="3" presStyleCnt="5"/>
      <dgm:spPr/>
    </dgm:pt>
    <dgm:pt modelId="{D55E9752-E2D7-40EA-8B18-F5B4A43CA0FB}" type="pres">
      <dgm:prSet presAssocID="{6C27D7F7-956D-4378-A2BE-FFCAB99B8349}" presName="horz1" presStyleCnt="0"/>
      <dgm:spPr/>
    </dgm:pt>
    <dgm:pt modelId="{47EA2C63-DB2E-4025-8D1F-06E6A800A447}" type="pres">
      <dgm:prSet presAssocID="{6C27D7F7-956D-4378-A2BE-FFCAB99B8349}" presName="tx1" presStyleLbl="revTx" presStyleIdx="3" presStyleCnt="5"/>
      <dgm:spPr/>
    </dgm:pt>
    <dgm:pt modelId="{A5B00E83-E984-449A-BF50-F08B6B0C9B3D}" type="pres">
      <dgm:prSet presAssocID="{6C27D7F7-956D-4378-A2BE-FFCAB99B8349}" presName="vert1" presStyleCnt="0"/>
      <dgm:spPr/>
    </dgm:pt>
    <dgm:pt modelId="{64A8A327-B01E-4332-A2F7-BCF108A3DCC7}" type="pres">
      <dgm:prSet presAssocID="{DD0252D3-3D79-4BEA-A9E3-47577901394A}" presName="thickLine" presStyleLbl="alignNode1" presStyleIdx="4" presStyleCnt="5"/>
      <dgm:spPr/>
    </dgm:pt>
    <dgm:pt modelId="{2954A377-AE8D-41DC-A5C7-6777A86746B8}" type="pres">
      <dgm:prSet presAssocID="{DD0252D3-3D79-4BEA-A9E3-47577901394A}" presName="horz1" presStyleCnt="0"/>
      <dgm:spPr/>
    </dgm:pt>
    <dgm:pt modelId="{B0FA8BEC-107B-4628-8F2F-116967F9F70C}" type="pres">
      <dgm:prSet presAssocID="{DD0252D3-3D79-4BEA-A9E3-47577901394A}" presName="tx1" presStyleLbl="revTx" presStyleIdx="4" presStyleCnt="5"/>
      <dgm:spPr/>
    </dgm:pt>
    <dgm:pt modelId="{BF8A11D0-7FF2-4A24-B332-520B080843C2}" type="pres">
      <dgm:prSet presAssocID="{DD0252D3-3D79-4BEA-A9E3-47577901394A}" presName="vert1" presStyleCnt="0"/>
      <dgm:spPr/>
    </dgm:pt>
  </dgm:ptLst>
  <dgm:cxnLst>
    <dgm:cxn modelId="{4A4B7822-43EA-40FD-BB1F-5FD272EDD630}" srcId="{00500493-0F93-4D5C-BF5C-A91645F217B7}" destId="{1EF1DA74-F33C-4F38-981F-BCC2DC0DC8B8}" srcOrd="1" destOrd="0" parTransId="{D0ED72C3-DD23-4DFA-B34A-4B625A1FEDFA}" sibTransId="{FFF0A29B-6AFB-4815-8B1A-233A01580140}"/>
    <dgm:cxn modelId="{47FB8024-3C37-4A64-A592-EB87AE26FD0C}" type="presOf" srcId="{6C27D7F7-956D-4378-A2BE-FFCAB99B8349}" destId="{47EA2C63-DB2E-4025-8D1F-06E6A800A447}" srcOrd="0" destOrd="0" presId="urn:microsoft.com/office/officeart/2008/layout/LinedList"/>
    <dgm:cxn modelId="{9CD1A834-6856-431C-92BB-256695B28B2C}" type="presOf" srcId="{7F8293EE-CBA8-460E-A3F0-39B635B358F8}" destId="{11EE38A3-4CBD-428A-B5DB-93EE38517A04}" srcOrd="0" destOrd="0" presId="urn:microsoft.com/office/officeart/2008/layout/LinedList"/>
    <dgm:cxn modelId="{55FDAB42-168C-4772-98B9-AF947059B04A}" srcId="{00500493-0F93-4D5C-BF5C-A91645F217B7}" destId="{7F8293EE-CBA8-460E-A3F0-39B635B358F8}" srcOrd="0" destOrd="0" parTransId="{BA8C2C60-FB2E-41F8-9C5C-406A2DA835F5}" sibTransId="{033AF6E3-5E74-42AC-8D42-F6BFCE1A9125}"/>
    <dgm:cxn modelId="{4F301C64-FB89-44F6-A29E-FEE8BB187B10}" type="presOf" srcId="{DD0252D3-3D79-4BEA-A9E3-47577901394A}" destId="{B0FA8BEC-107B-4628-8F2F-116967F9F70C}" srcOrd="0" destOrd="0" presId="urn:microsoft.com/office/officeart/2008/layout/LinedList"/>
    <dgm:cxn modelId="{68DE5C7B-3068-4347-A8FD-DE58E566BF04}" type="presOf" srcId="{3495D131-8233-42AF-87D8-DD55D27F502D}" destId="{8D2EC078-95AB-4A11-B00D-D7A1EDF88F28}" srcOrd="0" destOrd="0" presId="urn:microsoft.com/office/officeart/2008/layout/LinedList"/>
    <dgm:cxn modelId="{0539A67F-992E-4305-A846-A2C849B47609}" srcId="{00500493-0F93-4D5C-BF5C-A91645F217B7}" destId="{3495D131-8233-42AF-87D8-DD55D27F502D}" srcOrd="2" destOrd="0" parTransId="{5F437F73-0F10-406E-919D-54B0288FDDC9}" sibTransId="{1DA3E2E6-485C-4EFB-B5E8-1A47E198EAAC}"/>
    <dgm:cxn modelId="{304C2780-9C8F-470A-8752-2BF3CDDA308C}" srcId="{00500493-0F93-4D5C-BF5C-A91645F217B7}" destId="{6C27D7F7-956D-4378-A2BE-FFCAB99B8349}" srcOrd="3" destOrd="0" parTransId="{1A9211E4-198B-4C51-A848-9EB112982FB2}" sibTransId="{BEE51182-59B2-4244-B7AC-00511A9228D3}"/>
    <dgm:cxn modelId="{A5926386-1713-4B89-B29F-02A0ABA37398}" type="presOf" srcId="{1EF1DA74-F33C-4F38-981F-BCC2DC0DC8B8}" destId="{213E3E34-273B-4AE2-8814-8D253D786551}" srcOrd="0" destOrd="0" presId="urn:microsoft.com/office/officeart/2008/layout/LinedList"/>
    <dgm:cxn modelId="{5EE9AD98-0A69-4D02-8F87-37F0D0BCCED8}" type="presOf" srcId="{00500493-0F93-4D5C-BF5C-A91645F217B7}" destId="{F6766874-D944-4F87-96D6-2FB6867C1994}" srcOrd="0" destOrd="0" presId="urn:microsoft.com/office/officeart/2008/layout/LinedList"/>
    <dgm:cxn modelId="{D2F1C2B3-1C31-4E49-9193-D91EAF84475C}" srcId="{00500493-0F93-4D5C-BF5C-A91645F217B7}" destId="{DD0252D3-3D79-4BEA-A9E3-47577901394A}" srcOrd="4" destOrd="0" parTransId="{FE0DAA78-A880-4FB5-B3CA-6C006F995949}" sibTransId="{1C803847-EF86-4CAB-8DDA-FC18EA1DBADB}"/>
    <dgm:cxn modelId="{0193B4EA-8AB7-4123-B928-10EA2F4566D0}" type="presParOf" srcId="{F6766874-D944-4F87-96D6-2FB6867C1994}" destId="{2C78174E-B05E-46F3-A5E2-EE3B4AD75C55}" srcOrd="0" destOrd="0" presId="urn:microsoft.com/office/officeart/2008/layout/LinedList"/>
    <dgm:cxn modelId="{E5C67DD6-6068-4095-BA43-ABE386A53899}" type="presParOf" srcId="{F6766874-D944-4F87-96D6-2FB6867C1994}" destId="{3EC4B587-EEA9-419E-9205-D1BB07F3B30C}" srcOrd="1" destOrd="0" presId="urn:microsoft.com/office/officeart/2008/layout/LinedList"/>
    <dgm:cxn modelId="{94AA9556-53A1-47B3-8E6C-A62057B40C8C}" type="presParOf" srcId="{3EC4B587-EEA9-419E-9205-D1BB07F3B30C}" destId="{11EE38A3-4CBD-428A-B5DB-93EE38517A04}" srcOrd="0" destOrd="0" presId="urn:microsoft.com/office/officeart/2008/layout/LinedList"/>
    <dgm:cxn modelId="{EACB43AE-202B-47F9-A419-9B70BA6F7251}" type="presParOf" srcId="{3EC4B587-EEA9-419E-9205-D1BB07F3B30C}" destId="{EB783855-17E0-4D85-8531-7C206110FC3E}" srcOrd="1" destOrd="0" presId="urn:microsoft.com/office/officeart/2008/layout/LinedList"/>
    <dgm:cxn modelId="{C340F826-BDA6-43D2-A16E-887B907AD9E4}" type="presParOf" srcId="{F6766874-D944-4F87-96D6-2FB6867C1994}" destId="{D845FC85-1A03-44FB-A569-E10D82388C04}" srcOrd="2" destOrd="0" presId="urn:microsoft.com/office/officeart/2008/layout/LinedList"/>
    <dgm:cxn modelId="{EE2D23B1-0485-4067-92FA-C2CAA2BD5E03}" type="presParOf" srcId="{F6766874-D944-4F87-96D6-2FB6867C1994}" destId="{5621954B-9BC1-4FED-94AF-3A96CEBDFA82}" srcOrd="3" destOrd="0" presId="urn:microsoft.com/office/officeart/2008/layout/LinedList"/>
    <dgm:cxn modelId="{C14CE691-B927-4D2B-8227-17D68E22145F}" type="presParOf" srcId="{5621954B-9BC1-4FED-94AF-3A96CEBDFA82}" destId="{213E3E34-273B-4AE2-8814-8D253D786551}" srcOrd="0" destOrd="0" presId="urn:microsoft.com/office/officeart/2008/layout/LinedList"/>
    <dgm:cxn modelId="{E42860E5-DF6A-4E47-9BC2-F7AF3ECCEE52}" type="presParOf" srcId="{5621954B-9BC1-4FED-94AF-3A96CEBDFA82}" destId="{7D68B612-3209-47DC-8D98-809EB0901A93}" srcOrd="1" destOrd="0" presId="urn:microsoft.com/office/officeart/2008/layout/LinedList"/>
    <dgm:cxn modelId="{15929BAD-7E65-4402-A1A2-8F8FA77905F3}" type="presParOf" srcId="{F6766874-D944-4F87-96D6-2FB6867C1994}" destId="{7102F59F-E779-4DFF-93EB-0637DB9019E3}" srcOrd="4" destOrd="0" presId="urn:microsoft.com/office/officeart/2008/layout/LinedList"/>
    <dgm:cxn modelId="{B85F1C44-A892-45EA-8E25-D5158B908F37}" type="presParOf" srcId="{F6766874-D944-4F87-96D6-2FB6867C1994}" destId="{0B0AF4FA-A67F-456F-B624-368DADF1DD64}" srcOrd="5" destOrd="0" presId="urn:microsoft.com/office/officeart/2008/layout/LinedList"/>
    <dgm:cxn modelId="{EC9CDF8C-63A5-40BD-8D41-26F08039940F}" type="presParOf" srcId="{0B0AF4FA-A67F-456F-B624-368DADF1DD64}" destId="{8D2EC078-95AB-4A11-B00D-D7A1EDF88F28}" srcOrd="0" destOrd="0" presId="urn:microsoft.com/office/officeart/2008/layout/LinedList"/>
    <dgm:cxn modelId="{8E4E9CC6-D6E6-4260-B86C-2D0A9090C8CE}" type="presParOf" srcId="{0B0AF4FA-A67F-456F-B624-368DADF1DD64}" destId="{12C239F9-5C3D-43B9-9ABC-33A1EF2C0850}" srcOrd="1" destOrd="0" presId="urn:microsoft.com/office/officeart/2008/layout/LinedList"/>
    <dgm:cxn modelId="{FB5DA8ED-9724-47F7-B822-78B65E1BF83E}" type="presParOf" srcId="{F6766874-D944-4F87-96D6-2FB6867C1994}" destId="{5AA0869C-CFAA-49C8-9C9A-D008A28B0612}" srcOrd="6" destOrd="0" presId="urn:microsoft.com/office/officeart/2008/layout/LinedList"/>
    <dgm:cxn modelId="{4A963AD6-380F-4B10-8FE2-8DE003C6F3AB}" type="presParOf" srcId="{F6766874-D944-4F87-96D6-2FB6867C1994}" destId="{D55E9752-E2D7-40EA-8B18-F5B4A43CA0FB}" srcOrd="7" destOrd="0" presId="urn:microsoft.com/office/officeart/2008/layout/LinedList"/>
    <dgm:cxn modelId="{FE88A88B-BD54-40E1-B667-E168C02DE13C}" type="presParOf" srcId="{D55E9752-E2D7-40EA-8B18-F5B4A43CA0FB}" destId="{47EA2C63-DB2E-4025-8D1F-06E6A800A447}" srcOrd="0" destOrd="0" presId="urn:microsoft.com/office/officeart/2008/layout/LinedList"/>
    <dgm:cxn modelId="{1113F97B-A44F-4C01-A7B1-0A603146534C}" type="presParOf" srcId="{D55E9752-E2D7-40EA-8B18-F5B4A43CA0FB}" destId="{A5B00E83-E984-449A-BF50-F08B6B0C9B3D}" srcOrd="1" destOrd="0" presId="urn:microsoft.com/office/officeart/2008/layout/LinedList"/>
    <dgm:cxn modelId="{4DE42B77-03DA-41BC-A0A4-43E4877B76E6}" type="presParOf" srcId="{F6766874-D944-4F87-96D6-2FB6867C1994}" destId="{64A8A327-B01E-4332-A2F7-BCF108A3DCC7}" srcOrd="8" destOrd="0" presId="urn:microsoft.com/office/officeart/2008/layout/LinedList"/>
    <dgm:cxn modelId="{5632F6FC-FE75-4448-A135-617D3412FE2B}" type="presParOf" srcId="{F6766874-D944-4F87-96D6-2FB6867C1994}" destId="{2954A377-AE8D-41DC-A5C7-6777A86746B8}" srcOrd="9" destOrd="0" presId="urn:microsoft.com/office/officeart/2008/layout/LinedList"/>
    <dgm:cxn modelId="{63D7C2E7-5E97-474F-A87B-1D9B35FB55DC}" type="presParOf" srcId="{2954A377-AE8D-41DC-A5C7-6777A86746B8}" destId="{B0FA8BEC-107B-4628-8F2F-116967F9F70C}" srcOrd="0" destOrd="0" presId="urn:microsoft.com/office/officeart/2008/layout/LinedList"/>
    <dgm:cxn modelId="{DA580958-15FA-4552-9989-168C38509A7C}" type="presParOf" srcId="{2954A377-AE8D-41DC-A5C7-6777A86746B8}" destId="{BF8A11D0-7FF2-4A24-B332-520B080843C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9206C4-2E00-4DDA-971F-07D461B7DA1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1ADCBAE-14CF-4377-9C1C-139D436AD642}">
      <dgm:prSet/>
      <dgm:spPr/>
      <dgm:t>
        <a:bodyPr/>
        <a:lstStyle/>
        <a:p>
          <a:r>
            <a:rPr lang="tr-TR" dirty="0"/>
            <a:t>Güz döneminde giden </a:t>
          </a:r>
          <a:r>
            <a:rPr lang="tr-TR" dirty="0" err="1"/>
            <a:t>Erasmus</a:t>
          </a:r>
          <a:r>
            <a:rPr lang="tr-TR" dirty="0"/>
            <a:t> öğrencisi, aynı akademik yıl içinde hareketliliğini Bahar dönemine </a:t>
          </a:r>
          <a:r>
            <a:rPr lang="tr-TR" b="1" u="sng" dirty="0"/>
            <a:t>HİBESİZ</a:t>
          </a:r>
          <a:r>
            <a:rPr lang="tr-TR" b="0" u="none" dirty="0"/>
            <a:t> bir şekilde</a:t>
          </a:r>
          <a:r>
            <a:rPr lang="tr-TR" dirty="0"/>
            <a:t> uzatabilmektedir. </a:t>
          </a:r>
          <a:endParaRPr lang="en-US" dirty="0"/>
        </a:p>
      </dgm:t>
    </dgm:pt>
    <dgm:pt modelId="{1785B726-36F7-40D2-BAD9-51D4ABE8DD11}" type="parTrans" cxnId="{645B867D-C7BB-40E9-BC93-AE2593D275DB}">
      <dgm:prSet/>
      <dgm:spPr/>
      <dgm:t>
        <a:bodyPr/>
        <a:lstStyle/>
        <a:p>
          <a:endParaRPr lang="en-US"/>
        </a:p>
      </dgm:t>
    </dgm:pt>
    <dgm:pt modelId="{14D53F85-A13E-4A86-A581-AC4D4B460677}" type="sibTrans" cxnId="{645B867D-C7BB-40E9-BC93-AE2593D275DB}">
      <dgm:prSet/>
      <dgm:spPr/>
      <dgm:t>
        <a:bodyPr/>
        <a:lstStyle/>
        <a:p>
          <a:endParaRPr lang="en-US"/>
        </a:p>
      </dgm:t>
    </dgm:pt>
    <dgm:pt modelId="{5B4CAABF-A21C-4E2C-AA4D-A0A40C6DAD61}">
      <dgm:prSet/>
      <dgm:spPr/>
      <dgm:t>
        <a:bodyPr/>
        <a:lstStyle/>
        <a:p>
          <a:r>
            <a:rPr lang="tr-TR" dirty="0"/>
            <a:t>Bunun için öğrenci bahar dönemi için </a:t>
          </a:r>
          <a:r>
            <a:rPr lang="tr-TR" dirty="0" err="1"/>
            <a:t>nominasyon</a:t>
          </a:r>
          <a:r>
            <a:rPr lang="tr-TR" dirty="0"/>
            <a:t> tarihlerini takip ederek verilen son tarihe kadar EBYÜ bölüm koordinatörü ile iletişime geçerek </a:t>
          </a:r>
          <a:r>
            <a:rPr lang="tr-TR" dirty="0" err="1"/>
            <a:t>nominasyonunu</a:t>
          </a:r>
          <a:r>
            <a:rPr lang="tr-TR" dirty="0"/>
            <a:t> yaptırmalıdır ve bulundukları üniversitenin de onayını almalıdırlar.</a:t>
          </a:r>
          <a:endParaRPr lang="en-US" dirty="0"/>
        </a:p>
      </dgm:t>
    </dgm:pt>
    <dgm:pt modelId="{DFB1C12E-EBEC-4F14-8CA0-FF961C75D32E}" type="parTrans" cxnId="{6F951DEE-F43C-43E9-A60E-903B3D1100FE}">
      <dgm:prSet/>
      <dgm:spPr/>
      <dgm:t>
        <a:bodyPr/>
        <a:lstStyle/>
        <a:p>
          <a:endParaRPr lang="en-US"/>
        </a:p>
      </dgm:t>
    </dgm:pt>
    <dgm:pt modelId="{475240D7-A82F-41DB-8A3A-B43200AFEB52}" type="sibTrans" cxnId="{6F951DEE-F43C-43E9-A60E-903B3D1100FE}">
      <dgm:prSet/>
      <dgm:spPr/>
      <dgm:t>
        <a:bodyPr/>
        <a:lstStyle/>
        <a:p>
          <a:endParaRPr lang="en-US"/>
        </a:p>
      </dgm:t>
    </dgm:pt>
    <dgm:pt modelId="{8655AA27-08CC-4C0D-868B-A748C389F7A1}">
      <dgm:prSet/>
      <dgm:spPr/>
      <dgm:t>
        <a:bodyPr/>
        <a:lstStyle/>
        <a:p>
          <a:r>
            <a:rPr lang="tr-TR" dirty="0" err="1"/>
            <a:t>Erasmus</a:t>
          </a:r>
          <a:r>
            <a:rPr lang="tr-TR" dirty="0"/>
            <a:t> Öğrenim Hareketliliğini 2. döneme uzatmak isteyen öğrencilerin internet sitemizde yayınlanacak olan «</a:t>
          </a:r>
          <a:r>
            <a:rPr lang="tr-TR" dirty="0" err="1"/>
            <a:t>Erasmus</a:t>
          </a:r>
          <a:r>
            <a:rPr lang="tr-TR" dirty="0"/>
            <a:t> Dönem Uzatma Dilekçesi» </a:t>
          </a:r>
          <a:r>
            <a:rPr lang="tr-TR" dirty="0" err="1"/>
            <a:t>ni</a:t>
          </a:r>
          <a:r>
            <a:rPr lang="tr-TR" dirty="0"/>
            <a:t> ve 2. dönem için yaptırdığı </a:t>
          </a:r>
          <a:r>
            <a:rPr lang="tr-TR" dirty="0" err="1"/>
            <a:t>nominasyon</a:t>
          </a:r>
          <a:r>
            <a:rPr lang="tr-TR" dirty="0"/>
            <a:t> mailini e-mail yolu ile  </a:t>
          </a:r>
          <a:r>
            <a:rPr lang="tr-TR" dirty="0">
              <a:hlinkClick xmlns:r="http://schemas.openxmlformats.org/officeDocument/2006/relationships" r:id="rId1"/>
            </a:rPr>
            <a:t>erasmus@erzincan.edu.tr</a:t>
          </a:r>
          <a:r>
            <a:rPr lang="tr-TR" dirty="0"/>
            <a:t> adresine iletmesi gerekmektedir. </a:t>
          </a:r>
          <a:endParaRPr lang="en-US" dirty="0"/>
        </a:p>
      </dgm:t>
    </dgm:pt>
    <dgm:pt modelId="{231BBE27-CD23-4910-A00D-441A71BFDE57}" type="parTrans" cxnId="{23DD0892-1BD4-46B6-8837-43695CACF522}">
      <dgm:prSet/>
      <dgm:spPr/>
      <dgm:t>
        <a:bodyPr/>
        <a:lstStyle/>
        <a:p>
          <a:endParaRPr lang="en-US"/>
        </a:p>
      </dgm:t>
    </dgm:pt>
    <dgm:pt modelId="{F1A102FA-E0D9-4676-A626-8CDC2A391CF1}" type="sibTrans" cxnId="{23DD0892-1BD4-46B6-8837-43695CACF522}">
      <dgm:prSet/>
      <dgm:spPr/>
      <dgm:t>
        <a:bodyPr/>
        <a:lstStyle/>
        <a:p>
          <a:endParaRPr lang="en-US"/>
        </a:p>
      </dgm:t>
    </dgm:pt>
    <dgm:pt modelId="{8AF354DE-F0A7-4E11-87F0-B127E4F2A206}">
      <dgm:prSet/>
      <dgm:spPr/>
      <dgm:t>
        <a:bodyPr/>
        <a:lstStyle/>
        <a:p>
          <a:r>
            <a:rPr lang="tr-TR" dirty="0" err="1"/>
            <a:t>Erasmus</a:t>
          </a:r>
          <a:r>
            <a:rPr lang="tr-TR" dirty="0"/>
            <a:t> Öğrenim Hareketliliğini uzatacak </a:t>
          </a:r>
          <a:r>
            <a:rPr lang="tr-TR" dirty="0" err="1"/>
            <a:t>öğrenciler,Güz</a:t>
          </a:r>
          <a:r>
            <a:rPr lang="tr-TR" dirty="0"/>
            <a:t> dönemi için yaptıkları gibi, Bahar dönemi için de tüm gidiş belgelerini hazırlamakla yükümlüdürler. </a:t>
          </a:r>
          <a:endParaRPr lang="en-US" dirty="0"/>
        </a:p>
      </dgm:t>
    </dgm:pt>
    <dgm:pt modelId="{AC902056-03D5-4875-B4F7-268451365A09}" type="parTrans" cxnId="{0590CD8B-E67E-4D36-A45F-A145F015ED01}">
      <dgm:prSet/>
      <dgm:spPr/>
      <dgm:t>
        <a:bodyPr/>
        <a:lstStyle/>
        <a:p>
          <a:endParaRPr lang="en-US"/>
        </a:p>
      </dgm:t>
    </dgm:pt>
    <dgm:pt modelId="{3F6F81DF-DF32-4C29-B92C-2A9BA85925E7}" type="sibTrans" cxnId="{0590CD8B-E67E-4D36-A45F-A145F015ED01}">
      <dgm:prSet/>
      <dgm:spPr/>
      <dgm:t>
        <a:bodyPr/>
        <a:lstStyle/>
        <a:p>
          <a:endParaRPr lang="en-US"/>
        </a:p>
      </dgm:t>
    </dgm:pt>
    <dgm:pt modelId="{399A51DB-55ED-48A9-8427-CB5F24303A50}" type="pres">
      <dgm:prSet presAssocID="{439206C4-2E00-4DDA-971F-07D461B7DA10}" presName="linear" presStyleCnt="0">
        <dgm:presLayoutVars>
          <dgm:animLvl val="lvl"/>
          <dgm:resizeHandles val="exact"/>
        </dgm:presLayoutVars>
      </dgm:prSet>
      <dgm:spPr/>
    </dgm:pt>
    <dgm:pt modelId="{20804BA5-5BDE-4BC5-B9EB-7494D23E0767}" type="pres">
      <dgm:prSet presAssocID="{81ADCBAE-14CF-4377-9C1C-139D436AD642}" presName="parentText" presStyleLbl="node1" presStyleIdx="0" presStyleCnt="4">
        <dgm:presLayoutVars>
          <dgm:chMax val="0"/>
          <dgm:bulletEnabled val="1"/>
        </dgm:presLayoutVars>
      </dgm:prSet>
      <dgm:spPr/>
    </dgm:pt>
    <dgm:pt modelId="{712DFCB2-ADB9-49A6-B8B1-F3D5622ED02B}" type="pres">
      <dgm:prSet presAssocID="{14D53F85-A13E-4A86-A581-AC4D4B460677}" presName="spacer" presStyleCnt="0"/>
      <dgm:spPr/>
    </dgm:pt>
    <dgm:pt modelId="{997F9B2C-3608-49BA-B583-AFE32EA2A3D6}" type="pres">
      <dgm:prSet presAssocID="{5B4CAABF-A21C-4E2C-AA4D-A0A40C6DAD61}" presName="parentText" presStyleLbl="node1" presStyleIdx="1" presStyleCnt="4">
        <dgm:presLayoutVars>
          <dgm:chMax val="0"/>
          <dgm:bulletEnabled val="1"/>
        </dgm:presLayoutVars>
      </dgm:prSet>
      <dgm:spPr/>
    </dgm:pt>
    <dgm:pt modelId="{A109A2B8-BE89-4E3B-8DBD-9D54CA3A98CD}" type="pres">
      <dgm:prSet presAssocID="{475240D7-A82F-41DB-8A3A-B43200AFEB52}" presName="spacer" presStyleCnt="0"/>
      <dgm:spPr/>
    </dgm:pt>
    <dgm:pt modelId="{7A2FCE18-E9A9-43F0-83E3-FF594FEBCF74}" type="pres">
      <dgm:prSet presAssocID="{8655AA27-08CC-4C0D-868B-A748C389F7A1}" presName="parentText" presStyleLbl="node1" presStyleIdx="2" presStyleCnt="4">
        <dgm:presLayoutVars>
          <dgm:chMax val="0"/>
          <dgm:bulletEnabled val="1"/>
        </dgm:presLayoutVars>
      </dgm:prSet>
      <dgm:spPr/>
    </dgm:pt>
    <dgm:pt modelId="{723208CC-ED36-471E-BFCC-5E4408E555E9}" type="pres">
      <dgm:prSet presAssocID="{F1A102FA-E0D9-4676-A626-8CDC2A391CF1}" presName="spacer" presStyleCnt="0"/>
      <dgm:spPr/>
    </dgm:pt>
    <dgm:pt modelId="{B798070C-E0EC-48DC-AE20-A47548E3D8BC}" type="pres">
      <dgm:prSet presAssocID="{8AF354DE-F0A7-4E11-87F0-B127E4F2A206}" presName="parentText" presStyleLbl="node1" presStyleIdx="3" presStyleCnt="4">
        <dgm:presLayoutVars>
          <dgm:chMax val="0"/>
          <dgm:bulletEnabled val="1"/>
        </dgm:presLayoutVars>
      </dgm:prSet>
      <dgm:spPr/>
    </dgm:pt>
  </dgm:ptLst>
  <dgm:cxnLst>
    <dgm:cxn modelId="{A4326F5B-2C5B-4545-B9E5-7634F4448CBF}" type="presOf" srcId="{8AF354DE-F0A7-4E11-87F0-B127E4F2A206}" destId="{B798070C-E0EC-48DC-AE20-A47548E3D8BC}" srcOrd="0" destOrd="0" presId="urn:microsoft.com/office/officeart/2005/8/layout/vList2"/>
    <dgm:cxn modelId="{CDFDDF5A-9022-4BEF-9342-74A34857CFB9}" type="presOf" srcId="{5B4CAABF-A21C-4E2C-AA4D-A0A40C6DAD61}" destId="{997F9B2C-3608-49BA-B583-AFE32EA2A3D6}" srcOrd="0" destOrd="0" presId="urn:microsoft.com/office/officeart/2005/8/layout/vList2"/>
    <dgm:cxn modelId="{645B867D-C7BB-40E9-BC93-AE2593D275DB}" srcId="{439206C4-2E00-4DDA-971F-07D461B7DA10}" destId="{81ADCBAE-14CF-4377-9C1C-139D436AD642}" srcOrd="0" destOrd="0" parTransId="{1785B726-36F7-40D2-BAD9-51D4ABE8DD11}" sibTransId="{14D53F85-A13E-4A86-A581-AC4D4B460677}"/>
    <dgm:cxn modelId="{6B35D880-6D48-41A2-BFEB-0855A9C3B4C5}" type="presOf" srcId="{439206C4-2E00-4DDA-971F-07D461B7DA10}" destId="{399A51DB-55ED-48A9-8427-CB5F24303A50}" srcOrd="0" destOrd="0" presId="urn:microsoft.com/office/officeart/2005/8/layout/vList2"/>
    <dgm:cxn modelId="{0590CD8B-E67E-4D36-A45F-A145F015ED01}" srcId="{439206C4-2E00-4DDA-971F-07D461B7DA10}" destId="{8AF354DE-F0A7-4E11-87F0-B127E4F2A206}" srcOrd="3" destOrd="0" parTransId="{AC902056-03D5-4875-B4F7-268451365A09}" sibTransId="{3F6F81DF-DF32-4C29-B92C-2A9BA85925E7}"/>
    <dgm:cxn modelId="{23DD0892-1BD4-46B6-8837-43695CACF522}" srcId="{439206C4-2E00-4DDA-971F-07D461B7DA10}" destId="{8655AA27-08CC-4C0D-868B-A748C389F7A1}" srcOrd="2" destOrd="0" parTransId="{231BBE27-CD23-4910-A00D-441A71BFDE57}" sibTransId="{F1A102FA-E0D9-4676-A626-8CDC2A391CF1}"/>
    <dgm:cxn modelId="{92F9C192-9F8A-4FB9-80D7-53DA7984E20F}" type="presOf" srcId="{81ADCBAE-14CF-4377-9C1C-139D436AD642}" destId="{20804BA5-5BDE-4BC5-B9EB-7494D23E0767}" srcOrd="0" destOrd="0" presId="urn:microsoft.com/office/officeart/2005/8/layout/vList2"/>
    <dgm:cxn modelId="{6F951DEE-F43C-43E9-A60E-903B3D1100FE}" srcId="{439206C4-2E00-4DDA-971F-07D461B7DA10}" destId="{5B4CAABF-A21C-4E2C-AA4D-A0A40C6DAD61}" srcOrd="1" destOrd="0" parTransId="{DFB1C12E-EBEC-4F14-8CA0-FF961C75D32E}" sibTransId="{475240D7-A82F-41DB-8A3A-B43200AFEB52}"/>
    <dgm:cxn modelId="{749791F5-CE5C-4112-95D9-929C090838A8}" type="presOf" srcId="{8655AA27-08CC-4C0D-868B-A748C389F7A1}" destId="{7A2FCE18-E9A9-43F0-83E3-FF594FEBCF74}" srcOrd="0" destOrd="0" presId="urn:microsoft.com/office/officeart/2005/8/layout/vList2"/>
    <dgm:cxn modelId="{36172B01-2E6E-4098-A913-67863F800980}" type="presParOf" srcId="{399A51DB-55ED-48A9-8427-CB5F24303A50}" destId="{20804BA5-5BDE-4BC5-B9EB-7494D23E0767}" srcOrd="0" destOrd="0" presId="urn:microsoft.com/office/officeart/2005/8/layout/vList2"/>
    <dgm:cxn modelId="{EF4C9152-C74D-4ADC-AA23-513DD26CC424}" type="presParOf" srcId="{399A51DB-55ED-48A9-8427-CB5F24303A50}" destId="{712DFCB2-ADB9-49A6-B8B1-F3D5622ED02B}" srcOrd="1" destOrd="0" presId="urn:microsoft.com/office/officeart/2005/8/layout/vList2"/>
    <dgm:cxn modelId="{990D81B2-ADAB-4F2A-BF06-A981CCB7C300}" type="presParOf" srcId="{399A51DB-55ED-48A9-8427-CB5F24303A50}" destId="{997F9B2C-3608-49BA-B583-AFE32EA2A3D6}" srcOrd="2" destOrd="0" presId="urn:microsoft.com/office/officeart/2005/8/layout/vList2"/>
    <dgm:cxn modelId="{6F648309-941D-48D0-B64F-B4D7E058518E}" type="presParOf" srcId="{399A51DB-55ED-48A9-8427-CB5F24303A50}" destId="{A109A2B8-BE89-4E3B-8DBD-9D54CA3A98CD}" srcOrd="3" destOrd="0" presId="urn:microsoft.com/office/officeart/2005/8/layout/vList2"/>
    <dgm:cxn modelId="{D18207EF-E264-405D-9E13-839D32F54273}" type="presParOf" srcId="{399A51DB-55ED-48A9-8427-CB5F24303A50}" destId="{7A2FCE18-E9A9-43F0-83E3-FF594FEBCF74}" srcOrd="4" destOrd="0" presId="urn:microsoft.com/office/officeart/2005/8/layout/vList2"/>
    <dgm:cxn modelId="{1F37FCF1-67A3-4308-83DC-65EB834C5D55}" type="presParOf" srcId="{399A51DB-55ED-48A9-8427-CB5F24303A50}" destId="{723208CC-ED36-471E-BFCC-5E4408E555E9}" srcOrd="5" destOrd="0" presId="urn:microsoft.com/office/officeart/2005/8/layout/vList2"/>
    <dgm:cxn modelId="{64FF9B06-5957-4BBA-A995-58510AB49BD6}" type="presParOf" srcId="{399A51DB-55ED-48A9-8427-CB5F24303A50}" destId="{B798070C-E0EC-48DC-AE20-A47548E3D8B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37FCE52-BB8D-4E5E-B5CD-78601353216B}" type="doc">
      <dgm:prSet loTypeId="urn:microsoft.com/office/officeart/2005/8/layout/vProcess5" loCatId="process" qsTypeId="urn:microsoft.com/office/officeart/2005/8/quickstyle/simple2" qsCatId="simple" csTypeId="urn:microsoft.com/office/officeart/2005/8/colors/accent0_3" csCatId="mainScheme" phldr="1"/>
      <dgm:spPr/>
      <dgm:t>
        <a:bodyPr/>
        <a:lstStyle/>
        <a:p>
          <a:endParaRPr lang="en-US"/>
        </a:p>
      </dgm:t>
    </dgm:pt>
    <dgm:pt modelId="{51EBE00E-0DAF-4293-9188-59B33CBC9EFC}">
      <dgm:prSet custT="1"/>
      <dgm:spPr/>
      <dgm:t>
        <a:bodyPr/>
        <a:lstStyle/>
        <a:p>
          <a:r>
            <a:rPr lang="tr-TR" sz="1600" dirty="0"/>
            <a:t>Hareketliliğin başarılı sayılabilmesi için minimum süre 2 aydır.</a:t>
          </a:r>
          <a:endParaRPr lang="en-US" sz="1600" dirty="0"/>
        </a:p>
      </dgm:t>
    </dgm:pt>
    <dgm:pt modelId="{CAC5E0DD-03B0-4744-AE0F-6272714DD64C}" type="parTrans" cxnId="{A009BCED-2BAC-4EA0-A5F4-1CF8E889B502}">
      <dgm:prSet/>
      <dgm:spPr/>
      <dgm:t>
        <a:bodyPr/>
        <a:lstStyle/>
        <a:p>
          <a:endParaRPr lang="en-US"/>
        </a:p>
      </dgm:t>
    </dgm:pt>
    <dgm:pt modelId="{38B56183-5DD8-4313-B152-3F1C86A1CB8F}" type="sibTrans" cxnId="{A009BCED-2BAC-4EA0-A5F4-1CF8E889B502}">
      <dgm:prSet/>
      <dgm:spPr/>
      <dgm:t>
        <a:bodyPr/>
        <a:lstStyle/>
        <a:p>
          <a:endParaRPr lang="en-US"/>
        </a:p>
      </dgm:t>
    </dgm:pt>
    <dgm:pt modelId="{150A7444-5DF1-4A6B-998A-18643DC53D16}">
      <dgm:prSet custT="1"/>
      <dgm:spPr/>
      <dgm:t>
        <a:bodyPr/>
        <a:lstStyle/>
        <a:p>
          <a:pPr algn="ctr"/>
          <a:r>
            <a:rPr lang="tr-TR" sz="1400" dirty="0"/>
            <a:t>2 aydan önce dönmek isterseniz, hareketlilik başarısız sayıldığı için tahsis edilen hibe geri alınır.</a:t>
          </a:r>
          <a:r>
            <a:rPr lang="tr-TR" altLang="en-US" sz="1400" dirty="0">
              <a:latin typeface="Franklin Gothic Book" panose="020B0503020102020204" pitchFamily="34" charset="0"/>
            </a:rPr>
            <a:t> </a:t>
          </a:r>
        </a:p>
      </dgm:t>
    </dgm:pt>
    <dgm:pt modelId="{98124EFC-FB48-4304-900A-C733371A3A63}" type="parTrans" cxnId="{DBF89B4C-9994-41EC-B5BC-756360AC4E14}">
      <dgm:prSet/>
      <dgm:spPr/>
      <dgm:t>
        <a:bodyPr/>
        <a:lstStyle/>
        <a:p>
          <a:endParaRPr lang="tr-TR"/>
        </a:p>
      </dgm:t>
    </dgm:pt>
    <dgm:pt modelId="{8DA5911E-4EC3-4BAC-BE25-E29051B204A6}" type="sibTrans" cxnId="{DBF89B4C-9994-41EC-B5BC-756360AC4E14}">
      <dgm:prSet/>
      <dgm:spPr/>
      <dgm:t>
        <a:bodyPr/>
        <a:lstStyle/>
        <a:p>
          <a:endParaRPr lang="tr-TR"/>
        </a:p>
      </dgm:t>
    </dgm:pt>
    <dgm:pt modelId="{F4B8FA05-AB98-48D0-A43C-6CFA7CE7A2EA}">
      <dgm:prSet custT="1"/>
      <dgm:spPr/>
      <dgm:t>
        <a:bodyPr/>
        <a:lstStyle/>
        <a:p>
          <a:pPr algn="ctr"/>
          <a:r>
            <a:rPr lang="tr-TR" altLang="en-US" sz="1300" dirty="0">
              <a:latin typeface="Franklin Gothic Book" panose="020B0503020102020204" pitchFamily="34" charset="0"/>
            </a:rPr>
            <a:t>Sömestr ve resmi tatil haricinde 7 </a:t>
          </a:r>
          <a:r>
            <a:rPr lang="tr-TR" altLang="en-US" sz="1600" dirty="0">
              <a:latin typeface="Franklin Gothic Book" panose="020B0503020102020204" pitchFamily="34" charset="0"/>
            </a:rPr>
            <a:t>günden</a:t>
          </a:r>
          <a:r>
            <a:rPr lang="tr-TR" altLang="en-US" sz="1300" dirty="0">
              <a:latin typeface="Franklin Gothic Book" panose="020B0503020102020204" pitchFamily="34" charset="0"/>
            </a:rPr>
            <a:t> fazla ev sahibi şehir / ülkeden ayrı kalınması, dönüş hibenizde kesinti sebebidir.</a:t>
          </a:r>
        </a:p>
      </dgm:t>
    </dgm:pt>
    <dgm:pt modelId="{290C0EA3-F26E-47FD-B714-5707F6CF0350}" type="parTrans" cxnId="{2E7C9839-6881-41CB-9302-D859E6B0356F}">
      <dgm:prSet/>
      <dgm:spPr/>
      <dgm:t>
        <a:bodyPr/>
        <a:lstStyle/>
        <a:p>
          <a:endParaRPr lang="tr-TR"/>
        </a:p>
      </dgm:t>
    </dgm:pt>
    <dgm:pt modelId="{597DF2E7-2308-427E-91F1-4B97864045E9}" type="sibTrans" cxnId="{2E7C9839-6881-41CB-9302-D859E6B0356F}">
      <dgm:prSet/>
      <dgm:spPr/>
      <dgm:t>
        <a:bodyPr/>
        <a:lstStyle/>
        <a:p>
          <a:endParaRPr lang="tr-TR"/>
        </a:p>
      </dgm:t>
    </dgm:pt>
    <dgm:pt modelId="{D7DCE5C8-2031-4683-9691-1B4197212BDD}">
      <dgm:prSet custT="1"/>
      <dgm:spPr/>
      <dgm:t>
        <a:bodyPr/>
        <a:lstStyle/>
        <a:p>
          <a:pPr algn="ctr"/>
          <a:r>
            <a:rPr lang="tr-TR" altLang="en-US" sz="1600" dirty="0">
              <a:latin typeface="Franklin Gothic Book" panose="020B0503020102020204" pitchFamily="34" charset="0"/>
            </a:rPr>
            <a:t>Dönüşünüzde</a:t>
          </a:r>
          <a:r>
            <a:rPr lang="tr-TR" altLang="en-US" sz="1700" dirty="0">
              <a:latin typeface="Franklin Gothic Book" panose="020B0503020102020204" pitchFamily="34" charset="0"/>
            </a:rPr>
            <a:t> gerekli belgeler teslim edilmez ise: %100 hibe iade ALINIR.</a:t>
          </a:r>
          <a:endParaRPr lang="en-US" sz="1700" dirty="0"/>
        </a:p>
      </dgm:t>
    </dgm:pt>
    <dgm:pt modelId="{AD1F3DFB-65C3-4ECE-8074-CD367CDE21FA}" type="parTrans" cxnId="{688E0E29-7DE5-4E83-8BF5-39668690CCE3}">
      <dgm:prSet/>
      <dgm:spPr/>
      <dgm:t>
        <a:bodyPr/>
        <a:lstStyle/>
        <a:p>
          <a:endParaRPr lang="tr-TR"/>
        </a:p>
      </dgm:t>
    </dgm:pt>
    <dgm:pt modelId="{D0867464-4F09-4627-A2DD-1096F705BEB9}" type="sibTrans" cxnId="{688E0E29-7DE5-4E83-8BF5-39668690CCE3}">
      <dgm:prSet/>
      <dgm:spPr/>
      <dgm:t>
        <a:bodyPr/>
        <a:lstStyle/>
        <a:p>
          <a:endParaRPr lang="tr-TR"/>
        </a:p>
      </dgm:t>
    </dgm:pt>
    <dgm:pt modelId="{28602AB3-94AF-4B74-A79A-94D620133866}" type="pres">
      <dgm:prSet presAssocID="{A37FCE52-BB8D-4E5E-B5CD-78601353216B}" presName="outerComposite" presStyleCnt="0">
        <dgm:presLayoutVars>
          <dgm:chMax val="5"/>
          <dgm:dir/>
          <dgm:resizeHandles val="exact"/>
        </dgm:presLayoutVars>
      </dgm:prSet>
      <dgm:spPr/>
    </dgm:pt>
    <dgm:pt modelId="{C1179C4D-EAA9-4C42-9A9F-8D2A9F9A021C}" type="pres">
      <dgm:prSet presAssocID="{A37FCE52-BB8D-4E5E-B5CD-78601353216B}" presName="dummyMaxCanvas" presStyleCnt="0">
        <dgm:presLayoutVars/>
      </dgm:prSet>
      <dgm:spPr/>
    </dgm:pt>
    <dgm:pt modelId="{E18EB023-921F-49D2-A635-2DA1529FA516}" type="pres">
      <dgm:prSet presAssocID="{A37FCE52-BB8D-4E5E-B5CD-78601353216B}" presName="FourNodes_1" presStyleLbl="node1" presStyleIdx="0" presStyleCnt="4">
        <dgm:presLayoutVars>
          <dgm:bulletEnabled val="1"/>
        </dgm:presLayoutVars>
      </dgm:prSet>
      <dgm:spPr/>
    </dgm:pt>
    <dgm:pt modelId="{6C00CC25-BDD9-4B17-BF22-7CA986506F6F}" type="pres">
      <dgm:prSet presAssocID="{A37FCE52-BB8D-4E5E-B5CD-78601353216B}" presName="FourNodes_2" presStyleLbl="node1" presStyleIdx="1" presStyleCnt="4">
        <dgm:presLayoutVars>
          <dgm:bulletEnabled val="1"/>
        </dgm:presLayoutVars>
      </dgm:prSet>
      <dgm:spPr/>
    </dgm:pt>
    <dgm:pt modelId="{E4BA76F6-6917-455B-BA15-C181AFBCEF16}" type="pres">
      <dgm:prSet presAssocID="{A37FCE52-BB8D-4E5E-B5CD-78601353216B}" presName="FourNodes_3" presStyleLbl="node1" presStyleIdx="2" presStyleCnt="4">
        <dgm:presLayoutVars>
          <dgm:bulletEnabled val="1"/>
        </dgm:presLayoutVars>
      </dgm:prSet>
      <dgm:spPr/>
    </dgm:pt>
    <dgm:pt modelId="{0B77E71F-3ED7-4163-8375-DF58BF8A83B5}" type="pres">
      <dgm:prSet presAssocID="{A37FCE52-BB8D-4E5E-B5CD-78601353216B}" presName="FourNodes_4" presStyleLbl="node1" presStyleIdx="3" presStyleCnt="4">
        <dgm:presLayoutVars>
          <dgm:bulletEnabled val="1"/>
        </dgm:presLayoutVars>
      </dgm:prSet>
      <dgm:spPr/>
    </dgm:pt>
    <dgm:pt modelId="{E7FAB0B1-F69E-4166-85DE-EF7938551434}" type="pres">
      <dgm:prSet presAssocID="{A37FCE52-BB8D-4E5E-B5CD-78601353216B}" presName="FourConn_1-2" presStyleLbl="fgAccFollowNode1" presStyleIdx="0" presStyleCnt="3">
        <dgm:presLayoutVars>
          <dgm:bulletEnabled val="1"/>
        </dgm:presLayoutVars>
      </dgm:prSet>
      <dgm:spPr/>
    </dgm:pt>
    <dgm:pt modelId="{6693A955-21D0-4641-AED6-FF77D19B1D10}" type="pres">
      <dgm:prSet presAssocID="{A37FCE52-BB8D-4E5E-B5CD-78601353216B}" presName="FourConn_2-3" presStyleLbl="fgAccFollowNode1" presStyleIdx="1" presStyleCnt="3">
        <dgm:presLayoutVars>
          <dgm:bulletEnabled val="1"/>
        </dgm:presLayoutVars>
      </dgm:prSet>
      <dgm:spPr/>
    </dgm:pt>
    <dgm:pt modelId="{5AD0AA9C-766F-4A07-B382-C75B3AC7FB9E}" type="pres">
      <dgm:prSet presAssocID="{A37FCE52-BB8D-4E5E-B5CD-78601353216B}" presName="FourConn_3-4" presStyleLbl="fgAccFollowNode1" presStyleIdx="2" presStyleCnt="3">
        <dgm:presLayoutVars>
          <dgm:bulletEnabled val="1"/>
        </dgm:presLayoutVars>
      </dgm:prSet>
      <dgm:spPr/>
    </dgm:pt>
    <dgm:pt modelId="{F9308F07-2EAE-4FD4-85FD-2E9A192F0DB3}" type="pres">
      <dgm:prSet presAssocID="{A37FCE52-BB8D-4E5E-B5CD-78601353216B}" presName="FourNodes_1_text" presStyleLbl="node1" presStyleIdx="3" presStyleCnt="4">
        <dgm:presLayoutVars>
          <dgm:bulletEnabled val="1"/>
        </dgm:presLayoutVars>
      </dgm:prSet>
      <dgm:spPr/>
    </dgm:pt>
    <dgm:pt modelId="{00C0E835-AAAF-4563-AE74-51B4F140C5E1}" type="pres">
      <dgm:prSet presAssocID="{A37FCE52-BB8D-4E5E-B5CD-78601353216B}" presName="FourNodes_2_text" presStyleLbl="node1" presStyleIdx="3" presStyleCnt="4">
        <dgm:presLayoutVars>
          <dgm:bulletEnabled val="1"/>
        </dgm:presLayoutVars>
      </dgm:prSet>
      <dgm:spPr/>
    </dgm:pt>
    <dgm:pt modelId="{07F9A5A2-2C42-44BE-8071-DCBFC97DE2DC}" type="pres">
      <dgm:prSet presAssocID="{A37FCE52-BB8D-4E5E-B5CD-78601353216B}" presName="FourNodes_3_text" presStyleLbl="node1" presStyleIdx="3" presStyleCnt="4">
        <dgm:presLayoutVars>
          <dgm:bulletEnabled val="1"/>
        </dgm:presLayoutVars>
      </dgm:prSet>
      <dgm:spPr/>
    </dgm:pt>
    <dgm:pt modelId="{12C47E95-1D02-4DC8-A1D3-603B26F21CE2}" type="pres">
      <dgm:prSet presAssocID="{A37FCE52-BB8D-4E5E-B5CD-78601353216B}" presName="FourNodes_4_text" presStyleLbl="node1" presStyleIdx="3" presStyleCnt="4">
        <dgm:presLayoutVars>
          <dgm:bulletEnabled val="1"/>
        </dgm:presLayoutVars>
      </dgm:prSet>
      <dgm:spPr/>
    </dgm:pt>
  </dgm:ptLst>
  <dgm:cxnLst>
    <dgm:cxn modelId="{3C2F1C14-D1A8-4624-B5DF-068B090B0FEF}" type="presOf" srcId="{51EBE00E-0DAF-4293-9188-59B33CBC9EFC}" destId="{E18EB023-921F-49D2-A635-2DA1529FA516}" srcOrd="0" destOrd="0" presId="urn:microsoft.com/office/officeart/2005/8/layout/vProcess5"/>
    <dgm:cxn modelId="{9BAAF922-5F10-4110-BA81-30908A1DF389}" type="presOf" srcId="{F4B8FA05-AB98-48D0-A43C-6CFA7CE7A2EA}" destId="{07F9A5A2-2C42-44BE-8071-DCBFC97DE2DC}" srcOrd="1" destOrd="0" presId="urn:microsoft.com/office/officeart/2005/8/layout/vProcess5"/>
    <dgm:cxn modelId="{688E0E29-7DE5-4E83-8BF5-39668690CCE3}" srcId="{A37FCE52-BB8D-4E5E-B5CD-78601353216B}" destId="{D7DCE5C8-2031-4683-9691-1B4197212BDD}" srcOrd="3" destOrd="0" parTransId="{AD1F3DFB-65C3-4ECE-8074-CD367CDE21FA}" sibTransId="{D0867464-4F09-4627-A2DD-1096F705BEB9}"/>
    <dgm:cxn modelId="{2E7C9839-6881-41CB-9302-D859E6B0356F}" srcId="{A37FCE52-BB8D-4E5E-B5CD-78601353216B}" destId="{F4B8FA05-AB98-48D0-A43C-6CFA7CE7A2EA}" srcOrd="2" destOrd="0" parTransId="{290C0EA3-F26E-47FD-B714-5707F6CF0350}" sibTransId="{597DF2E7-2308-427E-91F1-4B97864045E9}"/>
    <dgm:cxn modelId="{55781E5E-B5DF-4D28-9811-B955A4852A5B}" type="presOf" srcId="{F4B8FA05-AB98-48D0-A43C-6CFA7CE7A2EA}" destId="{E4BA76F6-6917-455B-BA15-C181AFBCEF16}" srcOrd="0" destOrd="0" presId="urn:microsoft.com/office/officeart/2005/8/layout/vProcess5"/>
    <dgm:cxn modelId="{D2541B69-6E0F-4FE2-981C-8C4B163479BC}" type="presOf" srcId="{A37FCE52-BB8D-4E5E-B5CD-78601353216B}" destId="{28602AB3-94AF-4B74-A79A-94D620133866}" srcOrd="0" destOrd="0" presId="urn:microsoft.com/office/officeart/2005/8/layout/vProcess5"/>
    <dgm:cxn modelId="{02824E4B-4D05-41A7-A691-9C86FC3BD044}" type="presOf" srcId="{D7DCE5C8-2031-4683-9691-1B4197212BDD}" destId="{12C47E95-1D02-4DC8-A1D3-603B26F21CE2}" srcOrd="1" destOrd="0" presId="urn:microsoft.com/office/officeart/2005/8/layout/vProcess5"/>
    <dgm:cxn modelId="{DBF89B4C-9994-41EC-B5BC-756360AC4E14}" srcId="{A37FCE52-BB8D-4E5E-B5CD-78601353216B}" destId="{150A7444-5DF1-4A6B-998A-18643DC53D16}" srcOrd="1" destOrd="0" parTransId="{98124EFC-FB48-4304-900A-C733371A3A63}" sibTransId="{8DA5911E-4EC3-4BAC-BE25-E29051B204A6}"/>
    <dgm:cxn modelId="{22D3254E-4567-467A-99D7-06D5B9934412}" type="presOf" srcId="{51EBE00E-0DAF-4293-9188-59B33CBC9EFC}" destId="{F9308F07-2EAE-4FD4-85FD-2E9A192F0DB3}" srcOrd="1" destOrd="0" presId="urn:microsoft.com/office/officeart/2005/8/layout/vProcess5"/>
    <dgm:cxn modelId="{DC659A74-C0BB-407A-B846-21E794882E2D}" type="presOf" srcId="{597DF2E7-2308-427E-91F1-4B97864045E9}" destId="{5AD0AA9C-766F-4A07-B382-C75B3AC7FB9E}" srcOrd="0" destOrd="0" presId="urn:microsoft.com/office/officeart/2005/8/layout/vProcess5"/>
    <dgm:cxn modelId="{9E0A1489-97AD-42F7-9C1C-0D05337055C0}" type="presOf" srcId="{38B56183-5DD8-4313-B152-3F1C86A1CB8F}" destId="{E7FAB0B1-F69E-4166-85DE-EF7938551434}" srcOrd="0" destOrd="0" presId="urn:microsoft.com/office/officeart/2005/8/layout/vProcess5"/>
    <dgm:cxn modelId="{0C53FE8C-87A4-4386-BBDF-C233965432A9}" type="presOf" srcId="{150A7444-5DF1-4A6B-998A-18643DC53D16}" destId="{00C0E835-AAAF-4563-AE74-51B4F140C5E1}" srcOrd="1" destOrd="0" presId="urn:microsoft.com/office/officeart/2005/8/layout/vProcess5"/>
    <dgm:cxn modelId="{B8259996-ED49-4D3F-9865-33FC881F24A5}" type="presOf" srcId="{D7DCE5C8-2031-4683-9691-1B4197212BDD}" destId="{0B77E71F-3ED7-4163-8375-DF58BF8A83B5}" srcOrd="0" destOrd="0" presId="urn:microsoft.com/office/officeart/2005/8/layout/vProcess5"/>
    <dgm:cxn modelId="{A0F261DF-1E95-4E28-8F01-DA2288678067}" type="presOf" srcId="{8DA5911E-4EC3-4BAC-BE25-E29051B204A6}" destId="{6693A955-21D0-4641-AED6-FF77D19B1D10}" srcOrd="0" destOrd="0" presId="urn:microsoft.com/office/officeart/2005/8/layout/vProcess5"/>
    <dgm:cxn modelId="{A009BCED-2BAC-4EA0-A5F4-1CF8E889B502}" srcId="{A37FCE52-BB8D-4E5E-B5CD-78601353216B}" destId="{51EBE00E-0DAF-4293-9188-59B33CBC9EFC}" srcOrd="0" destOrd="0" parTransId="{CAC5E0DD-03B0-4744-AE0F-6272714DD64C}" sibTransId="{38B56183-5DD8-4313-B152-3F1C86A1CB8F}"/>
    <dgm:cxn modelId="{45FBD2FE-2105-48CD-8EAA-EB93EAFAF1AD}" type="presOf" srcId="{150A7444-5DF1-4A6B-998A-18643DC53D16}" destId="{6C00CC25-BDD9-4B17-BF22-7CA986506F6F}" srcOrd="0" destOrd="0" presId="urn:microsoft.com/office/officeart/2005/8/layout/vProcess5"/>
    <dgm:cxn modelId="{5A48DDFA-DC4A-445B-8E63-4176585B8557}" type="presParOf" srcId="{28602AB3-94AF-4B74-A79A-94D620133866}" destId="{C1179C4D-EAA9-4C42-9A9F-8D2A9F9A021C}" srcOrd="0" destOrd="0" presId="urn:microsoft.com/office/officeart/2005/8/layout/vProcess5"/>
    <dgm:cxn modelId="{F9EA3C1B-3919-4B59-900B-BE6E0E447673}" type="presParOf" srcId="{28602AB3-94AF-4B74-A79A-94D620133866}" destId="{E18EB023-921F-49D2-A635-2DA1529FA516}" srcOrd="1" destOrd="0" presId="urn:microsoft.com/office/officeart/2005/8/layout/vProcess5"/>
    <dgm:cxn modelId="{2AF81906-FBE6-4542-8627-B51686539B89}" type="presParOf" srcId="{28602AB3-94AF-4B74-A79A-94D620133866}" destId="{6C00CC25-BDD9-4B17-BF22-7CA986506F6F}" srcOrd="2" destOrd="0" presId="urn:microsoft.com/office/officeart/2005/8/layout/vProcess5"/>
    <dgm:cxn modelId="{60C927F5-5B77-447F-BBD3-5A2810B2A233}" type="presParOf" srcId="{28602AB3-94AF-4B74-A79A-94D620133866}" destId="{E4BA76F6-6917-455B-BA15-C181AFBCEF16}" srcOrd="3" destOrd="0" presId="urn:microsoft.com/office/officeart/2005/8/layout/vProcess5"/>
    <dgm:cxn modelId="{24D10407-17B7-41F0-AA54-EDB778BA84F5}" type="presParOf" srcId="{28602AB3-94AF-4B74-A79A-94D620133866}" destId="{0B77E71F-3ED7-4163-8375-DF58BF8A83B5}" srcOrd="4" destOrd="0" presId="urn:microsoft.com/office/officeart/2005/8/layout/vProcess5"/>
    <dgm:cxn modelId="{0713C233-C914-4DC3-B43D-132B8D99AB4C}" type="presParOf" srcId="{28602AB3-94AF-4B74-A79A-94D620133866}" destId="{E7FAB0B1-F69E-4166-85DE-EF7938551434}" srcOrd="5" destOrd="0" presId="urn:microsoft.com/office/officeart/2005/8/layout/vProcess5"/>
    <dgm:cxn modelId="{AF1A11D4-861A-4E19-BA6A-6EC80C49E5E0}" type="presParOf" srcId="{28602AB3-94AF-4B74-A79A-94D620133866}" destId="{6693A955-21D0-4641-AED6-FF77D19B1D10}" srcOrd="6" destOrd="0" presId="urn:microsoft.com/office/officeart/2005/8/layout/vProcess5"/>
    <dgm:cxn modelId="{24EE3E3D-3DC7-40CD-9308-13676AA02309}" type="presParOf" srcId="{28602AB3-94AF-4B74-A79A-94D620133866}" destId="{5AD0AA9C-766F-4A07-B382-C75B3AC7FB9E}" srcOrd="7" destOrd="0" presId="urn:microsoft.com/office/officeart/2005/8/layout/vProcess5"/>
    <dgm:cxn modelId="{E8F64467-C915-41C0-8B1D-501F8EC439D3}" type="presParOf" srcId="{28602AB3-94AF-4B74-A79A-94D620133866}" destId="{F9308F07-2EAE-4FD4-85FD-2E9A192F0DB3}" srcOrd="8" destOrd="0" presId="urn:microsoft.com/office/officeart/2005/8/layout/vProcess5"/>
    <dgm:cxn modelId="{095645B7-5812-4AA3-9AF3-78D246A641A6}" type="presParOf" srcId="{28602AB3-94AF-4B74-A79A-94D620133866}" destId="{00C0E835-AAAF-4563-AE74-51B4F140C5E1}" srcOrd="9" destOrd="0" presId="urn:microsoft.com/office/officeart/2005/8/layout/vProcess5"/>
    <dgm:cxn modelId="{0F9D66FE-BC95-45BB-A5E1-C7DFB37732AD}" type="presParOf" srcId="{28602AB3-94AF-4B74-A79A-94D620133866}" destId="{07F9A5A2-2C42-44BE-8071-DCBFC97DE2DC}" srcOrd="10" destOrd="0" presId="urn:microsoft.com/office/officeart/2005/8/layout/vProcess5"/>
    <dgm:cxn modelId="{597FB2CE-76F5-4C1E-B773-18B22236426B}" type="presParOf" srcId="{28602AB3-94AF-4B74-A79A-94D620133866}" destId="{12C47E95-1D02-4DC8-A1D3-603B26F21CE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445213-CA27-45E6-B7B8-FA68546501FB}" type="doc">
      <dgm:prSet loTypeId="urn:microsoft.com/office/officeart/2005/8/layout/process4" loCatId="process" qsTypeId="urn:microsoft.com/office/officeart/2005/8/quickstyle/simple1" qsCatId="simple" csTypeId="urn:microsoft.com/office/officeart/2005/8/colors/accent0_3" csCatId="mainScheme"/>
      <dgm:spPr/>
      <dgm:t>
        <a:bodyPr/>
        <a:lstStyle/>
        <a:p>
          <a:endParaRPr lang="en-US"/>
        </a:p>
      </dgm:t>
    </dgm:pt>
    <dgm:pt modelId="{D7BFD107-A72E-4484-A6BF-6A349525189C}">
      <dgm:prSet/>
      <dgm:spPr/>
      <dgm:t>
        <a:bodyPr/>
        <a:lstStyle/>
        <a:p>
          <a:r>
            <a:rPr lang="tr-TR" dirty="0"/>
            <a:t>Belgelerin teslim edilmesinin ardından, %20 dönüş </a:t>
          </a:r>
          <a:r>
            <a:rPr lang="tr-TR" dirty="0" err="1"/>
            <a:t>hibelendirme</a:t>
          </a:r>
          <a:r>
            <a:rPr lang="tr-TR" dirty="0"/>
            <a:t> süreci başlar.</a:t>
          </a:r>
          <a:endParaRPr lang="en-US" dirty="0"/>
        </a:p>
      </dgm:t>
    </dgm:pt>
    <dgm:pt modelId="{9E844763-95F3-416C-9018-39083E5412F0}" type="parTrans" cxnId="{C39E5F26-440A-48CD-BA7C-09BC798D391C}">
      <dgm:prSet/>
      <dgm:spPr/>
      <dgm:t>
        <a:bodyPr/>
        <a:lstStyle/>
        <a:p>
          <a:endParaRPr lang="en-US"/>
        </a:p>
      </dgm:t>
    </dgm:pt>
    <dgm:pt modelId="{84CA3751-AD73-466B-9DD9-FB6085CF3D12}" type="sibTrans" cxnId="{C39E5F26-440A-48CD-BA7C-09BC798D391C}">
      <dgm:prSet/>
      <dgm:spPr/>
      <dgm:t>
        <a:bodyPr/>
        <a:lstStyle/>
        <a:p>
          <a:endParaRPr lang="en-US"/>
        </a:p>
      </dgm:t>
    </dgm:pt>
    <dgm:pt modelId="{DD8AE079-06A6-4660-A896-D7FF84DBAEF7}">
      <dgm:prSet/>
      <dgm:spPr/>
      <dgm:t>
        <a:bodyPr/>
        <a:lstStyle/>
        <a:p>
          <a:r>
            <a:rPr lang="tr-TR" dirty="0"/>
            <a:t>Üniversite yönetimimizin aldığı karar gereği, bir ve üzeri dersten geçen öğrenciye %20 hibe tam ödenir. Hibenin tam alınabilmesi için ayrıca</a:t>
          </a:r>
          <a:endParaRPr lang="en-US" dirty="0"/>
        </a:p>
      </dgm:t>
    </dgm:pt>
    <dgm:pt modelId="{948BB255-C92F-499B-A35A-C2E52C1011D3}" type="parTrans" cxnId="{C5C3D3F2-341A-47CB-82EC-396435BDF5F8}">
      <dgm:prSet/>
      <dgm:spPr/>
      <dgm:t>
        <a:bodyPr/>
        <a:lstStyle/>
        <a:p>
          <a:endParaRPr lang="en-US"/>
        </a:p>
      </dgm:t>
    </dgm:pt>
    <dgm:pt modelId="{E5D1741F-1816-41AE-98D2-5147D70C398F}" type="sibTrans" cxnId="{C5C3D3F2-341A-47CB-82EC-396435BDF5F8}">
      <dgm:prSet/>
      <dgm:spPr/>
      <dgm:t>
        <a:bodyPr/>
        <a:lstStyle/>
        <a:p>
          <a:endParaRPr lang="en-US"/>
        </a:p>
      </dgm:t>
    </dgm:pt>
    <dgm:pt modelId="{BE8501BD-9208-4E7B-B139-A5D293DB60C7}">
      <dgm:prSet/>
      <dgm:spPr/>
      <dgm:t>
        <a:bodyPr/>
        <a:lstStyle/>
        <a:p>
          <a:r>
            <a:rPr lang="tr-TR"/>
            <a:t>OLS dil kursunun tamamlanması</a:t>
          </a:r>
          <a:endParaRPr lang="en-US"/>
        </a:p>
      </dgm:t>
    </dgm:pt>
    <dgm:pt modelId="{A45E5D5F-BCEA-4789-9A0A-5989905DFFC4}" type="parTrans" cxnId="{B71AA8B9-B522-411F-99CF-63C9BEC2390A}">
      <dgm:prSet/>
      <dgm:spPr/>
      <dgm:t>
        <a:bodyPr/>
        <a:lstStyle/>
        <a:p>
          <a:endParaRPr lang="en-US"/>
        </a:p>
      </dgm:t>
    </dgm:pt>
    <dgm:pt modelId="{6AD3B754-8CEF-4D2E-A66F-1E53BB7C171E}" type="sibTrans" cxnId="{B71AA8B9-B522-411F-99CF-63C9BEC2390A}">
      <dgm:prSet/>
      <dgm:spPr/>
      <dgm:t>
        <a:bodyPr/>
        <a:lstStyle/>
        <a:p>
          <a:endParaRPr lang="en-US"/>
        </a:p>
      </dgm:t>
    </dgm:pt>
    <dgm:pt modelId="{ED5BEBF1-68F9-4C7F-8778-6B0F6344F02C}">
      <dgm:prSet/>
      <dgm:spPr/>
      <dgm:t>
        <a:bodyPr/>
        <a:lstStyle/>
        <a:p>
          <a:r>
            <a:rPr lang="tr-TR"/>
            <a:t>Participant Report adı verilen online anketin doldurulması zorunludur.</a:t>
          </a:r>
          <a:endParaRPr lang="en-US"/>
        </a:p>
      </dgm:t>
    </dgm:pt>
    <dgm:pt modelId="{B0900BEB-09F8-413F-A1EB-B4EF8B1927B4}" type="parTrans" cxnId="{85FB6AEC-A550-419D-B21D-A987B19CDAF9}">
      <dgm:prSet/>
      <dgm:spPr/>
      <dgm:t>
        <a:bodyPr/>
        <a:lstStyle/>
        <a:p>
          <a:endParaRPr lang="en-US"/>
        </a:p>
      </dgm:t>
    </dgm:pt>
    <dgm:pt modelId="{8B182BC0-2AA6-4187-B02E-B481FBC910AE}" type="sibTrans" cxnId="{85FB6AEC-A550-419D-B21D-A987B19CDAF9}">
      <dgm:prSet/>
      <dgm:spPr/>
      <dgm:t>
        <a:bodyPr/>
        <a:lstStyle/>
        <a:p>
          <a:endParaRPr lang="en-US"/>
        </a:p>
      </dgm:t>
    </dgm:pt>
    <dgm:pt modelId="{26ADE5B2-07E1-44AB-AC2C-1CF39EFA12EF}" type="pres">
      <dgm:prSet presAssocID="{ED445213-CA27-45E6-B7B8-FA68546501FB}" presName="Name0" presStyleCnt="0">
        <dgm:presLayoutVars>
          <dgm:dir/>
          <dgm:animLvl val="lvl"/>
          <dgm:resizeHandles val="exact"/>
        </dgm:presLayoutVars>
      </dgm:prSet>
      <dgm:spPr/>
    </dgm:pt>
    <dgm:pt modelId="{12E9E452-E317-4C09-8255-21F268A7DD7F}" type="pres">
      <dgm:prSet presAssocID="{DD8AE079-06A6-4660-A896-D7FF84DBAEF7}" presName="boxAndChildren" presStyleCnt="0"/>
      <dgm:spPr/>
    </dgm:pt>
    <dgm:pt modelId="{EF0AACE7-531E-4377-A588-C5EFB14A0E2B}" type="pres">
      <dgm:prSet presAssocID="{DD8AE079-06A6-4660-A896-D7FF84DBAEF7}" presName="parentTextBox" presStyleLbl="node1" presStyleIdx="0" presStyleCnt="2"/>
      <dgm:spPr/>
    </dgm:pt>
    <dgm:pt modelId="{8BA888B8-C9F4-4482-AD5F-621444AD4019}" type="pres">
      <dgm:prSet presAssocID="{DD8AE079-06A6-4660-A896-D7FF84DBAEF7}" presName="entireBox" presStyleLbl="node1" presStyleIdx="0" presStyleCnt="2"/>
      <dgm:spPr/>
    </dgm:pt>
    <dgm:pt modelId="{0BDABAB4-E68F-4BD8-9C12-8A7CAEC0D039}" type="pres">
      <dgm:prSet presAssocID="{DD8AE079-06A6-4660-A896-D7FF84DBAEF7}" presName="descendantBox" presStyleCnt="0"/>
      <dgm:spPr/>
    </dgm:pt>
    <dgm:pt modelId="{808890D7-CBC3-488B-BA83-529EAC8D56FE}" type="pres">
      <dgm:prSet presAssocID="{BE8501BD-9208-4E7B-B139-A5D293DB60C7}" presName="childTextBox" presStyleLbl="fgAccFollowNode1" presStyleIdx="0" presStyleCnt="2">
        <dgm:presLayoutVars>
          <dgm:bulletEnabled val="1"/>
        </dgm:presLayoutVars>
      </dgm:prSet>
      <dgm:spPr/>
    </dgm:pt>
    <dgm:pt modelId="{733485B0-C4A9-40B8-B1C1-F2BF419AF7A0}" type="pres">
      <dgm:prSet presAssocID="{ED5BEBF1-68F9-4C7F-8778-6B0F6344F02C}" presName="childTextBox" presStyleLbl="fgAccFollowNode1" presStyleIdx="1" presStyleCnt="2">
        <dgm:presLayoutVars>
          <dgm:bulletEnabled val="1"/>
        </dgm:presLayoutVars>
      </dgm:prSet>
      <dgm:spPr/>
    </dgm:pt>
    <dgm:pt modelId="{38641754-76E5-4C27-926A-006705E75A0B}" type="pres">
      <dgm:prSet presAssocID="{84CA3751-AD73-466B-9DD9-FB6085CF3D12}" presName="sp" presStyleCnt="0"/>
      <dgm:spPr/>
    </dgm:pt>
    <dgm:pt modelId="{82907694-C85B-4E00-B340-F31BC3EAC548}" type="pres">
      <dgm:prSet presAssocID="{D7BFD107-A72E-4484-A6BF-6A349525189C}" presName="arrowAndChildren" presStyleCnt="0"/>
      <dgm:spPr/>
    </dgm:pt>
    <dgm:pt modelId="{97E683D9-F414-4BE9-925A-953569DAEAA1}" type="pres">
      <dgm:prSet presAssocID="{D7BFD107-A72E-4484-A6BF-6A349525189C}" presName="parentTextArrow" presStyleLbl="node1" presStyleIdx="1" presStyleCnt="2"/>
      <dgm:spPr/>
    </dgm:pt>
  </dgm:ptLst>
  <dgm:cxnLst>
    <dgm:cxn modelId="{6950A704-F9AD-4FAE-88DE-2642A8F51D8A}" type="presOf" srcId="{ED5BEBF1-68F9-4C7F-8778-6B0F6344F02C}" destId="{733485B0-C4A9-40B8-B1C1-F2BF419AF7A0}" srcOrd="0" destOrd="0" presId="urn:microsoft.com/office/officeart/2005/8/layout/process4"/>
    <dgm:cxn modelId="{49EC9015-D875-4FFA-A8D5-E36B59EBB089}" type="presOf" srcId="{BE8501BD-9208-4E7B-B139-A5D293DB60C7}" destId="{808890D7-CBC3-488B-BA83-529EAC8D56FE}" srcOrd="0" destOrd="0" presId="urn:microsoft.com/office/officeart/2005/8/layout/process4"/>
    <dgm:cxn modelId="{9B0E5223-2E42-4C0F-9721-1422402B1D65}" type="presOf" srcId="{D7BFD107-A72E-4484-A6BF-6A349525189C}" destId="{97E683D9-F414-4BE9-925A-953569DAEAA1}" srcOrd="0" destOrd="0" presId="urn:microsoft.com/office/officeart/2005/8/layout/process4"/>
    <dgm:cxn modelId="{C39E5F26-440A-48CD-BA7C-09BC798D391C}" srcId="{ED445213-CA27-45E6-B7B8-FA68546501FB}" destId="{D7BFD107-A72E-4484-A6BF-6A349525189C}" srcOrd="0" destOrd="0" parTransId="{9E844763-95F3-416C-9018-39083E5412F0}" sibTransId="{84CA3751-AD73-466B-9DD9-FB6085CF3D12}"/>
    <dgm:cxn modelId="{B71AA8B9-B522-411F-99CF-63C9BEC2390A}" srcId="{DD8AE079-06A6-4660-A896-D7FF84DBAEF7}" destId="{BE8501BD-9208-4E7B-B139-A5D293DB60C7}" srcOrd="0" destOrd="0" parTransId="{A45E5D5F-BCEA-4789-9A0A-5989905DFFC4}" sibTransId="{6AD3B754-8CEF-4D2E-A66F-1E53BB7C171E}"/>
    <dgm:cxn modelId="{D8D29CD0-B857-455E-84E9-BB12A04B5F8D}" type="presOf" srcId="{DD8AE079-06A6-4660-A896-D7FF84DBAEF7}" destId="{EF0AACE7-531E-4377-A588-C5EFB14A0E2B}" srcOrd="0" destOrd="0" presId="urn:microsoft.com/office/officeart/2005/8/layout/process4"/>
    <dgm:cxn modelId="{4AC9EFE9-1796-4A4C-B453-A7265F0D10E4}" type="presOf" srcId="{ED445213-CA27-45E6-B7B8-FA68546501FB}" destId="{26ADE5B2-07E1-44AB-AC2C-1CF39EFA12EF}" srcOrd="0" destOrd="0" presId="urn:microsoft.com/office/officeart/2005/8/layout/process4"/>
    <dgm:cxn modelId="{85FB6AEC-A550-419D-B21D-A987B19CDAF9}" srcId="{DD8AE079-06A6-4660-A896-D7FF84DBAEF7}" destId="{ED5BEBF1-68F9-4C7F-8778-6B0F6344F02C}" srcOrd="1" destOrd="0" parTransId="{B0900BEB-09F8-413F-A1EB-B4EF8B1927B4}" sibTransId="{8B182BC0-2AA6-4187-B02E-B481FBC910AE}"/>
    <dgm:cxn modelId="{310771F0-8DB6-4257-A26E-695D8A10101C}" type="presOf" srcId="{DD8AE079-06A6-4660-A896-D7FF84DBAEF7}" destId="{8BA888B8-C9F4-4482-AD5F-621444AD4019}" srcOrd="1" destOrd="0" presId="urn:microsoft.com/office/officeart/2005/8/layout/process4"/>
    <dgm:cxn modelId="{C5C3D3F2-341A-47CB-82EC-396435BDF5F8}" srcId="{ED445213-CA27-45E6-B7B8-FA68546501FB}" destId="{DD8AE079-06A6-4660-A896-D7FF84DBAEF7}" srcOrd="1" destOrd="0" parTransId="{948BB255-C92F-499B-A35A-C2E52C1011D3}" sibTransId="{E5D1741F-1816-41AE-98D2-5147D70C398F}"/>
    <dgm:cxn modelId="{2CB943EF-24A1-4EBF-8EC0-AD56A9406611}" type="presParOf" srcId="{26ADE5B2-07E1-44AB-AC2C-1CF39EFA12EF}" destId="{12E9E452-E317-4C09-8255-21F268A7DD7F}" srcOrd="0" destOrd="0" presId="urn:microsoft.com/office/officeart/2005/8/layout/process4"/>
    <dgm:cxn modelId="{3CC23E96-81E4-4F98-A8D0-362821A4EA8B}" type="presParOf" srcId="{12E9E452-E317-4C09-8255-21F268A7DD7F}" destId="{EF0AACE7-531E-4377-A588-C5EFB14A0E2B}" srcOrd="0" destOrd="0" presId="urn:microsoft.com/office/officeart/2005/8/layout/process4"/>
    <dgm:cxn modelId="{AC63D9EA-9999-4BA1-9CE5-643CA0762475}" type="presParOf" srcId="{12E9E452-E317-4C09-8255-21F268A7DD7F}" destId="{8BA888B8-C9F4-4482-AD5F-621444AD4019}" srcOrd="1" destOrd="0" presId="urn:microsoft.com/office/officeart/2005/8/layout/process4"/>
    <dgm:cxn modelId="{33FF1A68-9B8F-4F49-B3CF-487180FE470E}" type="presParOf" srcId="{12E9E452-E317-4C09-8255-21F268A7DD7F}" destId="{0BDABAB4-E68F-4BD8-9C12-8A7CAEC0D039}" srcOrd="2" destOrd="0" presId="urn:microsoft.com/office/officeart/2005/8/layout/process4"/>
    <dgm:cxn modelId="{F4C5270D-87C0-4E9B-AC4A-3B00227B36CF}" type="presParOf" srcId="{0BDABAB4-E68F-4BD8-9C12-8A7CAEC0D039}" destId="{808890D7-CBC3-488B-BA83-529EAC8D56FE}" srcOrd="0" destOrd="0" presId="urn:microsoft.com/office/officeart/2005/8/layout/process4"/>
    <dgm:cxn modelId="{35C7C3B1-D9FF-4794-BB5A-7A7AA09F5A01}" type="presParOf" srcId="{0BDABAB4-E68F-4BD8-9C12-8A7CAEC0D039}" destId="{733485B0-C4A9-40B8-B1C1-F2BF419AF7A0}" srcOrd="1" destOrd="0" presId="urn:microsoft.com/office/officeart/2005/8/layout/process4"/>
    <dgm:cxn modelId="{C2B7D413-24CB-4D66-8860-FA474939D1F1}" type="presParOf" srcId="{26ADE5B2-07E1-44AB-AC2C-1CF39EFA12EF}" destId="{38641754-76E5-4C27-926A-006705E75A0B}" srcOrd="1" destOrd="0" presId="urn:microsoft.com/office/officeart/2005/8/layout/process4"/>
    <dgm:cxn modelId="{19BF3C3F-7870-4B11-BDB5-8B0B0E430BCC}" type="presParOf" srcId="{26ADE5B2-07E1-44AB-AC2C-1CF39EFA12EF}" destId="{82907694-C85B-4E00-B340-F31BC3EAC548}" srcOrd="2" destOrd="0" presId="urn:microsoft.com/office/officeart/2005/8/layout/process4"/>
    <dgm:cxn modelId="{C3A3C370-D4C9-4431-829A-D2CFC0A8D7C7}" type="presParOf" srcId="{82907694-C85B-4E00-B340-F31BC3EAC548}" destId="{97E683D9-F414-4BE9-925A-953569DAEAA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736C7-B8BB-49D0-9026-2277B8AC39C3}">
      <dsp:nvSpPr>
        <dsp:cNvPr id="0" name=""/>
        <dsp:cNvSpPr/>
      </dsp:nvSpPr>
      <dsp:spPr>
        <a:xfrm>
          <a:off x="0" y="0"/>
          <a:ext cx="8391967"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AD6D4E8-F8EA-4BB0-8739-72072028CDDA}">
      <dsp:nvSpPr>
        <dsp:cNvPr id="0" name=""/>
        <dsp:cNvSpPr/>
      </dsp:nvSpPr>
      <dsp:spPr>
        <a:xfrm>
          <a:off x="0" y="0"/>
          <a:ext cx="1678393" cy="1403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b="1" kern="1200"/>
            <a:t>Feragat Dilekçesi</a:t>
          </a:r>
          <a:endParaRPr lang="en-US" sz="2700" kern="1200"/>
        </a:p>
      </dsp:txBody>
      <dsp:txXfrm>
        <a:off x="0" y="0"/>
        <a:ext cx="1678393" cy="1403404"/>
      </dsp:txXfrm>
    </dsp:sp>
    <dsp:sp modelId="{1E04EE8D-A25E-4895-87C3-3E0774851361}">
      <dsp:nvSpPr>
        <dsp:cNvPr id="0" name=""/>
        <dsp:cNvSpPr/>
      </dsp:nvSpPr>
      <dsp:spPr>
        <a:xfrm>
          <a:off x="1804272" y="63728"/>
          <a:ext cx="6587694" cy="1274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Öğrenim Hareketliliğine katılmaktan vazgeçen öğrencilerimizin Uluslararası İlişkiler Ofisine dilekçe vermesi gerekmektedir. Dilekçeler gerekçeli ve imzalı olmalıdır. Dilekçeye internet sayfamızdan ulaşabilirsiniz. Zamanında bildirilmeyen feragat durumunda bir sonraki başvuruda 10 puan kesinti uygulanacaktır.</a:t>
          </a:r>
          <a:endParaRPr lang="en-US" sz="1600" kern="1200" dirty="0"/>
        </a:p>
      </dsp:txBody>
      <dsp:txXfrm>
        <a:off x="1804272" y="63728"/>
        <a:ext cx="6587694" cy="1274576"/>
      </dsp:txXfrm>
    </dsp:sp>
    <dsp:sp modelId="{F964B7A0-389C-4CE4-84AF-B62D1DA2B0A2}">
      <dsp:nvSpPr>
        <dsp:cNvPr id="0" name=""/>
        <dsp:cNvSpPr/>
      </dsp:nvSpPr>
      <dsp:spPr>
        <a:xfrm>
          <a:off x="1678393" y="1338305"/>
          <a:ext cx="6713573"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9DFA2F2E-1099-487E-BADF-E3536F6D0959}">
      <dsp:nvSpPr>
        <dsp:cNvPr id="0" name=""/>
        <dsp:cNvSpPr/>
      </dsp:nvSpPr>
      <dsp:spPr>
        <a:xfrm>
          <a:off x="0" y="1403404"/>
          <a:ext cx="8391967"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55B3E9E-276F-4DD0-955D-AE7F56E05F29}">
      <dsp:nvSpPr>
        <dsp:cNvPr id="0" name=""/>
        <dsp:cNvSpPr/>
      </dsp:nvSpPr>
      <dsp:spPr>
        <a:xfrm>
          <a:off x="0" y="1403404"/>
          <a:ext cx="1678393" cy="1403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b="1" kern="1200"/>
            <a:t>Ülke Değişikliği Dilekçesi</a:t>
          </a:r>
          <a:endParaRPr lang="en-US" sz="2700" kern="1200"/>
        </a:p>
      </dsp:txBody>
      <dsp:txXfrm>
        <a:off x="0" y="1403404"/>
        <a:ext cx="1678393" cy="1403404"/>
      </dsp:txXfrm>
    </dsp:sp>
    <dsp:sp modelId="{F4BF1B62-B6C3-489E-B6D0-18B6E9458BEB}">
      <dsp:nvSpPr>
        <dsp:cNvPr id="0" name=""/>
        <dsp:cNvSpPr/>
      </dsp:nvSpPr>
      <dsp:spPr>
        <a:xfrm>
          <a:off x="1804272" y="1467133"/>
          <a:ext cx="6587694" cy="1274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Dilekçeler gerekçeli ve imzalı olmalıdır. Dilekçeye internet sayfamızdan ulaşabilirsiniz. Gerekçe uygun görülmediği takdirde değişim yapılmayacaktır.</a:t>
          </a:r>
          <a:endParaRPr lang="en-US" sz="1600" kern="1200" dirty="0"/>
        </a:p>
      </dsp:txBody>
      <dsp:txXfrm>
        <a:off x="1804272" y="1467133"/>
        <a:ext cx="6587694" cy="1274576"/>
      </dsp:txXfrm>
    </dsp:sp>
    <dsp:sp modelId="{2BAC0D46-6A6C-4EBD-98F8-0E50F4FE64A2}">
      <dsp:nvSpPr>
        <dsp:cNvPr id="0" name=""/>
        <dsp:cNvSpPr/>
      </dsp:nvSpPr>
      <dsp:spPr>
        <a:xfrm>
          <a:off x="1678393" y="2741709"/>
          <a:ext cx="6713573" cy="0"/>
        </a:xfrm>
        <a:prstGeom prst="line">
          <a:avLst/>
        </a:prstGeom>
        <a:no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3765D-492C-458D-8682-2BE3058B4D89}">
      <dsp:nvSpPr>
        <dsp:cNvPr id="0" name=""/>
        <dsp:cNvSpPr/>
      </dsp:nvSpPr>
      <dsp:spPr>
        <a:xfrm>
          <a:off x="0" y="827305"/>
          <a:ext cx="10515600" cy="15273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155055-EB3F-4EE6-ACFB-4FDA2AE4AE7D}">
      <dsp:nvSpPr>
        <dsp:cNvPr id="0" name=""/>
        <dsp:cNvSpPr/>
      </dsp:nvSpPr>
      <dsp:spPr>
        <a:xfrm>
          <a:off x="462018" y="1170955"/>
          <a:ext cx="840033" cy="840033"/>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6414BD-7FB2-4625-BEBB-76D4E6BC54FE}">
      <dsp:nvSpPr>
        <dsp:cNvPr id="0" name=""/>
        <dsp:cNvSpPr/>
      </dsp:nvSpPr>
      <dsp:spPr>
        <a:xfrm>
          <a:off x="1764070" y="827305"/>
          <a:ext cx="8751529" cy="1527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643" tIns="161643" rIns="161643" bIns="161643" numCol="1" spcCol="1270" anchor="ctr" anchorCtr="0">
          <a:noAutofit/>
        </a:bodyPr>
        <a:lstStyle/>
        <a:p>
          <a:pPr marL="0" lvl="0" indent="0" algn="l" defTabSz="800100">
            <a:lnSpc>
              <a:spcPct val="90000"/>
            </a:lnSpc>
            <a:spcBef>
              <a:spcPct val="0"/>
            </a:spcBef>
            <a:spcAft>
              <a:spcPct val="35000"/>
            </a:spcAft>
            <a:buNone/>
          </a:pPr>
          <a:r>
            <a:rPr lang="tr-TR" sz="1800" kern="1200" dirty="0"/>
            <a:t>Dilekçeleri doldurarak </a:t>
          </a:r>
        </a:p>
        <a:p>
          <a:pPr marL="0" lvl="0" indent="0" algn="l" defTabSz="800100">
            <a:lnSpc>
              <a:spcPct val="90000"/>
            </a:lnSpc>
            <a:spcBef>
              <a:spcPct val="0"/>
            </a:spcBef>
            <a:spcAft>
              <a:spcPct val="35000"/>
            </a:spcAft>
            <a:buNone/>
          </a:pPr>
          <a:r>
            <a:rPr lang="tr-TR" sz="1800" b="1" kern="1200" dirty="0">
              <a:hlinkClick xmlns:r="http://schemas.openxmlformats.org/officeDocument/2006/relationships" r:id="rId3">
                <a:extLst>
                  <a:ext uri="{A12FA001-AC4F-418D-AE19-62706E023703}">
                    <ahyp:hlinkClr xmlns:ahyp="http://schemas.microsoft.com/office/drawing/2018/hyperlinkcolor" val="tx"/>
                  </a:ext>
                </a:extLst>
              </a:hlinkClick>
            </a:rPr>
            <a:t>mayya.kabasakal@erzincan.edu.tr</a:t>
          </a:r>
          <a:r>
            <a:rPr lang="tr-TR" sz="1800" b="1" kern="1200" dirty="0"/>
            <a:t> </a:t>
          </a:r>
        </a:p>
        <a:p>
          <a:pPr marL="0" lvl="0" indent="0" algn="l" defTabSz="800100">
            <a:lnSpc>
              <a:spcPct val="90000"/>
            </a:lnSpc>
            <a:spcBef>
              <a:spcPct val="0"/>
            </a:spcBef>
            <a:spcAft>
              <a:spcPct val="35000"/>
            </a:spcAft>
            <a:buNone/>
          </a:pPr>
          <a:r>
            <a:rPr lang="tr-TR" sz="1800" kern="1200" dirty="0"/>
            <a:t>adresine göndermeniz ve bu konuda ilgili bölüm </a:t>
          </a:r>
          <a:r>
            <a:rPr lang="tr-TR" sz="1800" kern="1200" dirty="0" err="1"/>
            <a:t>Erasmus</a:t>
          </a:r>
          <a:r>
            <a:rPr lang="tr-TR" sz="1800" kern="1200" dirty="0"/>
            <a:t> Koordinatörünü de ayrıca bilgilendirmeniz gerekmektedir.</a:t>
          </a:r>
          <a:endParaRPr lang="en-US" sz="1800" kern="1200" dirty="0"/>
        </a:p>
      </dsp:txBody>
      <dsp:txXfrm>
        <a:off x="1764070" y="827305"/>
        <a:ext cx="8751529" cy="1527333"/>
      </dsp:txXfrm>
    </dsp:sp>
    <dsp:sp modelId="{D058910E-5925-4C6A-A9CC-8C1FCC4FC52C}">
      <dsp:nvSpPr>
        <dsp:cNvPr id="0" name=""/>
        <dsp:cNvSpPr/>
      </dsp:nvSpPr>
      <dsp:spPr>
        <a:xfrm>
          <a:off x="0" y="2736473"/>
          <a:ext cx="10515600" cy="15273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0A9B9F-55FA-4BBE-AB83-CC6F92CF877A}">
      <dsp:nvSpPr>
        <dsp:cNvPr id="0" name=""/>
        <dsp:cNvSpPr/>
      </dsp:nvSpPr>
      <dsp:spPr>
        <a:xfrm>
          <a:off x="462018" y="3080123"/>
          <a:ext cx="840033" cy="840033"/>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54F7F0-369A-4E6D-A967-ED5086255DC9}">
      <dsp:nvSpPr>
        <dsp:cNvPr id="0" name=""/>
        <dsp:cNvSpPr/>
      </dsp:nvSpPr>
      <dsp:spPr>
        <a:xfrm>
          <a:off x="1764070" y="2736473"/>
          <a:ext cx="8751529" cy="1527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643" tIns="161643" rIns="161643" bIns="161643" numCol="1" spcCol="1270" anchor="ctr" anchorCtr="0">
          <a:noAutofit/>
        </a:bodyPr>
        <a:lstStyle/>
        <a:p>
          <a:pPr marL="0" lvl="0" indent="0" algn="l" defTabSz="800100">
            <a:lnSpc>
              <a:spcPct val="90000"/>
            </a:lnSpc>
            <a:spcBef>
              <a:spcPct val="0"/>
            </a:spcBef>
            <a:spcAft>
              <a:spcPct val="35000"/>
            </a:spcAft>
            <a:buNone/>
          </a:pPr>
          <a:r>
            <a:rPr lang="tr-TR" sz="1800" b="1" kern="1200" dirty="0"/>
            <a:t>FERAGAT TARİHİ</a:t>
          </a:r>
        </a:p>
        <a:p>
          <a:pPr marL="0" lvl="0" indent="0" algn="l" defTabSz="800100">
            <a:lnSpc>
              <a:spcPct val="90000"/>
            </a:lnSpc>
            <a:spcBef>
              <a:spcPct val="0"/>
            </a:spcBef>
            <a:spcAft>
              <a:spcPct val="35000"/>
            </a:spcAft>
            <a:buNone/>
          </a:pPr>
          <a:r>
            <a:rPr lang="tr-TR" sz="1800" b="1" kern="1200" dirty="0"/>
            <a:t> Feragat için Son Dilekçe Teslim Tarihi: </a:t>
          </a:r>
          <a:r>
            <a:rPr lang="tr-TR" sz="1800" b="1" i="0" u="sng" kern="1200" dirty="0">
              <a:highlight>
                <a:srgbClr val="FFFF00"/>
              </a:highlight>
            </a:rPr>
            <a:t>11 Nisan 2021</a:t>
          </a:r>
          <a:endParaRPr lang="en-US" sz="1800" i="0" u="sng" kern="1200" dirty="0">
            <a:highlight>
              <a:srgbClr val="FFFF00"/>
            </a:highlight>
          </a:endParaRPr>
        </a:p>
      </dsp:txBody>
      <dsp:txXfrm>
        <a:off x="1764070" y="2736473"/>
        <a:ext cx="8751529" cy="15273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83C76-560E-4972-B575-FF2F5324E445}">
      <dsp:nvSpPr>
        <dsp:cNvPr id="0" name=""/>
        <dsp:cNvSpPr/>
      </dsp:nvSpPr>
      <dsp:spPr>
        <a:xfrm>
          <a:off x="0" y="94364"/>
          <a:ext cx="7098792" cy="4077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1. ADIM NOMİNASYON</a:t>
          </a:r>
        </a:p>
      </dsp:txBody>
      <dsp:txXfrm>
        <a:off x="19904" y="114268"/>
        <a:ext cx="7058984" cy="367937"/>
      </dsp:txXfrm>
    </dsp:sp>
    <dsp:sp modelId="{C9569912-F8C4-4B7A-B8CD-91AFF1248883}">
      <dsp:nvSpPr>
        <dsp:cNvPr id="0" name=""/>
        <dsp:cNvSpPr/>
      </dsp:nvSpPr>
      <dsp:spPr>
        <a:xfrm>
          <a:off x="0" y="502109"/>
          <a:ext cx="7098792"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kern="1200" dirty="0">
              <a:latin typeface="+mj-lt"/>
            </a:rPr>
            <a:t>İlgili </a:t>
          </a:r>
          <a:r>
            <a:rPr lang="tr-TR" sz="1300" kern="1200" dirty="0" err="1">
              <a:latin typeface="+mj-lt"/>
            </a:rPr>
            <a:t>Erasmus</a:t>
          </a:r>
          <a:r>
            <a:rPr lang="tr-TR" sz="1300" kern="1200" dirty="0">
              <a:latin typeface="+mj-lt"/>
            </a:rPr>
            <a:t> bölüm koordinatörü tarafından karşı kuruma aday gösterilme</a:t>
          </a:r>
        </a:p>
        <a:p>
          <a:pPr marL="114300" lvl="1" indent="-114300" algn="l" defTabSz="577850">
            <a:lnSpc>
              <a:spcPct val="90000"/>
            </a:lnSpc>
            <a:spcBef>
              <a:spcPct val="0"/>
            </a:spcBef>
            <a:spcAft>
              <a:spcPct val="20000"/>
            </a:spcAft>
            <a:buChar char="•"/>
          </a:pPr>
          <a:r>
            <a:rPr lang="tr-TR" sz="1300" kern="1200" dirty="0">
              <a:latin typeface="+mj-lt"/>
            </a:rPr>
            <a:t>Karşı kurumun yönlendirmesine uygun olarak öğrenci tarafından karşı kuruma gerekli bilgi ve belgelerin sağlanması (online </a:t>
          </a:r>
          <a:r>
            <a:rPr lang="tr-TR" sz="1300" kern="1200" dirty="0" err="1">
              <a:latin typeface="+mj-lt"/>
            </a:rPr>
            <a:t>application</a:t>
          </a:r>
          <a:r>
            <a:rPr lang="tr-TR" sz="1300" kern="1200" dirty="0">
              <a:latin typeface="+mj-lt"/>
            </a:rPr>
            <a:t> vb. işlemlerin gerçekleştirilmesi)</a:t>
          </a:r>
        </a:p>
      </dsp:txBody>
      <dsp:txXfrm>
        <a:off x="0" y="502109"/>
        <a:ext cx="7098792" cy="633420"/>
      </dsp:txXfrm>
    </dsp:sp>
    <dsp:sp modelId="{3D5EBAE0-29FD-4EAF-B24F-018F8EDD7122}">
      <dsp:nvSpPr>
        <dsp:cNvPr id="0" name=""/>
        <dsp:cNvSpPr/>
      </dsp:nvSpPr>
      <dsp:spPr>
        <a:xfrm>
          <a:off x="0" y="1135529"/>
          <a:ext cx="7098792" cy="407745"/>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2. ADIM KARŞI KURUM İLE BAĞLANTILI İŞLEMLER</a:t>
          </a:r>
        </a:p>
      </dsp:txBody>
      <dsp:txXfrm>
        <a:off x="19904" y="1155433"/>
        <a:ext cx="7058984" cy="367937"/>
      </dsp:txXfrm>
    </dsp:sp>
    <dsp:sp modelId="{234B99CF-CE0B-4879-98A0-D63EBB244F86}">
      <dsp:nvSpPr>
        <dsp:cNvPr id="0" name=""/>
        <dsp:cNvSpPr/>
      </dsp:nvSpPr>
      <dsp:spPr>
        <a:xfrm>
          <a:off x="0" y="1543274"/>
          <a:ext cx="7098792"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b="1" kern="1200">
              <a:latin typeface="+mj-lt"/>
            </a:rPr>
            <a:t>Öğrenim Anlaşması (Learning Agreement)</a:t>
          </a:r>
        </a:p>
        <a:p>
          <a:pPr marL="114300" lvl="1" indent="-114300" algn="l" defTabSz="577850">
            <a:lnSpc>
              <a:spcPct val="90000"/>
            </a:lnSpc>
            <a:spcBef>
              <a:spcPct val="0"/>
            </a:spcBef>
            <a:spcAft>
              <a:spcPct val="20000"/>
            </a:spcAft>
            <a:buChar char="•"/>
          </a:pPr>
          <a:r>
            <a:rPr lang="tr-TR" sz="1300" kern="1200">
              <a:latin typeface="+mj-lt"/>
            </a:rPr>
            <a:t>Dil belgesi (Koordinatörlüğümüzden temin edilebilir)</a:t>
          </a:r>
        </a:p>
        <a:p>
          <a:pPr marL="114300" lvl="1" indent="-114300" algn="l" defTabSz="577850">
            <a:lnSpc>
              <a:spcPct val="90000"/>
            </a:lnSpc>
            <a:spcBef>
              <a:spcPct val="0"/>
            </a:spcBef>
            <a:spcAft>
              <a:spcPct val="20000"/>
            </a:spcAft>
            <a:buChar char="•"/>
          </a:pPr>
          <a:r>
            <a:rPr lang="tr-TR" sz="1300" kern="1200">
              <a:latin typeface="+mj-lt"/>
            </a:rPr>
            <a:t>Karşı kurumca talep edilecek diğer belgeler…</a:t>
          </a:r>
        </a:p>
      </dsp:txBody>
      <dsp:txXfrm>
        <a:off x="0" y="1543274"/>
        <a:ext cx="7098792" cy="668609"/>
      </dsp:txXfrm>
    </dsp:sp>
    <dsp:sp modelId="{9318F56C-6F31-4C87-A7DB-3B09824E5A53}">
      <dsp:nvSpPr>
        <dsp:cNvPr id="0" name=""/>
        <dsp:cNvSpPr/>
      </dsp:nvSpPr>
      <dsp:spPr>
        <a:xfrm>
          <a:off x="0" y="2211884"/>
          <a:ext cx="7098792" cy="407745"/>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3. ADIM AKADEMİK BİRİMİNİZ İLE BAĞLANTILI İŞLEMLER</a:t>
          </a:r>
        </a:p>
      </dsp:txBody>
      <dsp:txXfrm>
        <a:off x="19904" y="2231788"/>
        <a:ext cx="7058984" cy="367937"/>
      </dsp:txXfrm>
    </dsp:sp>
    <dsp:sp modelId="{B7BE554A-9AF8-41B0-A2C2-3D3E3B0FDA08}">
      <dsp:nvSpPr>
        <dsp:cNvPr id="0" name=""/>
        <dsp:cNvSpPr/>
      </dsp:nvSpPr>
      <dsp:spPr>
        <a:xfrm>
          <a:off x="0" y="2619629"/>
          <a:ext cx="7098792"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b="1" kern="1200">
              <a:latin typeface="+mj-lt"/>
            </a:rPr>
            <a:t>Öğrenim Anlaşması</a:t>
          </a:r>
        </a:p>
        <a:p>
          <a:pPr marL="114300" lvl="1" indent="-114300" algn="l" defTabSz="577850">
            <a:lnSpc>
              <a:spcPct val="90000"/>
            </a:lnSpc>
            <a:spcBef>
              <a:spcPct val="0"/>
            </a:spcBef>
            <a:spcAft>
              <a:spcPct val="20000"/>
            </a:spcAft>
            <a:buChar char="•"/>
          </a:pPr>
          <a:r>
            <a:rPr lang="tr-TR" sz="1300" kern="1200" dirty="0">
              <a:latin typeface="+mj-lt"/>
            </a:rPr>
            <a:t>Akademik Tanınma belgesinin hazırlanması ve bölüm Yönetim Kurulu tarafından onaylanması</a:t>
          </a:r>
        </a:p>
        <a:p>
          <a:pPr marL="114300" lvl="1" indent="-114300" algn="l" defTabSz="577850">
            <a:lnSpc>
              <a:spcPct val="90000"/>
            </a:lnSpc>
            <a:spcBef>
              <a:spcPct val="0"/>
            </a:spcBef>
            <a:spcAft>
              <a:spcPct val="20000"/>
            </a:spcAft>
            <a:buChar char="•"/>
          </a:pPr>
          <a:r>
            <a:rPr lang="tr-TR" sz="1300" kern="1200">
              <a:latin typeface="+mj-lt"/>
            </a:rPr>
            <a:t>İngilizce transkript temin edilmesi</a:t>
          </a:r>
        </a:p>
      </dsp:txBody>
      <dsp:txXfrm>
        <a:off x="0" y="2619629"/>
        <a:ext cx="7098792" cy="668609"/>
      </dsp:txXfrm>
    </dsp:sp>
    <dsp:sp modelId="{2BB6789C-072A-4049-9C2E-B63C49C93192}">
      <dsp:nvSpPr>
        <dsp:cNvPr id="0" name=""/>
        <dsp:cNvSpPr/>
      </dsp:nvSpPr>
      <dsp:spPr>
        <a:xfrm>
          <a:off x="0" y="3288239"/>
          <a:ext cx="7098792" cy="407745"/>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4. ADIM SEYAHAT PLANLAMASI</a:t>
          </a:r>
        </a:p>
      </dsp:txBody>
      <dsp:txXfrm>
        <a:off x="19904" y="3308143"/>
        <a:ext cx="7058984" cy="367937"/>
      </dsp:txXfrm>
    </dsp:sp>
    <dsp:sp modelId="{70E3584A-47BF-421C-AE09-B4BAFB8B30F5}">
      <dsp:nvSpPr>
        <dsp:cNvPr id="0" name=""/>
        <dsp:cNvSpPr/>
      </dsp:nvSpPr>
      <dsp:spPr>
        <a:xfrm>
          <a:off x="0" y="3695984"/>
          <a:ext cx="7098792"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kern="1200">
              <a:latin typeface="+mj-lt"/>
            </a:rPr>
            <a:t>Vize işlemleri</a:t>
          </a:r>
        </a:p>
        <a:p>
          <a:pPr marL="114300" lvl="1" indent="-114300" algn="l" defTabSz="577850">
            <a:lnSpc>
              <a:spcPct val="90000"/>
            </a:lnSpc>
            <a:spcBef>
              <a:spcPct val="0"/>
            </a:spcBef>
            <a:spcAft>
              <a:spcPct val="20000"/>
            </a:spcAft>
            <a:buChar char="•"/>
          </a:pPr>
          <a:r>
            <a:rPr lang="tr-TR" sz="1300" kern="1200">
              <a:latin typeface="+mj-lt"/>
            </a:rPr>
            <a:t>Sigortalar</a:t>
          </a:r>
        </a:p>
        <a:p>
          <a:pPr marL="114300" lvl="1" indent="-114300" algn="l" defTabSz="577850">
            <a:lnSpc>
              <a:spcPct val="90000"/>
            </a:lnSpc>
            <a:spcBef>
              <a:spcPct val="0"/>
            </a:spcBef>
            <a:spcAft>
              <a:spcPct val="20000"/>
            </a:spcAft>
            <a:buChar char="•"/>
          </a:pPr>
          <a:r>
            <a:rPr lang="tr-TR" sz="1300" kern="1200" dirty="0">
              <a:latin typeface="+mj-lt"/>
            </a:rPr>
            <a:t>Banka hesabı açmak</a:t>
          </a:r>
        </a:p>
      </dsp:txBody>
      <dsp:txXfrm>
        <a:off x="0" y="3695984"/>
        <a:ext cx="7098792" cy="668609"/>
      </dsp:txXfrm>
    </dsp:sp>
    <dsp:sp modelId="{24E8B8BA-DDA7-4340-A857-DE9654D2ED12}">
      <dsp:nvSpPr>
        <dsp:cNvPr id="0" name=""/>
        <dsp:cNvSpPr/>
      </dsp:nvSpPr>
      <dsp:spPr>
        <a:xfrm>
          <a:off x="0" y="4364594"/>
          <a:ext cx="7098792" cy="407745"/>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5. ADIM GİDİŞ ÖNCESİ TESLİM EDİLECEK BELGELER</a:t>
          </a:r>
        </a:p>
      </dsp:txBody>
      <dsp:txXfrm>
        <a:off x="19904" y="4384498"/>
        <a:ext cx="7058984" cy="367937"/>
      </dsp:txXfrm>
    </dsp:sp>
    <dsp:sp modelId="{1A2EB6A7-1C7D-4F59-B5C4-4C0FDB382EE3}">
      <dsp:nvSpPr>
        <dsp:cNvPr id="0" name=""/>
        <dsp:cNvSpPr/>
      </dsp:nvSpPr>
      <dsp:spPr>
        <a:xfrm>
          <a:off x="0" y="4772340"/>
          <a:ext cx="7098792" cy="1583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kern="1200">
              <a:latin typeface="+mj-lt"/>
            </a:rPr>
            <a:t>Kabul/Davet mektubu</a:t>
          </a:r>
        </a:p>
        <a:p>
          <a:pPr marL="114300" lvl="1" indent="-114300" algn="l" defTabSz="577850">
            <a:lnSpc>
              <a:spcPct val="90000"/>
            </a:lnSpc>
            <a:spcBef>
              <a:spcPct val="0"/>
            </a:spcBef>
            <a:spcAft>
              <a:spcPct val="20000"/>
            </a:spcAft>
            <a:buChar char="•"/>
          </a:pPr>
          <a:r>
            <a:rPr lang="tr-TR" sz="1300" kern="1200">
              <a:latin typeface="+mj-lt"/>
            </a:rPr>
            <a:t>Öğrenim anlaşması</a:t>
          </a:r>
        </a:p>
        <a:p>
          <a:pPr marL="114300" lvl="1" indent="-114300" algn="l" defTabSz="577850">
            <a:lnSpc>
              <a:spcPct val="90000"/>
            </a:lnSpc>
            <a:spcBef>
              <a:spcPct val="0"/>
            </a:spcBef>
            <a:spcAft>
              <a:spcPct val="20000"/>
            </a:spcAft>
            <a:buChar char="•"/>
          </a:pPr>
          <a:r>
            <a:rPr lang="tr-TR" sz="1300" kern="1200" dirty="0">
              <a:latin typeface="+mj-lt"/>
            </a:rPr>
            <a:t>İngilizce Transkript</a:t>
          </a:r>
        </a:p>
        <a:p>
          <a:pPr marL="114300" lvl="1" indent="-114300" algn="l" defTabSz="577850">
            <a:lnSpc>
              <a:spcPct val="90000"/>
            </a:lnSpc>
            <a:spcBef>
              <a:spcPct val="0"/>
            </a:spcBef>
            <a:spcAft>
              <a:spcPct val="20000"/>
            </a:spcAft>
            <a:buChar char="•"/>
          </a:pPr>
          <a:r>
            <a:rPr lang="tr-TR" sz="1300" kern="1200">
              <a:latin typeface="+mj-lt"/>
            </a:rPr>
            <a:t>Vadesiz Euro Hesabı</a:t>
          </a:r>
        </a:p>
        <a:p>
          <a:pPr marL="114300" lvl="1" indent="-114300" algn="l" defTabSz="577850">
            <a:lnSpc>
              <a:spcPct val="90000"/>
            </a:lnSpc>
            <a:spcBef>
              <a:spcPct val="0"/>
            </a:spcBef>
            <a:spcAft>
              <a:spcPct val="20000"/>
            </a:spcAft>
            <a:buChar char="•"/>
          </a:pPr>
          <a:r>
            <a:rPr lang="tr-TR" sz="1300" kern="1200">
              <a:latin typeface="+mj-lt"/>
            </a:rPr>
            <a:t>Vize</a:t>
          </a:r>
        </a:p>
        <a:p>
          <a:pPr marL="114300" lvl="1" indent="-114300" algn="l" defTabSz="577850">
            <a:lnSpc>
              <a:spcPct val="90000"/>
            </a:lnSpc>
            <a:spcBef>
              <a:spcPct val="0"/>
            </a:spcBef>
            <a:spcAft>
              <a:spcPct val="20000"/>
            </a:spcAft>
            <a:buChar char="•"/>
          </a:pPr>
          <a:r>
            <a:rPr lang="tr-TR" sz="1300" kern="1200">
              <a:latin typeface="+mj-lt"/>
            </a:rPr>
            <a:t>Sağlık ve Seyahat Sigortası</a:t>
          </a:r>
        </a:p>
        <a:p>
          <a:pPr marL="114300" lvl="1" indent="-114300" algn="l" defTabSz="577850">
            <a:lnSpc>
              <a:spcPct val="90000"/>
            </a:lnSpc>
            <a:spcBef>
              <a:spcPct val="0"/>
            </a:spcBef>
            <a:spcAft>
              <a:spcPct val="20000"/>
            </a:spcAft>
            <a:buChar char="•"/>
          </a:pPr>
          <a:r>
            <a:rPr lang="tr-TR" sz="1300" kern="1200" dirty="0">
              <a:latin typeface="+mj-lt"/>
            </a:rPr>
            <a:t>OLS Gidiş Sınav </a:t>
          </a:r>
          <a:r>
            <a:rPr lang="tr-TR" sz="1300" kern="1200" dirty="0" err="1">
              <a:latin typeface="+mj-lt"/>
            </a:rPr>
            <a:t>Çıktıs</a:t>
          </a:r>
          <a:endParaRPr lang="tr-TR" sz="1300" kern="1200" dirty="0">
            <a:latin typeface="+mj-lt"/>
          </a:endParaRPr>
        </a:p>
      </dsp:txBody>
      <dsp:txXfrm>
        <a:off x="0" y="4772340"/>
        <a:ext cx="7098792" cy="1583550"/>
      </dsp:txXfrm>
    </dsp:sp>
    <dsp:sp modelId="{A972E26E-171F-4B10-9BDE-8822E9FF652A}">
      <dsp:nvSpPr>
        <dsp:cNvPr id="0" name=""/>
        <dsp:cNvSpPr/>
      </dsp:nvSpPr>
      <dsp:spPr>
        <a:xfrm>
          <a:off x="0" y="6355890"/>
          <a:ext cx="7098792" cy="40774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b="1" kern="1200" dirty="0">
              <a:latin typeface="+mj-lt"/>
            </a:rPr>
            <a:t>ERASMUS+ Öğrenim Hareketliliğinin Başlaması</a:t>
          </a:r>
        </a:p>
      </dsp:txBody>
      <dsp:txXfrm>
        <a:off x="19904" y="6375794"/>
        <a:ext cx="7058984" cy="3679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6F214-72AA-4B10-8079-7EB7915957BD}">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4BEFE6-0FB3-41C1-B2DA-E6AA122CB3A2}">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Öğrencilerin nominasyon işlemleri mutlaka bölüm koordinatörleri tarafından yapılmalıdır. Nominasyon öncesi, karşı kuruma öğrenci tarafından atılan </a:t>
          </a:r>
          <a:r>
            <a:rPr lang="tr-TR" sz="1100" u="sng" kern="1200"/>
            <a:t>e-postalar kabul edilmemektedir</a:t>
          </a:r>
          <a:r>
            <a:rPr lang="tr-TR" sz="1100" kern="1200"/>
            <a:t>.</a:t>
          </a:r>
          <a:r>
            <a:rPr lang="tr-TR" sz="1100" u="sng" kern="1200"/>
            <a:t> </a:t>
          </a:r>
          <a:endParaRPr lang="en-US" sz="1100" kern="1200"/>
        </a:p>
      </dsp:txBody>
      <dsp:txXfrm>
        <a:off x="417971" y="2644140"/>
        <a:ext cx="2889450" cy="720000"/>
      </dsp:txXfrm>
    </dsp:sp>
    <dsp:sp modelId="{027D718C-6B81-40BD-AF80-D4CEC750FADC}">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24BCA2-737A-4315-8A17-D1324D3847DF}">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Nominasyon tarihleri, son başvuru tarihleri gibi önemli tarihleri takip etmek </a:t>
          </a:r>
          <a:r>
            <a:rPr lang="tr-TR" sz="1100" u="sng" kern="1200"/>
            <a:t>öğrenci sorumluluğundadır.</a:t>
          </a:r>
          <a:endParaRPr lang="en-US" sz="1100" kern="1200"/>
        </a:p>
      </dsp:txBody>
      <dsp:txXfrm>
        <a:off x="3813075" y="2644140"/>
        <a:ext cx="2889450" cy="720000"/>
      </dsp:txXfrm>
    </dsp:sp>
    <dsp:sp modelId="{B7C84E37-F271-4FF2-9A02-CD7F6A7139C1}">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43CC6E-C38E-424C-8E8A-9092FF95A437}">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Öğrencinin, karşı kurum hakkında barınma koşulları/ depozito ve gerekli belgeler gibi bilgileri edinmesi yararlı olacaktır.</a:t>
          </a:r>
          <a:endParaRPr lang="en-US" sz="1100" kern="1200"/>
        </a:p>
      </dsp:txBody>
      <dsp:txXfrm>
        <a:off x="7208178" y="2644140"/>
        <a:ext cx="28894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A5867-A914-4794-BD5F-21BB4E4342A0}">
      <dsp:nvSpPr>
        <dsp:cNvPr id="0" name=""/>
        <dsp:cNvSpPr/>
      </dsp:nvSpPr>
      <dsp:spPr>
        <a:xfrm>
          <a:off x="1747800" y="609132"/>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C6453-030B-42AF-A297-8272F0AB41C7}">
      <dsp:nvSpPr>
        <dsp:cNvPr id="0" name=""/>
        <dsp:cNvSpPr/>
      </dsp:nvSpPr>
      <dsp:spPr>
        <a:xfrm>
          <a:off x="559800" y="3023411"/>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a:t>Öğrencilerin ders seçimlerini yapmadan önce ders içerikleri konusunda araştırma yapmaları ve bölüm koordinatörlerine hazırlıklı gitmeleri gerekmektedir.</a:t>
          </a:r>
          <a:endParaRPr lang="en-US" sz="1600" kern="1200"/>
        </a:p>
      </dsp:txBody>
      <dsp:txXfrm>
        <a:off x="559800" y="3023411"/>
        <a:ext cx="4320000" cy="720000"/>
      </dsp:txXfrm>
    </dsp:sp>
    <dsp:sp modelId="{1309E5B4-C632-4A0B-8D77-8BEE93BC2B78}">
      <dsp:nvSpPr>
        <dsp:cNvPr id="0" name=""/>
        <dsp:cNvSpPr/>
      </dsp:nvSpPr>
      <dsp:spPr>
        <a:xfrm>
          <a:off x="6823800" y="609132"/>
          <a:ext cx="1944000" cy="1944000"/>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6">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AC3E9F-F7E0-4463-A8CC-9558F40852DE}">
      <dsp:nvSpPr>
        <dsp:cNvPr id="0" name=""/>
        <dsp:cNvSpPr/>
      </dsp:nvSpPr>
      <dsp:spPr>
        <a:xfrm>
          <a:off x="5635800" y="3023411"/>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tr-TR" sz="1600" kern="1200"/>
            <a:t>Öğrenciler karşı kurumda en az 30 AKTS’lik ders yükü almak zorundadır.</a:t>
          </a:r>
          <a:endParaRPr lang="en-US" sz="1600" kern="1200"/>
        </a:p>
      </dsp:txBody>
      <dsp:txXfrm>
        <a:off x="5635800" y="3023411"/>
        <a:ext cx="432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53B5C-82DD-45DA-B0E1-D6418FB243C3}">
      <dsp:nvSpPr>
        <dsp:cNvPr id="0" name=""/>
        <dsp:cNvSpPr/>
      </dsp:nvSpPr>
      <dsp:spPr>
        <a:xfrm>
          <a:off x="0" y="292386"/>
          <a:ext cx="6367912" cy="9149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Sending Institution: Erzincan Binali Yıldırım University</a:t>
          </a:r>
          <a:endParaRPr lang="en-US" sz="2300" kern="1200"/>
        </a:p>
      </dsp:txBody>
      <dsp:txXfrm>
        <a:off x="44664" y="337050"/>
        <a:ext cx="6278584" cy="825612"/>
      </dsp:txXfrm>
    </dsp:sp>
    <dsp:sp modelId="{2BC1795B-CEFC-49B9-B424-1B4A40D146DD}">
      <dsp:nvSpPr>
        <dsp:cNvPr id="0" name=""/>
        <dsp:cNvSpPr/>
      </dsp:nvSpPr>
      <dsp:spPr>
        <a:xfrm>
          <a:off x="0" y="1273566"/>
          <a:ext cx="6367912" cy="91494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ID Code: TR ERZINCA01</a:t>
          </a:r>
          <a:endParaRPr lang="en-US" sz="2300" kern="1200"/>
        </a:p>
      </dsp:txBody>
      <dsp:txXfrm>
        <a:off x="44664" y="1318230"/>
        <a:ext cx="6278584" cy="825612"/>
      </dsp:txXfrm>
    </dsp:sp>
    <dsp:sp modelId="{A2A36235-2CD1-48BF-8BDC-F0BC4A0843FA}">
      <dsp:nvSpPr>
        <dsp:cNvPr id="0" name=""/>
        <dsp:cNvSpPr/>
      </dsp:nvSpPr>
      <dsp:spPr>
        <a:xfrm>
          <a:off x="0" y="2254746"/>
          <a:ext cx="6367912" cy="91494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Erasmus PIC Code: 941937707</a:t>
          </a:r>
          <a:endParaRPr lang="en-US" sz="2300" kern="1200"/>
        </a:p>
      </dsp:txBody>
      <dsp:txXfrm>
        <a:off x="44664" y="2299410"/>
        <a:ext cx="6278584" cy="825612"/>
      </dsp:txXfrm>
    </dsp:sp>
    <dsp:sp modelId="{1060EF03-3166-4B4A-A80A-388666223660}">
      <dsp:nvSpPr>
        <dsp:cNvPr id="0" name=""/>
        <dsp:cNvSpPr/>
      </dsp:nvSpPr>
      <dsp:spPr>
        <a:xfrm>
          <a:off x="0" y="3235926"/>
          <a:ext cx="6367912" cy="91494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Organization ID: E10011569</a:t>
          </a:r>
          <a:endParaRPr lang="en-US" sz="2300" kern="1200"/>
        </a:p>
      </dsp:txBody>
      <dsp:txXfrm>
        <a:off x="44664" y="3280590"/>
        <a:ext cx="6278584" cy="825612"/>
      </dsp:txXfrm>
    </dsp:sp>
    <dsp:sp modelId="{58D38734-2ACF-4C18-A111-DECEF3B316E9}">
      <dsp:nvSpPr>
        <dsp:cNvPr id="0" name=""/>
        <dsp:cNvSpPr/>
      </dsp:nvSpPr>
      <dsp:spPr>
        <a:xfrm>
          <a:off x="0" y="4217106"/>
          <a:ext cx="6367912" cy="91494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ISCED Codes: Her bölüme göre farklılık gösterir, internet sayfamızdan listeye ve linke ulaşabilirsiniz.</a:t>
          </a:r>
          <a:endParaRPr lang="en-US" sz="2300" kern="1200"/>
        </a:p>
      </dsp:txBody>
      <dsp:txXfrm>
        <a:off x="44664" y="4261770"/>
        <a:ext cx="6278584" cy="825612"/>
      </dsp:txXfrm>
    </dsp:sp>
    <dsp:sp modelId="{345124F6-D79F-4F98-ADDC-2247D747B9ED}">
      <dsp:nvSpPr>
        <dsp:cNvPr id="0" name=""/>
        <dsp:cNvSpPr/>
      </dsp:nvSpPr>
      <dsp:spPr>
        <a:xfrm>
          <a:off x="0" y="5198286"/>
          <a:ext cx="6367912" cy="9149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err="1"/>
            <a:t>Erasmus</a:t>
          </a:r>
          <a:r>
            <a:rPr lang="tr-TR" sz="2300" kern="1200" dirty="0"/>
            <a:t>+ </a:t>
          </a:r>
          <a:r>
            <a:rPr lang="tr-TR" sz="2300" kern="1200" dirty="0" err="1"/>
            <a:t>Institutional</a:t>
          </a:r>
          <a:r>
            <a:rPr lang="tr-TR" sz="2300" kern="1200" dirty="0"/>
            <a:t> </a:t>
          </a:r>
          <a:r>
            <a:rPr lang="tr-TR" sz="2300" kern="1200" dirty="0" err="1"/>
            <a:t>Coordinator</a:t>
          </a:r>
          <a:r>
            <a:rPr lang="tr-TR" sz="2300" kern="1200" dirty="0"/>
            <a:t>: </a:t>
          </a:r>
          <a:r>
            <a:rPr lang="tr-TR" sz="2300" kern="1200" dirty="0" err="1"/>
            <a:t>Letc</a:t>
          </a:r>
          <a:r>
            <a:rPr lang="tr-TR" sz="2300" kern="1200" dirty="0"/>
            <a:t>. Mayya Kabasakal</a:t>
          </a:r>
          <a:endParaRPr lang="en-US" sz="2300" kern="1200" dirty="0"/>
        </a:p>
      </dsp:txBody>
      <dsp:txXfrm>
        <a:off x="44664" y="5242950"/>
        <a:ext cx="6278584" cy="8256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4288B-27C9-4831-A0F2-BF7B78BCEE8F}">
      <dsp:nvSpPr>
        <dsp:cNvPr id="0" name=""/>
        <dsp:cNvSpPr/>
      </dsp:nvSpPr>
      <dsp:spPr>
        <a:xfrm>
          <a:off x="0" y="671"/>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94305B-5DE4-498E-BC63-001C655CD47B}">
      <dsp:nvSpPr>
        <dsp:cNvPr id="0" name=""/>
        <dsp:cNvSpPr/>
      </dsp:nvSpPr>
      <dsp:spPr>
        <a:xfrm>
          <a:off x="0" y="671"/>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Kabul Mektubu</a:t>
          </a:r>
          <a:endParaRPr lang="en-US" sz="2800" kern="1200"/>
        </a:p>
      </dsp:txBody>
      <dsp:txXfrm>
        <a:off x="0" y="671"/>
        <a:ext cx="6263640" cy="786192"/>
      </dsp:txXfrm>
    </dsp:sp>
    <dsp:sp modelId="{37900D84-ACCF-4384-A1C6-9DEFF78374B1}">
      <dsp:nvSpPr>
        <dsp:cNvPr id="0" name=""/>
        <dsp:cNvSpPr/>
      </dsp:nvSpPr>
      <dsp:spPr>
        <a:xfrm>
          <a:off x="0" y="786863"/>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47DE70-CEC8-4BF3-827A-99570CA7E3E1}">
      <dsp:nvSpPr>
        <dsp:cNvPr id="0" name=""/>
        <dsp:cNvSpPr/>
      </dsp:nvSpPr>
      <dsp:spPr>
        <a:xfrm>
          <a:off x="0" y="786863"/>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Learning Agreement (Öğrenim Anlaşması)</a:t>
          </a:r>
          <a:endParaRPr lang="en-US" sz="2800" kern="1200"/>
        </a:p>
      </dsp:txBody>
      <dsp:txXfrm>
        <a:off x="0" y="786863"/>
        <a:ext cx="6263640" cy="786192"/>
      </dsp:txXfrm>
    </dsp:sp>
    <dsp:sp modelId="{90F96E3B-2CF7-4C80-9A5E-CFBFD065075D}">
      <dsp:nvSpPr>
        <dsp:cNvPr id="0" name=""/>
        <dsp:cNvSpPr/>
      </dsp:nvSpPr>
      <dsp:spPr>
        <a:xfrm>
          <a:off x="0" y="1573055"/>
          <a:ext cx="626364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740A48-F335-4D9F-AD01-F1C111CDB888}">
      <dsp:nvSpPr>
        <dsp:cNvPr id="0" name=""/>
        <dsp:cNvSpPr/>
      </dsp:nvSpPr>
      <dsp:spPr>
        <a:xfrm>
          <a:off x="0" y="1573055"/>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Akademik Tanınma (Recognition Sheet)</a:t>
          </a:r>
          <a:endParaRPr lang="en-US" sz="2800" kern="1200"/>
        </a:p>
      </dsp:txBody>
      <dsp:txXfrm>
        <a:off x="0" y="1573055"/>
        <a:ext cx="6263640" cy="786192"/>
      </dsp:txXfrm>
    </dsp:sp>
    <dsp:sp modelId="{A95C0EAD-3E3C-4765-A5DB-6D2DF3DDAC7E}">
      <dsp:nvSpPr>
        <dsp:cNvPr id="0" name=""/>
        <dsp:cNvSpPr/>
      </dsp:nvSpPr>
      <dsp:spPr>
        <a:xfrm>
          <a:off x="0" y="2359247"/>
          <a:ext cx="626364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475705-DEB3-4952-8298-B2F59B1433E8}">
      <dsp:nvSpPr>
        <dsp:cNvPr id="0" name=""/>
        <dsp:cNvSpPr/>
      </dsp:nvSpPr>
      <dsp:spPr>
        <a:xfrm>
          <a:off x="0" y="2359247"/>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Sağlık Sigortası</a:t>
          </a:r>
          <a:endParaRPr lang="en-US" sz="2800" kern="1200"/>
        </a:p>
      </dsp:txBody>
      <dsp:txXfrm>
        <a:off x="0" y="2359247"/>
        <a:ext cx="6263640" cy="786192"/>
      </dsp:txXfrm>
    </dsp:sp>
    <dsp:sp modelId="{219672EE-6B07-4F49-82C7-EF82BFE7DE41}">
      <dsp:nvSpPr>
        <dsp:cNvPr id="0" name=""/>
        <dsp:cNvSpPr/>
      </dsp:nvSpPr>
      <dsp:spPr>
        <a:xfrm>
          <a:off x="0" y="3145440"/>
          <a:ext cx="626364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19AC43-0399-49DA-9AA4-645EBC6137AD}">
      <dsp:nvSpPr>
        <dsp:cNvPr id="0" name=""/>
        <dsp:cNvSpPr/>
      </dsp:nvSpPr>
      <dsp:spPr>
        <a:xfrm>
          <a:off x="0" y="3145440"/>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Vize/Pasaport Fotokopisi</a:t>
          </a:r>
          <a:endParaRPr lang="en-US" sz="2800" kern="1200"/>
        </a:p>
      </dsp:txBody>
      <dsp:txXfrm>
        <a:off x="0" y="3145440"/>
        <a:ext cx="6263640" cy="786192"/>
      </dsp:txXfrm>
    </dsp:sp>
    <dsp:sp modelId="{3C50287F-4684-4750-83E5-58F0C5514BB4}">
      <dsp:nvSpPr>
        <dsp:cNvPr id="0" name=""/>
        <dsp:cNvSpPr/>
      </dsp:nvSpPr>
      <dsp:spPr>
        <a:xfrm>
          <a:off x="0" y="3931632"/>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CB2049-C6F5-4D2D-B5F5-69E20CE3236D}">
      <dsp:nvSpPr>
        <dsp:cNvPr id="0" name=""/>
        <dsp:cNvSpPr/>
      </dsp:nvSpPr>
      <dsp:spPr>
        <a:xfrm>
          <a:off x="0" y="3931632"/>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İngilizce Öğrenci Belgesi/Transkript</a:t>
          </a:r>
          <a:endParaRPr lang="en-US" sz="2800" kern="1200"/>
        </a:p>
      </dsp:txBody>
      <dsp:txXfrm>
        <a:off x="0" y="3931632"/>
        <a:ext cx="6263640" cy="786192"/>
      </dsp:txXfrm>
    </dsp:sp>
    <dsp:sp modelId="{91C6920A-EDA9-4E79-832A-3C12B113CB48}">
      <dsp:nvSpPr>
        <dsp:cNvPr id="0" name=""/>
        <dsp:cNvSpPr/>
      </dsp:nvSpPr>
      <dsp:spPr>
        <a:xfrm>
          <a:off x="0" y="4717824"/>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D18BCE-EDE3-4464-8540-EFBB05A6E93D}">
      <dsp:nvSpPr>
        <dsp:cNvPr id="0" name=""/>
        <dsp:cNvSpPr/>
      </dsp:nvSpPr>
      <dsp:spPr>
        <a:xfrm>
          <a:off x="0" y="4717824"/>
          <a:ext cx="626364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Euro Hesabı IBAN No</a:t>
          </a:r>
          <a:endParaRPr lang="en-US" sz="2800" kern="1200"/>
        </a:p>
      </dsp:txBody>
      <dsp:txXfrm>
        <a:off x="0" y="4717824"/>
        <a:ext cx="6263640" cy="7861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8174E-B05E-46F3-A5E2-EE3B4AD75C55}">
      <dsp:nvSpPr>
        <dsp:cNvPr id="0" name=""/>
        <dsp:cNvSpPr/>
      </dsp:nvSpPr>
      <dsp:spPr>
        <a:xfrm>
          <a:off x="0" y="671"/>
          <a:ext cx="5257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EE38A3-4CBD-428A-B5DB-93EE38517A04}">
      <dsp:nvSpPr>
        <dsp:cNvPr id="0" name=""/>
        <dsp:cNvSpPr/>
      </dsp:nvSpPr>
      <dsp:spPr>
        <a:xfrm>
          <a:off x="0" y="671"/>
          <a:ext cx="525780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Vize Yazısı/Erasmus Öğrencisi Teyit Yazısı (Vize, pasaport, yurt işlemleri için)</a:t>
          </a:r>
          <a:endParaRPr lang="en-US" sz="2200" kern="1200"/>
        </a:p>
      </dsp:txBody>
      <dsp:txXfrm>
        <a:off x="0" y="671"/>
        <a:ext cx="5257800" cy="1100668"/>
      </dsp:txXfrm>
    </dsp:sp>
    <dsp:sp modelId="{D845FC85-1A03-44FB-A569-E10D82388C04}">
      <dsp:nvSpPr>
        <dsp:cNvPr id="0" name=""/>
        <dsp:cNvSpPr/>
      </dsp:nvSpPr>
      <dsp:spPr>
        <a:xfrm>
          <a:off x="0" y="1101340"/>
          <a:ext cx="52578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3E3E34-273B-4AE2-8814-8D253D786551}">
      <dsp:nvSpPr>
        <dsp:cNvPr id="0" name=""/>
        <dsp:cNvSpPr/>
      </dsp:nvSpPr>
      <dsp:spPr>
        <a:xfrm>
          <a:off x="0" y="1101340"/>
          <a:ext cx="525780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Dil Belgesi</a:t>
          </a:r>
          <a:endParaRPr lang="en-US" sz="2200" kern="1200"/>
        </a:p>
      </dsp:txBody>
      <dsp:txXfrm>
        <a:off x="0" y="1101340"/>
        <a:ext cx="5257800" cy="1100668"/>
      </dsp:txXfrm>
    </dsp:sp>
    <dsp:sp modelId="{7102F59F-E779-4DFF-93EB-0637DB9019E3}">
      <dsp:nvSpPr>
        <dsp:cNvPr id="0" name=""/>
        <dsp:cNvSpPr/>
      </dsp:nvSpPr>
      <dsp:spPr>
        <a:xfrm>
          <a:off x="0" y="2202009"/>
          <a:ext cx="52578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2EC078-95AB-4A11-B00D-D7A1EDF88F28}">
      <dsp:nvSpPr>
        <dsp:cNvPr id="0" name=""/>
        <dsp:cNvSpPr/>
      </dsp:nvSpPr>
      <dsp:spPr>
        <a:xfrm>
          <a:off x="0" y="2202009"/>
          <a:ext cx="525780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dirty="0"/>
            <a:t>Hibe Sözleşmesi</a:t>
          </a:r>
          <a:endParaRPr lang="en-US" sz="2200" kern="1200" dirty="0"/>
        </a:p>
      </dsp:txBody>
      <dsp:txXfrm>
        <a:off x="0" y="2202009"/>
        <a:ext cx="5257800" cy="1100668"/>
      </dsp:txXfrm>
    </dsp:sp>
    <dsp:sp modelId="{5AA0869C-CFAA-49C8-9C9A-D008A28B0612}">
      <dsp:nvSpPr>
        <dsp:cNvPr id="0" name=""/>
        <dsp:cNvSpPr/>
      </dsp:nvSpPr>
      <dsp:spPr>
        <a:xfrm>
          <a:off x="0" y="3302678"/>
          <a:ext cx="52578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EA2C63-DB2E-4025-8D1F-06E6A800A447}">
      <dsp:nvSpPr>
        <dsp:cNvPr id="0" name=""/>
        <dsp:cNvSpPr/>
      </dsp:nvSpPr>
      <dsp:spPr>
        <a:xfrm>
          <a:off x="0" y="3302678"/>
          <a:ext cx="525780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Erasmus Öğrenci Beyannamesi</a:t>
          </a:r>
          <a:endParaRPr lang="en-US" sz="2200" kern="1200"/>
        </a:p>
      </dsp:txBody>
      <dsp:txXfrm>
        <a:off x="0" y="3302678"/>
        <a:ext cx="5257800" cy="1100668"/>
      </dsp:txXfrm>
    </dsp:sp>
    <dsp:sp modelId="{64A8A327-B01E-4332-A2F7-BCF108A3DCC7}">
      <dsp:nvSpPr>
        <dsp:cNvPr id="0" name=""/>
        <dsp:cNvSpPr/>
      </dsp:nvSpPr>
      <dsp:spPr>
        <a:xfrm>
          <a:off x="0" y="4403347"/>
          <a:ext cx="52578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FA8BEC-107B-4628-8F2F-116967F9F70C}">
      <dsp:nvSpPr>
        <dsp:cNvPr id="0" name=""/>
        <dsp:cNvSpPr/>
      </dsp:nvSpPr>
      <dsp:spPr>
        <a:xfrm>
          <a:off x="0" y="4403347"/>
          <a:ext cx="5257800" cy="1100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dirty="0"/>
            <a:t>***Belgeler ofisimizden, internet sayfamızdan veya e-posta ile üzerinden alınabilir.</a:t>
          </a:r>
          <a:endParaRPr lang="en-US" sz="2200" kern="1200" dirty="0"/>
        </a:p>
      </dsp:txBody>
      <dsp:txXfrm>
        <a:off x="0" y="4403347"/>
        <a:ext cx="5257800" cy="11006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04BA5-5BDE-4BC5-B9EB-7494D23E0767}">
      <dsp:nvSpPr>
        <dsp:cNvPr id="0" name=""/>
        <dsp:cNvSpPr/>
      </dsp:nvSpPr>
      <dsp:spPr>
        <a:xfrm>
          <a:off x="0" y="186765"/>
          <a:ext cx="6651253" cy="120458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a:t>Güz döneminde giden </a:t>
          </a:r>
          <a:r>
            <a:rPr lang="tr-TR" sz="1700" kern="1200" dirty="0" err="1"/>
            <a:t>Erasmus</a:t>
          </a:r>
          <a:r>
            <a:rPr lang="tr-TR" sz="1700" kern="1200" dirty="0"/>
            <a:t> öğrencisi, aynı akademik yıl içinde hareketliliğini Bahar dönemine </a:t>
          </a:r>
          <a:r>
            <a:rPr lang="tr-TR" sz="1700" b="1" u="sng" kern="1200" dirty="0"/>
            <a:t>HİBESİZ</a:t>
          </a:r>
          <a:r>
            <a:rPr lang="tr-TR" sz="1700" b="0" u="none" kern="1200" dirty="0"/>
            <a:t> bir şekilde</a:t>
          </a:r>
          <a:r>
            <a:rPr lang="tr-TR" sz="1700" kern="1200" dirty="0"/>
            <a:t> uzatabilmektedir. </a:t>
          </a:r>
          <a:endParaRPr lang="en-US" sz="1700" kern="1200" dirty="0"/>
        </a:p>
      </dsp:txBody>
      <dsp:txXfrm>
        <a:off x="58803" y="245568"/>
        <a:ext cx="6533647" cy="1086982"/>
      </dsp:txXfrm>
    </dsp:sp>
    <dsp:sp modelId="{997F9B2C-3608-49BA-B583-AFE32EA2A3D6}">
      <dsp:nvSpPr>
        <dsp:cNvPr id="0" name=""/>
        <dsp:cNvSpPr/>
      </dsp:nvSpPr>
      <dsp:spPr>
        <a:xfrm>
          <a:off x="0" y="1440313"/>
          <a:ext cx="6651253" cy="1204588"/>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a:t>Bunun için öğrenci bahar dönemi için </a:t>
          </a:r>
          <a:r>
            <a:rPr lang="tr-TR" sz="1700" kern="1200" dirty="0" err="1"/>
            <a:t>nominasyon</a:t>
          </a:r>
          <a:r>
            <a:rPr lang="tr-TR" sz="1700" kern="1200" dirty="0"/>
            <a:t> tarihlerini takip ederek verilen son tarihe kadar EBYÜ bölüm koordinatörü ile iletişime geçerek </a:t>
          </a:r>
          <a:r>
            <a:rPr lang="tr-TR" sz="1700" kern="1200" dirty="0" err="1"/>
            <a:t>nominasyonunu</a:t>
          </a:r>
          <a:r>
            <a:rPr lang="tr-TR" sz="1700" kern="1200" dirty="0"/>
            <a:t> yaptırmalıdır ve bulundukları üniversitenin de onayını almalıdırlar.</a:t>
          </a:r>
          <a:endParaRPr lang="en-US" sz="1700" kern="1200" dirty="0"/>
        </a:p>
      </dsp:txBody>
      <dsp:txXfrm>
        <a:off x="58803" y="1499116"/>
        <a:ext cx="6533647" cy="1086982"/>
      </dsp:txXfrm>
    </dsp:sp>
    <dsp:sp modelId="{7A2FCE18-E9A9-43F0-83E3-FF594FEBCF74}">
      <dsp:nvSpPr>
        <dsp:cNvPr id="0" name=""/>
        <dsp:cNvSpPr/>
      </dsp:nvSpPr>
      <dsp:spPr>
        <a:xfrm>
          <a:off x="0" y="2693862"/>
          <a:ext cx="6651253" cy="1204588"/>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err="1"/>
            <a:t>Erasmus</a:t>
          </a:r>
          <a:r>
            <a:rPr lang="tr-TR" sz="1700" kern="1200" dirty="0"/>
            <a:t> Öğrenim Hareketliliğini 2. döneme uzatmak isteyen öğrencilerin internet sitemizde yayınlanacak olan «</a:t>
          </a:r>
          <a:r>
            <a:rPr lang="tr-TR" sz="1700" kern="1200" dirty="0" err="1"/>
            <a:t>Erasmus</a:t>
          </a:r>
          <a:r>
            <a:rPr lang="tr-TR" sz="1700" kern="1200" dirty="0"/>
            <a:t> Dönem Uzatma Dilekçesi» </a:t>
          </a:r>
          <a:r>
            <a:rPr lang="tr-TR" sz="1700" kern="1200" dirty="0" err="1"/>
            <a:t>ni</a:t>
          </a:r>
          <a:r>
            <a:rPr lang="tr-TR" sz="1700" kern="1200" dirty="0"/>
            <a:t> ve 2. dönem için yaptırdığı </a:t>
          </a:r>
          <a:r>
            <a:rPr lang="tr-TR" sz="1700" kern="1200" dirty="0" err="1"/>
            <a:t>nominasyon</a:t>
          </a:r>
          <a:r>
            <a:rPr lang="tr-TR" sz="1700" kern="1200" dirty="0"/>
            <a:t> mailini e-mail yolu ile  </a:t>
          </a:r>
          <a:r>
            <a:rPr lang="tr-TR" sz="1700" kern="1200" dirty="0">
              <a:hlinkClick xmlns:r="http://schemas.openxmlformats.org/officeDocument/2006/relationships" r:id="rId1"/>
            </a:rPr>
            <a:t>erasmus@erzincan.edu.tr</a:t>
          </a:r>
          <a:r>
            <a:rPr lang="tr-TR" sz="1700" kern="1200" dirty="0"/>
            <a:t> adresine iletmesi gerekmektedir. </a:t>
          </a:r>
          <a:endParaRPr lang="en-US" sz="1700" kern="1200" dirty="0"/>
        </a:p>
      </dsp:txBody>
      <dsp:txXfrm>
        <a:off x="58803" y="2752665"/>
        <a:ext cx="6533647" cy="1086982"/>
      </dsp:txXfrm>
    </dsp:sp>
    <dsp:sp modelId="{B798070C-E0EC-48DC-AE20-A47548E3D8BC}">
      <dsp:nvSpPr>
        <dsp:cNvPr id="0" name=""/>
        <dsp:cNvSpPr/>
      </dsp:nvSpPr>
      <dsp:spPr>
        <a:xfrm>
          <a:off x="0" y="3947410"/>
          <a:ext cx="6651253" cy="120458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err="1"/>
            <a:t>Erasmus</a:t>
          </a:r>
          <a:r>
            <a:rPr lang="tr-TR" sz="1700" kern="1200" dirty="0"/>
            <a:t> Öğrenim Hareketliliğini uzatacak </a:t>
          </a:r>
          <a:r>
            <a:rPr lang="tr-TR" sz="1700" kern="1200" dirty="0" err="1"/>
            <a:t>öğrenciler,Güz</a:t>
          </a:r>
          <a:r>
            <a:rPr lang="tr-TR" sz="1700" kern="1200" dirty="0"/>
            <a:t> dönemi için yaptıkları gibi, Bahar dönemi için de tüm gidiş belgelerini hazırlamakla yükümlüdürler. </a:t>
          </a:r>
          <a:endParaRPr lang="en-US" sz="1700" kern="1200" dirty="0"/>
        </a:p>
      </dsp:txBody>
      <dsp:txXfrm>
        <a:off x="58803" y="4006213"/>
        <a:ext cx="6533647" cy="10869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EB023-921F-49D2-A635-2DA1529FA516}">
      <dsp:nvSpPr>
        <dsp:cNvPr id="0" name=""/>
        <dsp:cNvSpPr/>
      </dsp:nvSpPr>
      <dsp:spPr>
        <a:xfrm>
          <a:off x="0" y="0"/>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Hareketliliğin başarılı sayılabilmesi için minimum süre 2 aydır.</a:t>
          </a:r>
          <a:endParaRPr lang="en-US" sz="1600" kern="1200" dirty="0"/>
        </a:p>
      </dsp:txBody>
      <dsp:txXfrm>
        <a:off x="35514" y="35514"/>
        <a:ext cx="1827793" cy="1141509"/>
      </dsp:txXfrm>
    </dsp:sp>
    <dsp:sp modelId="{6C00CC25-BDD9-4B17-BF22-7CA986506F6F}">
      <dsp:nvSpPr>
        <dsp:cNvPr id="0" name=""/>
        <dsp:cNvSpPr/>
      </dsp:nvSpPr>
      <dsp:spPr>
        <a:xfrm>
          <a:off x="271239" y="1432998"/>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2 aydan önce dönmek isterseniz, hareketlilik başarısız sayıldığı için tahsis edilen hibe geri alınır.</a:t>
          </a:r>
          <a:r>
            <a:rPr lang="tr-TR" altLang="en-US" sz="1400" kern="1200" dirty="0">
              <a:latin typeface="Franklin Gothic Book" panose="020B0503020102020204" pitchFamily="34" charset="0"/>
            </a:rPr>
            <a:t> </a:t>
          </a:r>
        </a:p>
      </dsp:txBody>
      <dsp:txXfrm>
        <a:off x="306753" y="1468512"/>
        <a:ext cx="2108258" cy="1141509"/>
      </dsp:txXfrm>
    </dsp:sp>
    <dsp:sp modelId="{E4BA76F6-6917-455B-BA15-C181AFBCEF16}">
      <dsp:nvSpPr>
        <dsp:cNvPr id="0" name=""/>
        <dsp:cNvSpPr/>
      </dsp:nvSpPr>
      <dsp:spPr>
        <a:xfrm>
          <a:off x="538429" y="2865997"/>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altLang="en-US" sz="1300" kern="1200" dirty="0">
              <a:latin typeface="Franklin Gothic Book" panose="020B0503020102020204" pitchFamily="34" charset="0"/>
            </a:rPr>
            <a:t>Sömestr ve resmi tatil haricinde 7 </a:t>
          </a:r>
          <a:r>
            <a:rPr lang="tr-TR" altLang="en-US" sz="1600" kern="1200" dirty="0">
              <a:latin typeface="Franklin Gothic Book" panose="020B0503020102020204" pitchFamily="34" charset="0"/>
            </a:rPr>
            <a:t>günden</a:t>
          </a:r>
          <a:r>
            <a:rPr lang="tr-TR" altLang="en-US" sz="1300" kern="1200" dirty="0">
              <a:latin typeface="Franklin Gothic Book" panose="020B0503020102020204" pitchFamily="34" charset="0"/>
            </a:rPr>
            <a:t> fazla ev sahibi şehir / ülkeden ayrı kalınması, dönüş hibenizde kesinti sebebidir.</a:t>
          </a:r>
        </a:p>
      </dsp:txBody>
      <dsp:txXfrm>
        <a:off x="573943" y="2901511"/>
        <a:ext cx="2112307" cy="1141509"/>
      </dsp:txXfrm>
    </dsp:sp>
    <dsp:sp modelId="{0B77E71F-3ED7-4163-8375-DF58BF8A83B5}">
      <dsp:nvSpPr>
        <dsp:cNvPr id="0" name=""/>
        <dsp:cNvSpPr/>
      </dsp:nvSpPr>
      <dsp:spPr>
        <a:xfrm>
          <a:off x="809668" y="4298996"/>
          <a:ext cx="3238675" cy="121253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altLang="en-US" sz="1600" kern="1200" dirty="0">
              <a:latin typeface="Franklin Gothic Book" panose="020B0503020102020204" pitchFamily="34" charset="0"/>
            </a:rPr>
            <a:t>Dönüşünüzde</a:t>
          </a:r>
          <a:r>
            <a:rPr lang="tr-TR" altLang="en-US" sz="1700" kern="1200" dirty="0">
              <a:latin typeface="Franklin Gothic Book" panose="020B0503020102020204" pitchFamily="34" charset="0"/>
            </a:rPr>
            <a:t> gerekli belgeler teslim edilmez ise: %100 hibe iade ALINIR.</a:t>
          </a:r>
          <a:endParaRPr lang="en-US" sz="1700" kern="1200" dirty="0"/>
        </a:p>
      </dsp:txBody>
      <dsp:txXfrm>
        <a:off x="845182" y="4334510"/>
        <a:ext cx="2108258" cy="1141509"/>
      </dsp:txXfrm>
    </dsp:sp>
    <dsp:sp modelId="{E7FAB0B1-F69E-4166-85DE-EF7938551434}">
      <dsp:nvSpPr>
        <dsp:cNvPr id="0" name=""/>
        <dsp:cNvSpPr/>
      </dsp:nvSpPr>
      <dsp:spPr>
        <a:xfrm>
          <a:off x="2450525" y="928693"/>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2627859" y="928693"/>
        <a:ext cx="433481" cy="593082"/>
      </dsp:txXfrm>
    </dsp:sp>
    <dsp:sp modelId="{6693A955-21D0-4641-AED6-FF77D19B1D10}">
      <dsp:nvSpPr>
        <dsp:cNvPr id="0" name=""/>
        <dsp:cNvSpPr/>
      </dsp:nvSpPr>
      <dsp:spPr>
        <a:xfrm>
          <a:off x="2721764" y="2361692"/>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2899098" y="2361692"/>
        <a:ext cx="433481" cy="593082"/>
      </dsp:txXfrm>
    </dsp:sp>
    <dsp:sp modelId="{5AD0AA9C-766F-4A07-B382-C75B3AC7FB9E}">
      <dsp:nvSpPr>
        <dsp:cNvPr id="0" name=""/>
        <dsp:cNvSpPr/>
      </dsp:nvSpPr>
      <dsp:spPr>
        <a:xfrm>
          <a:off x="2988955" y="3794691"/>
          <a:ext cx="788149" cy="788149"/>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tr-TR" sz="3500" kern="1200"/>
        </a:p>
      </dsp:txBody>
      <dsp:txXfrm>
        <a:off x="3166289" y="3794691"/>
        <a:ext cx="433481" cy="5930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888B8-C9F4-4482-AD5F-621444AD4019}">
      <dsp:nvSpPr>
        <dsp:cNvPr id="0" name=""/>
        <dsp:cNvSpPr/>
      </dsp:nvSpPr>
      <dsp:spPr>
        <a:xfrm>
          <a:off x="0" y="2846061"/>
          <a:ext cx="10515600" cy="186732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tr-TR" sz="2300" kern="1200" dirty="0"/>
            <a:t>Üniversite yönetimimizin aldığı karar gereği, bir ve üzeri dersten geçen öğrenciye %20 hibe tam ödenir. Hibenin tam alınabilmesi için ayrıca</a:t>
          </a:r>
          <a:endParaRPr lang="en-US" sz="2300" kern="1200" dirty="0"/>
        </a:p>
      </dsp:txBody>
      <dsp:txXfrm>
        <a:off x="0" y="2846061"/>
        <a:ext cx="10515600" cy="1008355"/>
      </dsp:txXfrm>
    </dsp:sp>
    <dsp:sp modelId="{808890D7-CBC3-488B-BA83-529EAC8D56FE}">
      <dsp:nvSpPr>
        <dsp:cNvPr id="0" name=""/>
        <dsp:cNvSpPr/>
      </dsp:nvSpPr>
      <dsp:spPr>
        <a:xfrm>
          <a:off x="0" y="3817069"/>
          <a:ext cx="5257799" cy="85896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33020" rIns="184912" bIns="33020" numCol="1" spcCol="1270" anchor="ctr" anchorCtr="0">
          <a:noAutofit/>
        </a:bodyPr>
        <a:lstStyle/>
        <a:p>
          <a:pPr marL="0" lvl="0" indent="0" algn="ctr" defTabSz="1155700">
            <a:lnSpc>
              <a:spcPct val="90000"/>
            </a:lnSpc>
            <a:spcBef>
              <a:spcPct val="0"/>
            </a:spcBef>
            <a:spcAft>
              <a:spcPct val="35000"/>
            </a:spcAft>
            <a:buNone/>
          </a:pPr>
          <a:r>
            <a:rPr lang="tr-TR" sz="2600" kern="1200"/>
            <a:t>OLS dil kursunun tamamlanması</a:t>
          </a:r>
          <a:endParaRPr lang="en-US" sz="2600" kern="1200"/>
        </a:p>
      </dsp:txBody>
      <dsp:txXfrm>
        <a:off x="0" y="3817069"/>
        <a:ext cx="5257799" cy="858969"/>
      </dsp:txXfrm>
    </dsp:sp>
    <dsp:sp modelId="{733485B0-C4A9-40B8-B1C1-F2BF419AF7A0}">
      <dsp:nvSpPr>
        <dsp:cNvPr id="0" name=""/>
        <dsp:cNvSpPr/>
      </dsp:nvSpPr>
      <dsp:spPr>
        <a:xfrm>
          <a:off x="5257800" y="3817069"/>
          <a:ext cx="5257799" cy="85896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33020" rIns="184912" bIns="33020" numCol="1" spcCol="1270" anchor="ctr" anchorCtr="0">
          <a:noAutofit/>
        </a:bodyPr>
        <a:lstStyle/>
        <a:p>
          <a:pPr marL="0" lvl="0" indent="0" algn="ctr" defTabSz="1155700">
            <a:lnSpc>
              <a:spcPct val="90000"/>
            </a:lnSpc>
            <a:spcBef>
              <a:spcPct val="0"/>
            </a:spcBef>
            <a:spcAft>
              <a:spcPct val="35000"/>
            </a:spcAft>
            <a:buNone/>
          </a:pPr>
          <a:r>
            <a:rPr lang="tr-TR" sz="2600" kern="1200"/>
            <a:t>Participant Report adı verilen online anketin doldurulması zorunludur.</a:t>
          </a:r>
          <a:endParaRPr lang="en-US" sz="2600" kern="1200"/>
        </a:p>
      </dsp:txBody>
      <dsp:txXfrm>
        <a:off x="5257800" y="3817069"/>
        <a:ext cx="5257799" cy="858969"/>
      </dsp:txXfrm>
    </dsp:sp>
    <dsp:sp modelId="{97E683D9-F414-4BE9-925A-953569DAEAA1}">
      <dsp:nvSpPr>
        <dsp:cNvPr id="0" name=""/>
        <dsp:cNvSpPr/>
      </dsp:nvSpPr>
      <dsp:spPr>
        <a:xfrm rot="10800000">
          <a:off x="0" y="2126"/>
          <a:ext cx="10515600" cy="2871944"/>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tr-TR" sz="2300" kern="1200" dirty="0"/>
            <a:t>Belgelerin teslim edilmesinin ardından, %20 dönüş </a:t>
          </a:r>
          <a:r>
            <a:rPr lang="tr-TR" sz="2300" kern="1200" dirty="0" err="1"/>
            <a:t>hibelendirme</a:t>
          </a:r>
          <a:r>
            <a:rPr lang="tr-TR" sz="2300" kern="1200" dirty="0"/>
            <a:t> süreci başlar.</a:t>
          </a:r>
          <a:endParaRPr lang="en-US" sz="2300" kern="1200" dirty="0"/>
        </a:p>
      </dsp:txBody>
      <dsp:txXfrm rot="10800000">
        <a:off x="0" y="2126"/>
        <a:ext cx="10515600" cy="186610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7.04.2022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84010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7.04.2022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34061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C7F941F-E8DE-4BD2-803B-9023E1B35AE8}" type="datetimeFigureOut">
              <a:rPr lang="tr-TR" smtClean="0"/>
              <a:t>7.04.2022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7050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C7F941F-E8DE-4BD2-803B-9023E1B35AE8}" type="datetimeFigureOut">
              <a:rPr lang="tr-TR" smtClean="0"/>
              <a:t>7.04.2022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9684717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C7F941F-E8DE-4BD2-803B-9023E1B35AE8}" type="datetimeFigureOut">
              <a:rPr lang="tr-TR" smtClean="0"/>
              <a:t>7.04.2022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13802611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C7F941F-E8DE-4BD2-803B-9023E1B35AE8}" type="datetimeFigureOut">
              <a:rPr lang="tr-TR" smtClean="0"/>
              <a:t>7.04.2022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330231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F941F-E8DE-4BD2-803B-9023E1B35AE8}" type="datetimeFigureOut">
              <a:rPr lang="tr-TR" smtClean="0"/>
              <a:t>7.04.2022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26179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7.04.2022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13467017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C7F941F-E8DE-4BD2-803B-9023E1B35AE8}" type="datetimeFigureOut">
              <a:rPr lang="tr-TR" smtClean="0"/>
              <a:t>7.04.2022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428961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7.04.2022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752196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C7F941F-E8DE-4BD2-803B-9023E1B35AE8}" type="datetimeFigureOut">
              <a:rPr lang="tr-TR" smtClean="0"/>
              <a:t>7.04.2022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DC58F-0A69-4437-A711-28D76F1FBF4A}" type="slidenum">
              <a:rPr lang="tr-TR" smtClean="0"/>
              <a:t>‹#›</a:t>
            </a:fld>
            <a:endParaRPr lang="tr-TR"/>
          </a:p>
        </p:txBody>
      </p:sp>
    </p:spTree>
    <p:extLst>
      <p:ext uri="{BB962C8B-B14F-4D97-AF65-F5344CB8AC3E}">
        <p14:creationId xmlns:p14="http://schemas.microsoft.com/office/powerpoint/2010/main" val="25157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F941F-E8DE-4BD2-803B-9023E1B35AE8}" type="datetimeFigureOut">
              <a:rPr lang="tr-TR" smtClean="0"/>
              <a:t>7.04.2022</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DC58F-0A69-4437-A711-28D76F1FBF4A}" type="slidenum">
              <a:rPr lang="tr-TR" smtClean="0"/>
              <a:t>‹#›</a:t>
            </a:fld>
            <a:endParaRPr lang="tr-TR"/>
          </a:p>
        </p:txBody>
      </p:sp>
    </p:spTree>
    <p:extLst>
      <p:ext uri="{BB962C8B-B14F-4D97-AF65-F5344CB8AC3E}">
        <p14:creationId xmlns:p14="http://schemas.microsoft.com/office/powerpoint/2010/main" val="3540346880"/>
      </p:ext>
    </p:extLst>
  </p:cSld>
  <p:clrMap bg1="lt1" tx1="dk1" bg2="lt2" tx2="dk2" accent1="accent1" accent2="accent2" accent3="accent3" accent4="accent4" accent5="accent5" accent6="accent6" hlink="hlink" folHlink="folHlink"/>
  <p:sldLayoutIdLst>
    <p:sldLayoutId id="2147484620" r:id="rId1"/>
    <p:sldLayoutId id="2147484621" r:id="rId2"/>
    <p:sldLayoutId id="2147484622" r:id="rId3"/>
    <p:sldLayoutId id="2147484623" r:id="rId4"/>
    <p:sldLayoutId id="2147484624" r:id="rId5"/>
    <p:sldLayoutId id="2147484625" r:id="rId6"/>
    <p:sldLayoutId id="2147484626" r:id="rId7"/>
    <p:sldLayoutId id="2147484627" r:id="rId8"/>
    <p:sldLayoutId id="2147484628" r:id="rId9"/>
    <p:sldLayoutId id="2147484629" r:id="rId10"/>
    <p:sldLayoutId id="21474846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uluslararasi.ebyu.edu.t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mayya.kabasakal@erzincan.edu.tr"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hyperlink" Target="mailto:mayya.kabasakal@erzincan.edu.tr" TargetMode="External"/><Relationship Id="rId4" Type="http://schemas.openxmlformats.org/officeDocument/2006/relationships/hyperlink" Target="mailto:erasmus@erzincan.edu.tr"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hyperlink" Target="http://www.sgk.gov.tr/wps/portal/sgk/tr/emekli/yurtdisi_islemler/yurtdisi_saglik_islemleri"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75.svg"/><Relationship Id="rId7" Type="http://schemas.openxmlformats.org/officeDocument/2006/relationships/diagramColors" Target="../diagrams/colors10.xml"/><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3.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hyperlink" Target="mailto:mayya.kabasakal@erzincan.edu.tr"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BGRectangle">
            <a:extLst>
              <a:ext uri="{FF2B5EF4-FFF2-40B4-BE49-F238E27FC236}">
                <a16:creationId xmlns:a16="http://schemas.microsoft.com/office/drawing/2014/main" id="{F1611BA9-268A-49A6-84F8-FC9153668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aint Isaac's Katedrali">
            <a:extLst>
              <a:ext uri="{FF2B5EF4-FFF2-40B4-BE49-F238E27FC236}">
                <a16:creationId xmlns:a16="http://schemas.microsoft.com/office/drawing/2014/main" id="{160D5668-0E1C-49BE-A39E-1E40FD80BFFB}"/>
              </a:ext>
            </a:extLst>
          </p:cNvPr>
          <p:cNvPicPr>
            <a:picLocks noChangeAspect="1"/>
          </p:cNvPicPr>
          <p:nvPr/>
        </p:nvPicPr>
        <p:blipFill rotWithShape="1">
          <a:blip r:embed="rId2">
            <a:alphaModFix amt="50000"/>
          </a:blip>
          <a:srcRect l="5529" r="10916" b="1"/>
          <a:stretch/>
        </p:blipFill>
        <p:spPr>
          <a:xfrm>
            <a:off x="20" y="10"/>
            <a:ext cx="12191980" cy="6857990"/>
          </a:xfrm>
          <a:prstGeom prst="rect">
            <a:avLst/>
          </a:prstGeom>
        </p:spPr>
      </p:pic>
      <p:sp>
        <p:nvSpPr>
          <p:cNvPr id="2" name="Unvan 1"/>
          <p:cNvSpPr>
            <a:spLocks noGrp="1"/>
          </p:cNvSpPr>
          <p:nvPr>
            <p:ph type="ctrTitle"/>
          </p:nvPr>
        </p:nvSpPr>
        <p:spPr>
          <a:xfrm>
            <a:off x="4387349" y="1200152"/>
            <a:ext cx="6897171" cy="4457696"/>
          </a:xfrm>
        </p:spPr>
        <p:txBody>
          <a:bodyPr vert="horz" lIns="91440" tIns="45720" rIns="91440" bIns="45720" rtlCol="0" anchor="ctr">
            <a:normAutofit/>
          </a:bodyPr>
          <a:lstStyle/>
          <a:p>
            <a:pPr algn="l"/>
            <a:r>
              <a:rPr lang="en-US" sz="8000" b="1">
                <a:solidFill>
                  <a:srgbClr val="FFFFFF"/>
                </a:solidFill>
              </a:rPr>
              <a:t>ERASMUS+ 2021    ORYANTASYON</a:t>
            </a:r>
          </a:p>
        </p:txBody>
      </p:sp>
      <p:sp>
        <p:nvSpPr>
          <p:cNvPr id="33" name="!!Line">
            <a:extLst>
              <a:ext uri="{FF2B5EF4-FFF2-40B4-BE49-F238E27FC236}">
                <a16:creationId xmlns:a16="http://schemas.microsoft.com/office/drawing/2014/main" id="{1825D5AF-D278-4D9A-A4F5-A1A1D3507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6" y="2286000"/>
            <a:ext cx="27432"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3249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descr="Bilgisayar">
            <a:extLst>
              <a:ext uri="{FF2B5EF4-FFF2-40B4-BE49-F238E27FC236}">
                <a16:creationId xmlns:a16="http://schemas.microsoft.com/office/drawing/2014/main" id="{6FAC283E-FCF0-4564-A18A-E2E28185AF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İçerik Yer Tutucusu 2"/>
          <p:cNvSpPr>
            <a:spLocks noGrp="1"/>
          </p:cNvSpPr>
          <p:nvPr>
            <p:ph idx="1"/>
          </p:nvPr>
        </p:nvSpPr>
        <p:spPr>
          <a:xfrm>
            <a:off x="5596502" y="2092816"/>
            <a:ext cx="5754896" cy="3510541"/>
          </a:xfrm>
        </p:spPr>
        <p:txBody>
          <a:bodyPr anchor="t">
            <a:normAutofit/>
          </a:bodyPr>
          <a:lstStyle/>
          <a:p>
            <a:pPr algn="ctr">
              <a:spcBef>
                <a:spcPct val="50000"/>
              </a:spcBef>
              <a:buNone/>
            </a:pPr>
            <a:r>
              <a:rPr lang="tr-TR" altLang="en-US" sz="2000" b="1" dirty="0"/>
              <a:t>  Değişim için gerekli bilgi ve belgelere</a:t>
            </a:r>
          </a:p>
          <a:p>
            <a:pPr algn="ctr">
              <a:spcBef>
                <a:spcPct val="50000"/>
              </a:spcBef>
              <a:buNone/>
            </a:pPr>
            <a:r>
              <a:rPr lang="tr-TR" altLang="en-US" sz="2000" b="1" dirty="0"/>
              <a:t> </a:t>
            </a:r>
            <a:r>
              <a:rPr lang="tr-TR" sz="2000" b="1" u="sng" dirty="0">
                <a:hlinkClick r:id="rId4"/>
              </a:rPr>
              <a:t>http://uluslararasi.ebyu.edu.tr</a:t>
            </a:r>
            <a:r>
              <a:rPr lang="tr-TR" sz="2000" b="1" u="sng" dirty="0"/>
              <a:t> </a:t>
            </a:r>
          </a:p>
          <a:p>
            <a:pPr algn="ctr">
              <a:spcBef>
                <a:spcPct val="50000"/>
              </a:spcBef>
              <a:buNone/>
            </a:pPr>
            <a:r>
              <a:rPr lang="tr-TR" altLang="en-US" sz="2000" b="1" dirty="0"/>
              <a:t>internet sayfasında bulunan </a:t>
            </a:r>
          </a:p>
          <a:p>
            <a:pPr algn="ctr">
              <a:spcBef>
                <a:spcPct val="50000"/>
              </a:spcBef>
              <a:buNone/>
            </a:pPr>
            <a:r>
              <a:rPr lang="tr-TR" altLang="en-US" sz="2000" b="1" dirty="0"/>
              <a:t>«</a:t>
            </a:r>
            <a:r>
              <a:rPr lang="tr-TR" altLang="en-US" sz="2000" b="1" dirty="0" err="1"/>
              <a:t>Erasmus</a:t>
            </a:r>
            <a:r>
              <a:rPr lang="tr-TR" altLang="en-US" sz="2000" b="1" dirty="0"/>
              <a:t> Öğrenci Hareketliliği»</a:t>
            </a:r>
            <a:r>
              <a:rPr lang="tr-TR" altLang="en-US" sz="2000" b="1" i="1" dirty="0"/>
              <a:t> </a:t>
            </a:r>
          </a:p>
          <a:p>
            <a:pPr algn="ctr">
              <a:spcBef>
                <a:spcPct val="50000"/>
              </a:spcBef>
              <a:buNone/>
            </a:pPr>
            <a:r>
              <a:rPr lang="tr-TR" altLang="en-US" sz="2000" b="1" dirty="0"/>
              <a:t>sekmesinden</a:t>
            </a:r>
            <a:r>
              <a:rPr lang="tr-TR" altLang="en-US" sz="2000" b="1" i="1" dirty="0"/>
              <a:t> </a:t>
            </a:r>
            <a:r>
              <a:rPr lang="tr-TR" altLang="en-US" sz="2000" b="1" dirty="0"/>
              <a:t>ulaşabilirsiniz!!!</a:t>
            </a:r>
          </a:p>
          <a:p>
            <a:endParaRPr lang="tr-TR" sz="2000" dirty="0"/>
          </a:p>
        </p:txBody>
      </p:sp>
      <p:sp>
        <p:nvSpPr>
          <p:cNvPr id="35" name="Rectangle 34">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28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9">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metin, ekran, elektronik eşyalar, ekran görüntüsü içeren bir resim&#10;&#10;Açıklama otomatik olarak oluşturuldu">
            <a:extLst>
              <a:ext uri="{FF2B5EF4-FFF2-40B4-BE49-F238E27FC236}">
                <a16:creationId xmlns:a16="http://schemas.microsoft.com/office/drawing/2014/main" id="{F4BE692F-3853-4AB0-A25D-787F5F82C7C3}"/>
              </a:ext>
            </a:extLst>
          </p:cNvPr>
          <p:cNvPicPr>
            <a:picLocks noChangeAspect="1"/>
          </p:cNvPicPr>
          <p:nvPr/>
        </p:nvPicPr>
        <p:blipFill rotWithShape="1">
          <a:blip r:embed="rId2">
            <a:extLst>
              <a:ext uri="{28A0092B-C50C-407E-A947-70E740481C1C}">
                <a14:useLocalDpi xmlns:a14="http://schemas.microsoft.com/office/drawing/2010/main" val="0"/>
              </a:ext>
            </a:extLst>
          </a:blip>
          <a:srcRect l="22174" r="2096" b="-1"/>
          <a:stretch/>
        </p:blipFill>
        <p:spPr>
          <a:xfrm>
            <a:off x="20" y="1"/>
            <a:ext cx="12191980" cy="6721475"/>
          </a:xfrm>
          <a:custGeom>
            <a:avLst/>
            <a:gdLst/>
            <a:ahLst/>
            <a:cxnLst/>
            <a:rect l="l" t="t" r="r" b="b"/>
            <a:pathLst>
              <a:path w="12192000" h="6721475">
                <a:moveTo>
                  <a:pt x="4721175" y="5742856"/>
                </a:moveTo>
                <a:lnTo>
                  <a:pt x="4722110" y="5743067"/>
                </a:lnTo>
                <a:cubicBezTo>
                  <a:pt x="4721144" y="5743709"/>
                  <a:pt x="4718265" y="5744315"/>
                  <a:pt x="4717201" y="5744338"/>
                </a:cubicBezTo>
                <a:close/>
                <a:moveTo>
                  <a:pt x="0" y="0"/>
                </a:moveTo>
                <a:lnTo>
                  <a:pt x="12192000" y="0"/>
                </a:lnTo>
                <a:lnTo>
                  <a:pt x="12192000" y="834942"/>
                </a:lnTo>
                <a:lnTo>
                  <a:pt x="12192000" y="2274073"/>
                </a:lnTo>
                <a:lnTo>
                  <a:pt x="12192000" y="6586253"/>
                </a:lnTo>
                <a:lnTo>
                  <a:pt x="12140861" y="6605451"/>
                </a:lnTo>
                <a:cubicBezTo>
                  <a:pt x="12126657" y="6607665"/>
                  <a:pt x="12093590" y="6662867"/>
                  <a:pt x="12080162" y="6661300"/>
                </a:cubicBezTo>
                <a:cubicBezTo>
                  <a:pt x="11978189" y="6685453"/>
                  <a:pt x="11967362" y="6708506"/>
                  <a:pt x="11917886" y="6696520"/>
                </a:cubicBezTo>
                <a:cubicBezTo>
                  <a:pt x="11872780" y="6694805"/>
                  <a:pt x="11928862" y="6731720"/>
                  <a:pt x="11894611" y="6718680"/>
                </a:cubicBezTo>
                <a:cubicBezTo>
                  <a:pt x="11860360" y="6705640"/>
                  <a:pt x="11736092" y="6642174"/>
                  <a:pt x="11712380" y="6618279"/>
                </a:cubicBezTo>
                <a:cubicBezTo>
                  <a:pt x="11688668" y="6594384"/>
                  <a:pt x="11627913" y="6617875"/>
                  <a:pt x="11585367" y="6575313"/>
                </a:cubicBezTo>
                <a:lnTo>
                  <a:pt x="11516471" y="6498621"/>
                </a:lnTo>
                <a:cubicBezTo>
                  <a:pt x="11468275" y="6496789"/>
                  <a:pt x="11507336" y="6461535"/>
                  <a:pt x="11462693" y="6445069"/>
                </a:cubicBezTo>
                <a:cubicBezTo>
                  <a:pt x="11417568" y="6443442"/>
                  <a:pt x="11408022" y="6391555"/>
                  <a:pt x="11369713" y="6383596"/>
                </a:cubicBezTo>
                <a:cubicBezTo>
                  <a:pt x="11354318" y="6389646"/>
                  <a:pt x="11288329" y="6334752"/>
                  <a:pt x="11273970" y="6323928"/>
                </a:cubicBezTo>
                <a:cubicBezTo>
                  <a:pt x="11231914" y="6325320"/>
                  <a:pt x="11221974" y="6315486"/>
                  <a:pt x="11195085" y="6302909"/>
                </a:cubicBezTo>
                <a:cubicBezTo>
                  <a:pt x="11164087" y="6332691"/>
                  <a:pt x="11171650" y="6306732"/>
                  <a:pt x="11143409" y="6303556"/>
                </a:cubicBezTo>
                <a:cubicBezTo>
                  <a:pt x="11125907" y="6299917"/>
                  <a:pt x="11102604" y="6295777"/>
                  <a:pt x="11085936" y="6294307"/>
                </a:cubicBezTo>
                <a:cubicBezTo>
                  <a:pt x="11057494" y="6294603"/>
                  <a:pt x="11029907" y="6276438"/>
                  <a:pt x="11030954" y="6291426"/>
                </a:cubicBezTo>
                <a:cubicBezTo>
                  <a:pt x="11007785" y="6293943"/>
                  <a:pt x="10982006" y="6298120"/>
                  <a:pt x="10951061" y="6296182"/>
                </a:cubicBezTo>
                <a:cubicBezTo>
                  <a:pt x="10885366" y="6259348"/>
                  <a:pt x="10915289" y="6295910"/>
                  <a:pt x="10857722" y="6283099"/>
                </a:cubicBezTo>
                <a:cubicBezTo>
                  <a:pt x="10806647" y="6270732"/>
                  <a:pt x="10707076" y="6237654"/>
                  <a:pt x="10644617" y="6221981"/>
                </a:cubicBezTo>
                <a:cubicBezTo>
                  <a:pt x="10616447" y="6217166"/>
                  <a:pt x="10558604" y="6206555"/>
                  <a:pt x="10519278" y="6201735"/>
                </a:cubicBezTo>
                <a:cubicBezTo>
                  <a:pt x="10495462" y="6203254"/>
                  <a:pt x="10473831" y="6189810"/>
                  <a:pt x="10445982" y="6199677"/>
                </a:cubicBezTo>
                <a:cubicBezTo>
                  <a:pt x="10436537" y="6203715"/>
                  <a:pt x="10409282" y="6202908"/>
                  <a:pt x="10383866" y="6195830"/>
                </a:cubicBezTo>
                <a:cubicBezTo>
                  <a:pt x="10374828" y="6204037"/>
                  <a:pt x="10347865" y="6195374"/>
                  <a:pt x="10336853" y="6195219"/>
                </a:cubicBezTo>
                <a:cubicBezTo>
                  <a:pt x="10323587" y="6201929"/>
                  <a:pt x="10274742" y="6192863"/>
                  <a:pt x="10261099" y="6185468"/>
                </a:cubicBezTo>
                <a:lnTo>
                  <a:pt x="10126498" y="6173953"/>
                </a:lnTo>
                <a:lnTo>
                  <a:pt x="10082167" y="6171858"/>
                </a:lnTo>
                <a:cubicBezTo>
                  <a:pt x="10074568" y="6173927"/>
                  <a:pt x="10046861" y="6172599"/>
                  <a:pt x="10039238" y="6173522"/>
                </a:cubicBezTo>
                <a:cubicBezTo>
                  <a:pt x="9998459" y="6163421"/>
                  <a:pt x="9984395" y="6162931"/>
                  <a:pt x="9960017" y="6158007"/>
                </a:cubicBezTo>
                <a:cubicBezTo>
                  <a:pt x="9918981" y="6157865"/>
                  <a:pt x="9888742" y="6161064"/>
                  <a:pt x="9847790" y="6151239"/>
                </a:cubicBezTo>
                <a:lnTo>
                  <a:pt x="9728307" y="6131032"/>
                </a:lnTo>
                <a:cubicBezTo>
                  <a:pt x="9675057" y="6140618"/>
                  <a:pt x="9602036" y="6132224"/>
                  <a:pt x="9584505" y="6119612"/>
                </a:cubicBezTo>
                <a:cubicBezTo>
                  <a:pt x="9518953" y="6105336"/>
                  <a:pt x="9415430" y="6079210"/>
                  <a:pt x="9343050" y="6073910"/>
                </a:cubicBezTo>
                <a:lnTo>
                  <a:pt x="9231368" y="6022005"/>
                </a:lnTo>
                <a:lnTo>
                  <a:pt x="9194808" y="6011926"/>
                </a:lnTo>
                <a:lnTo>
                  <a:pt x="9189244" y="6002687"/>
                </a:lnTo>
                <a:lnTo>
                  <a:pt x="9151230" y="5991485"/>
                </a:lnTo>
                <a:lnTo>
                  <a:pt x="9150208" y="5992550"/>
                </a:lnTo>
                <a:cubicBezTo>
                  <a:pt x="9147046" y="5994681"/>
                  <a:pt x="9143082" y="5995773"/>
                  <a:pt x="9137316" y="5994719"/>
                </a:cubicBezTo>
                <a:cubicBezTo>
                  <a:pt x="9138863" y="6014203"/>
                  <a:pt x="9130953" y="6000914"/>
                  <a:pt x="9113810" y="5996085"/>
                </a:cubicBezTo>
                <a:cubicBezTo>
                  <a:pt x="9112389" y="6025268"/>
                  <a:pt x="9068115" y="5990834"/>
                  <a:pt x="9053451" y="6004399"/>
                </a:cubicBezTo>
                <a:lnTo>
                  <a:pt x="9005484" y="6001114"/>
                </a:lnTo>
                <a:lnTo>
                  <a:pt x="9005199" y="6001354"/>
                </a:lnTo>
                <a:cubicBezTo>
                  <a:pt x="9003144" y="6001574"/>
                  <a:pt x="9000325" y="6001246"/>
                  <a:pt x="8996230" y="6000143"/>
                </a:cubicBezTo>
                <a:lnTo>
                  <a:pt x="8990392" y="5998082"/>
                </a:lnTo>
                <a:lnTo>
                  <a:pt x="8974335" y="5994856"/>
                </a:lnTo>
                <a:lnTo>
                  <a:pt x="8968009" y="5995556"/>
                </a:lnTo>
                <a:lnTo>
                  <a:pt x="8963046" y="5997781"/>
                </a:lnTo>
                <a:cubicBezTo>
                  <a:pt x="8954691" y="5989830"/>
                  <a:pt x="8955518" y="5980882"/>
                  <a:pt x="8928986" y="6000969"/>
                </a:cubicBezTo>
                <a:cubicBezTo>
                  <a:pt x="8898032" y="5999949"/>
                  <a:pt x="8789301" y="5985294"/>
                  <a:pt x="8752442" y="5981737"/>
                </a:cubicBezTo>
                <a:cubicBezTo>
                  <a:pt x="8719820" y="5971017"/>
                  <a:pt x="8748195" y="5984678"/>
                  <a:pt x="8707845" y="5979636"/>
                </a:cubicBezTo>
                <a:cubicBezTo>
                  <a:pt x="8671607" y="5960101"/>
                  <a:pt x="8639143" y="5976541"/>
                  <a:pt x="8596069" y="5971064"/>
                </a:cubicBezTo>
                <a:lnTo>
                  <a:pt x="8525228" y="5985906"/>
                </a:lnTo>
                <a:lnTo>
                  <a:pt x="8510981" y="5979991"/>
                </a:lnTo>
                <a:lnTo>
                  <a:pt x="8506165" y="5976990"/>
                </a:lnTo>
                <a:cubicBezTo>
                  <a:pt x="8502647" y="5975213"/>
                  <a:pt x="8500046" y="5974402"/>
                  <a:pt x="8497966" y="5974252"/>
                </a:cubicBezTo>
                <a:lnTo>
                  <a:pt x="8497592" y="5974431"/>
                </a:lnTo>
                <a:lnTo>
                  <a:pt x="8490247" y="5971381"/>
                </a:lnTo>
                <a:lnTo>
                  <a:pt x="8367180" y="5957339"/>
                </a:lnTo>
                <a:cubicBezTo>
                  <a:pt x="8362022" y="5955314"/>
                  <a:pt x="8357731" y="5955662"/>
                  <a:pt x="8353797" y="5957145"/>
                </a:cubicBezTo>
                <a:lnTo>
                  <a:pt x="8352370" y="5957985"/>
                </a:lnTo>
                <a:lnTo>
                  <a:pt x="8320102" y="5940567"/>
                </a:lnTo>
                <a:lnTo>
                  <a:pt x="8314430" y="5940241"/>
                </a:lnTo>
                <a:lnTo>
                  <a:pt x="8295171" y="5926346"/>
                </a:lnTo>
                <a:lnTo>
                  <a:pt x="8284274" y="5920523"/>
                </a:lnTo>
                <a:lnTo>
                  <a:pt x="8283147" y="5916080"/>
                </a:lnTo>
                <a:cubicBezTo>
                  <a:pt x="8280843" y="5912835"/>
                  <a:pt x="8276149" y="5910187"/>
                  <a:pt x="8266073" y="5908905"/>
                </a:cubicBezTo>
                <a:lnTo>
                  <a:pt x="8263374" y="5909135"/>
                </a:lnTo>
                <a:lnTo>
                  <a:pt x="8252031" y="5899292"/>
                </a:lnTo>
                <a:cubicBezTo>
                  <a:pt x="8248857" y="5895442"/>
                  <a:pt x="8246645" y="5891160"/>
                  <a:pt x="8245832" y="5886300"/>
                </a:cubicBezTo>
                <a:cubicBezTo>
                  <a:pt x="8181825" y="5889207"/>
                  <a:pt x="8147128" y="5855085"/>
                  <a:pt x="8090269" y="5840139"/>
                </a:cubicBezTo>
                <a:cubicBezTo>
                  <a:pt x="8025465" y="5816997"/>
                  <a:pt x="7967068" y="5795761"/>
                  <a:pt x="7905405" y="5798166"/>
                </a:cubicBezTo>
                <a:cubicBezTo>
                  <a:pt x="7835117" y="5783254"/>
                  <a:pt x="7780963" y="5781023"/>
                  <a:pt x="7718742" y="5772451"/>
                </a:cubicBezTo>
                <a:lnTo>
                  <a:pt x="7614344" y="5775922"/>
                </a:lnTo>
                <a:lnTo>
                  <a:pt x="7527540" y="5770094"/>
                </a:lnTo>
                <a:lnTo>
                  <a:pt x="7519568" y="5767541"/>
                </a:lnTo>
                <a:cubicBezTo>
                  <a:pt x="7513990" y="5766202"/>
                  <a:pt x="7510170" y="5765852"/>
                  <a:pt x="7507409" y="5766206"/>
                </a:cubicBezTo>
                <a:lnTo>
                  <a:pt x="7507037" y="5766533"/>
                </a:lnTo>
                <a:lnTo>
                  <a:pt x="7495792" y="5764581"/>
                </a:lnTo>
                <a:cubicBezTo>
                  <a:pt x="7476983" y="5760463"/>
                  <a:pt x="7422525" y="5777879"/>
                  <a:pt x="7405388" y="5772686"/>
                </a:cubicBezTo>
                <a:cubicBezTo>
                  <a:pt x="7374786" y="5775636"/>
                  <a:pt x="7333987" y="5776741"/>
                  <a:pt x="7312177" y="5782281"/>
                </a:cubicBezTo>
                <a:lnTo>
                  <a:pt x="7310850" y="5783723"/>
                </a:lnTo>
                <a:lnTo>
                  <a:pt x="7218557" y="5758474"/>
                </a:lnTo>
                <a:lnTo>
                  <a:pt x="7201099" y="5753924"/>
                </a:lnTo>
                <a:lnTo>
                  <a:pt x="7197001" y="5748566"/>
                </a:lnTo>
                <a:cubicBezTo>
                  <a:pt x="7192109" y="5745043"/>
                  <a:pt x="7184503" y="5742904"/>
                  <a:pt x="7170805" y="5743918"/>
                </a:cubicBezTo>
                <a:lnTo>
                  <a:pt x="7096985" y="5731690"/>
                </a:lnTo>
                <a:cubicBezTo>
                  <a:pt x="7061145" y="5730712"/>
                  <a:pt x="7050186" y="5729735"/>
                  <a:pt x="7018493" y="5732064"/>
                </a:cubicBezTo>
                <a:cubicBezTo>
                  <a:pt x="6937525" y="5721126"/>
                  <a:pt x="6943642" y="5696960"/>
                  <a:pt x="6904143" y="5702558"/>
                </a:cubicBezTo>
                <a:cubicBezTo>
                  <a:pt x="6871919" y="5707766"/>
                  <a:pt x="6787986" y="5688692"/>
                  <a:pt x="6708219" y="5674603"/>
                </a:cubicBezTo>
                <a:cubicBezTo>
                  <a:pt x="6649103" y="5665148"/>
                  <a:pt x="6628103" y="5651047"/>
                  <a:pt x="6549452" y="5645827"/>
                </a:cubicBezTo>
                <a:cubicBezTo>
                  <a:pt x="6472151" y="5601737"/>
                  <a:pt x="6409693" y="5625460"/>
                  <a:pt x="6317557" y="5599027"/>
                </a:cubicBezTo>
                <a:cubicBezTo>
                  <a:pt x="6297548" y="5583505"/>
                  <a:pt x="6209289" y="5600698"/>
                  <a:pt x="6168671" y="5596940"/>
                </a:cubicBezTo>
                <a:cubicBezTo>
                  <a:pt x="6128053" y="5593182"/>
                  <a:pt x="6090537" y="5579634"/>
                  <a:pt x="6073845" y="5576478"/>
                </a:cubicBezTo>
                <a:lnTo>
                  <a:pt x="6068527" y="5578015"/>
                </a:lnTo>
                <a:lnTo>
                  <a:pt x="6048635" y="5577332"/>
                </a:lnTo>
                <a:lnTo>
                  <a:pt x="6041280" y="5585681"/>
                </a:lnTo>
                <a:lnTo>
                  <a:pt x="6010089" y="5590774"/>
                </a:lnTo>
                <a:cubicBezTo>
                  <a:pt x="5998678" y="5591361"/>
                  <a:pt x="5970125" y="5590448"/>
                  <a:pt x="5957374" y="5587130"/>
                </a:cubicBezTo>
                <a:lnTo>
                  <a:pt x="5758917" y="5571438"/>
                </a:lnTo>
                <a:lnTo>
                  <a:pt x="5626958" y="5570415"/>
                </a:lnTo>
                <a:lnTo>
                  <a:pt x="5470904" y="5584435"/>
                </a:lnTo>
                <a:cubicBezTo>
                  <a:pt x="5478132" y="5597463"/>
                  <a:pt x="5439008" y="5583397"/>
                  <a:pt x="5432758" y="5595688"/>
                </a:cubicBezTo>
                <a:cubicBezTo>
                  <a:pt x="5429367" y="5605720"/>
                  <a:pt x="5391826" y="5610404"/>
                  <a:pt x="5381665" y="5613390"/>
                </a:cubicBezTo>
                <a:lnTo>
                  <a:pt x="5261761" y="5633807"/>
                </a:lnTo>
                <a:cubicBezTo>
                  <a:pt x="5251596" y="5633991"/>
                  <a:pt x="5230549" y="5642301"/>
                  <a:pt x="5222961" y="5644931"/>
                </a:cubicBezTo>
                <a:lnTo>
                  <a:pt x="5174658" y="5647921"/>
                </a:lnTo>
                <a:lnTo>
                  <a:pt x="5156553" y="5655144"/>
                </a:lnTo>
                <a:lnTo>
                  <a:pt x="5142596" y="5658544"/>
                </a:lnTo>
                <a:lnTo>
                  <a:pt x="5139595" y="5660645"/>
                </a:lnTo>
                <a:cubicBezTo>
                  <a:pt x="5133875" y="5664685"/>
                  <a:pt x="5128077" y="5668496"/>
                  <a:pt x="5121657" y="5671498"/>
                </a:cubicBezTo>
                <a:cubicBezTo>
                  <a:pt x="5108318" y="5642879"/>
                  <a:pt x="5064854" y="5692315"/>
                  <a:pt x="5065789" y="5664927"/>
                </a:cubicBezTo>
                <a:cubicBezTo>
                  <a:pt x="5028194" y="5676443"/>
                  <a:pt x="5038945" y="5647354"/>
                  <a:pt x="5011512" y="5681308"/>
                </a:cubicBezTo>
                <a:cubicBezTo>
                  <a:pt x="4937025" y="5680925"/>
                  <a:pt x="4916355" y="5667918"/>
                  <a:pt x="4840439" y="5705325"/>
                </a:cubicBezTo>
                <a:cubicBezTo>
                  <a:pt x="4806741" y="5721967"/>
                  <a:pt x="4784108" y="5733113"/>
                  <a:pt x="4762445" y="5733093"/>
                </a:cubicBezTo>
                <a:cubicBezTo>
                  <a:pt x="4741324" y="5737594"/>
                  <a:pt x="4729483" y="5740416"/>
                  <a:pt x="4723183" y="5742108"/>
                </a:cubicBezTo>
                <a:lnTo>
                  <a:pt x="4721175" y="5742856"/>
                </a:lnTo>
                <a:lnTo>
                  <a:pt x="4715526" y="5741581"/>
                </a:lnTo>
                <a:cubicBezTo>
                  <a:pt x="4680149" y="5748537"/>
                  <a:pt x="4524746" y="5749345"/>
                  <a:pt x="4515811" y="5751483"/>
                </a:cubicBezTo>
                <a:cubicBezTo>
                  <a:pt x="4457821" y="5764595"/>
                  <a:pt x="4462660" y="5765336"/>
                  <a:pt x="4428540" y="5762134"/>
                </a:cubicBezTo>
                <a:cubicBezTo>
                  <a:pt x="4423305" y="5758763"/>
                  <a:pt x="4368975" y="5765057"/>
                  <a:pt x="4362874" y="5763480"/>
                </a:cubicBezTo>
                <a:lnTo>
                  <a:pt x="4316963" y="5756865"/>
                </a:lnTo>
                <a:lnTo>
                  <a:pt x="4315109" y="5758206"/>
                </a:lnTo>
                <a:cubicBezTo>
                  <a:pt x="4306124" y="5761577"/>
                  <a:pt x="4299996" y="5761576"/>
                  <a:pt x="4295141" y="5760085"/>
                </a:cubicBezTo>
                <a:lnTo>
                  <a:pt x="4290061" y="5757168"/>
                </a:lnTo>
                <a:lnTo>
                  <a:pt x="4276140" y="5757414"/>
                </a:lnTo>
                <a:lnTo>
                  <a:pt x="4248115" y="5755090"/>
                </a:lnTo>
                <a:lnTo>
                  <a:pt x="4202048" y="5757885"/>
                </a:lnTo>
                <a:cubicBezTo>
                  <a:pt x="4201946" y="5758305"/>
                  <a:pt x="4201844" y="5758724"/>
                  <a:pt x="4201744" y="5759144"/>
                </a:cubicBezTo>
                <a:cubicBezTo>
                  <a:pt x="4200117" y="5761981"/>
                  <a:pt x="4197141" y="5764100"/>
                  <a:pt x="4191246" y="5764778"/>
                </a:cubicBezTo>
                <a:cubicBezTo>
                  <a:pt x="4204214" y="5782067"/>
                  <a:pt x="4161275" y="5780172"/>
                  <a:pt x="4142743" y="5780643"/>
                </a:cubicBezTo>
                <a:cubicBezTo>
                  <a:pt x="4124718" y="5787709"/>
                  <a:pt x="4099100" y="5801289"/>
                  <a:pt x="4083095" y="5807176"/>
                </a:cubicBezTo>
                <a:lnTo>
                  <a:pt x="4074544" y="5808011"/>
                </a:lnTo>
                <a:cubicBezTo>
                  <a:pt x="4074505" y="5808112"/>
                  <a:pt x="4074464" y="5808211"/>
                  <a:pt x="4074425" y="5808310"/>
                </a:cubicBezTo>
                <a:cubicBezTo>
                  <a:pt x="4072679" y="5809094"/>
                  <a:pt x="4069907" y="5809595"/>
                  <a:pt x="4065508" y="5809754"/>
                </a:cubicBezTo>
                <a:lnTo>
                  <a:pt x="4058952" y="5809536"/>
                </a:lnTo>
                <a:lnTo>
                  <a:pt x="4042362" y="5811157"/>
                </a:lnTo>
                <a:lnTo>
                  <a:pt x="4036994" y="5813591"/>
                </a:lnTo>
                <a:lnTo>
                  <a:pt x="4035361" y="5817258"/>
                </a:lnTo>
                <a:lnTo>
                  <a:pt x="4033776" y="5817023"/>
                </a:lnTo>
                <a:cubicBezTo>
                  <a:pt x="4021425" y="5812159"/>
                  <a:pt x="4016875" y="5803783"/>
                  <a:pt x="4004536" y="5829591"/>
                </a:cubicBezTo>
                <a:cubicBezTo>
                  <a:pt x="3976668" y="5822526"/>
                  <a:pt x="3972978" y="5837855"/>
                  <a:pt x="3936844" y="5847048"/>
                </a:cubicBezTo>
                <a:cubicBezTo>
                  <a:pt x="3920507" y="5839324"/>
                  <a:pt x="3908536" y="5844013"/>
                  <a:pt x="3897273" y="5852703"/>
                </a:cubicBezTo>
                <a:cubicBezTo>
                  <a:pt x="3861093" y="5852207"/>
                  <a:pt x="3829629" y="5866077"/>
                  <a:pt x="3789758" y="5872941"/>
                </a:cubicBezTo>
                <a:cubicBezTo>
                  <a:pt x="3741008" y="5887647"/>
                  <a:pt x="3725130" y="5889624"/>
                  <a:pt x="3682511" y="5896864"/>
                </a:cubicBezTo>
                <a:lnTo>
                  <a:pt x="3610033" y="5929135"/>
                </a:lnTo>
                <a:lnTo>
                  <a:pt x="3603853" y="5927773"/>
                </a:lnTo>
                <a:cubicBezTo>
                  <a:pt x="3599581" y="5927154"/>
                  <a:pt x="3596727" y="5927154"/>
                  <a:pt x="3594734" y="5927609"/>
                </a:cubicBezTo>
                <a:lnTo>
                  <a:pt x="3594499" y="5927878"/>
                </a:lnTo>
                <a:lnTo>
                  <a:pt x="3585976" y="5927188"/>
                </a:lnTo>
                <a:cubicBezTo>
                  <a:pt x="3571624" y="5925397"/>
                  <a:pt x="3549390" y="5939596"/>
                  <a:pt x="3536133" y="5936887"/>
                </a:cubicBezTo>
                <a:cubicBezTo>
                  <a:pt x="3513941" y="5941183"/>
                  <a:pt x="3488623" y="5934918"/>
                  <a:pt x="3473221" y="5940548"/>
                </a:cubicBezTo>
                <a:lnTo>
                  <a:pt x="3400726" y="5952596"/>
                </a:lnTo>
                <a:lnTo>
                  <a:pt x="3375936" y="5941189"/>
                </a:lnTo>
                <a:lnTo>
                  <a:pt x="3348220" y="5944802"/>
                </a:lnTo>
                <a:cubicBezTo>
                  <a:pt x="3337207" y="5945475"/>
                  <a:pt x="3327055" y="5946237"/>
                  <a:pt x="3319640" y="5949737"/>
                </a:cubicBezTo>
                <a:lnTo>
                  <a:pt x="3248530" y="5968289"/>
                </a:lnTo>
                <a:lnTo>
                  <a:pt x="3210309" y="5954736"/>
                </a:lnTo>
                <a:cubicBezTo>
                  <a:pt x="3206089" y="5952812"/>
                  <a:pt x="3200153" y="5952268"/>
                  <a:pt x="3190376" y="5954857"/>
                </a:cubicBezTo>
                <a:lnTo>
                  <a:pt x="3188146" y="5956038"/>
                </a:lnTo>
                <a:cubicBezTo>
                  <a:pt x="3182626" y="5954058"/>
                  <a:pt x="3141857" y="5956624"/>
                  <a:pt x="3108597" y="5957358"/>
                </a:cubicBezTo>
                <a:cubicBezTo>
                  <a:pt x="3055969" y="5959784"/>
                  <a:pt x="3048941" y="5952417"/>
                  <a:pt x="2988585" y="5960444"/>
                </a:cubicBezTo>
                <a:cubicBezTo>
                  <a:pt x="2928854" y="5964632"/>
                  <a:pt x="2917952" y="5959591"/>
                  <a:pt x="2876541" y="5967961"/>
                </a:cubicBezTo>
                <a:lnTo>
                  <a:pt x="2626865" y="5968713"/>
                </a:lnTo>
                <a:cubicBezTo>
                  <a:pt x="2562349" y="5946800"/>
                  <a:pt x="2563423" y="5977398"/>
                  <a:pt x="2491423" y="5970428"/>
                </a:cubicBezTo>
                <a:cubicBezTo>
                  <a:pt x="2433092" y="6035904"/>
                  <a:pt x="2455710" y="5995425"/>
                  <a:pt x="2415618" y="6003657"/>
                </a:cubicBezTo>
                <a:lnTo>
                  <a:pt x="2290099" y="6001093"/>
                </a:lnTo>
                <a:cubicBezTo>
                  <a:pt x="2257058" y="5987464"/>
                  <a:pt x="2202459" y="6022632"/>
                  <a:pt x="2161715" y="6004244"/>
                </a:cubicBezTo>
                <a:cubicBezTo>
                  <a:pt x="2122715" y="6007244"/>
                  <a:pt x="2080451" y="6015292"/>
                  <a:pt x="2056090" y="6019086"/>
                </a:cubicBezTo>
                <a:cubicBezTo>
                  <a:pt x="2019829" y="6026050"/>
                  <a:pt x="1978840" y="6038739"/>
                  <a:pt x="1944154" y="6046026"/>
                </a:cubicBezTo>
                <a:cubicBezTo>
                  <a:pt x="1925868" y="6034021"/>
                  <a:pt x="1896028" y="6059125"/>
                  <a:pt x="1847969" y="6062810"/>
                </a:cubicBezTo>
                <a:cubicBezTo>
                  <a:pt x="1827978" y="6048913"/>
                  <a:pt x="1815571" y="6065486"/>
                  <a:pt x="1777084" y="6047209"/>
                </a:cubicBezTo>
                <a:cubicBezTo>
                  <a:pt x="1775440" y="6049158"/>
                  <a:pt x="1773398" y="6050977"/>
                  <a:pt x="1771026" y="6052610"/>
                </a:cubicBezTo>
                <a:cubicBezTo>
                  <a:pt x="1757252" y="6062088"/>
                  <a:pt x="1735529" y="6063344"/>
                  <a:pt x="1722510" y="6055412"/>
                </a:cubicBezTo>
                <a:cubicBezTo>
                  <a:pt x="1691780" y="6043382"/>
                  <a:pt x="1662322" y="6038247"/>
                  <a:pt x="1633942" y="6035716"/>
                </a:cubicBezTo>
                <a:lnTo>
                  <a:pt x="1586146" y="6045126"/>
                </a:lnTo>
                <a:cubicBezTo>
                  <a:pt x="1567949" y="6050358"/>
                  <a:pt x="1545901" y="6061305"/>
                  <a:pt x="1524749" y="6067115"/>
                </a:cubicBezTo>
                <a:cubicBezTo>
                  <a:pt x="1502587" y="6070337"/>
                  <a:pt x="1478014" y="6065935"/>
                  <a:pt x="1459243" y="6079986"/>
                </a:cubicBezTo>
                <a:cubicBezTo>
                  <a:pt x="1421475" y="6095139"/>
                  <a:pt x="1374525" y="6079162"/>
                  <a:pt x="1349458" y="6115647"/>
                </a:cubicBezTo>
                <a:cubicBezTo>
                  <a:pt x="1273277" y="6137331"/>
                  <a:pt x="1121513" y="6171202"/>
                  <a:pt x="1009213" y="6196169"/>
                </a:cubicBezTo>
                <a:cubicBezTo>
                  <a:pt x="939017" y="6208471"/>
                  <a:pt x="866896" y="6205091"/>
                  <a:pt x="808573" y="6211966"/>
                </a:cubicBezTo>
                <a:cubicBezTo>
                  <a:pt x="802824" y="6209126"/>
                  <a:pt x="726017" y="6232905"/>
                  <a:pt x="719550" y="6231933"/>
                </a:cubicBezTo>
                <a:lnTo>
                  <a:pt x="698796" y="6232599"/>
                </a:lnTo>
                <a:cubicBezTo>
                  <a:pt x="689834" y="6236836"/>
                  <a:pt x="683493" y="6237437"/>
                  <a:pt x="678328" y="6236429"/>
                </a:cubicBezTo>
                <a:lnTo>
                  <a:pt x="672785" y="6234027"/>
                </a:lnTo>
                <a:lnTo>
                  <a:pt x="658407" y="6235638"/>
                </a:lnTo>
                <a:lnTo>
                  <a:pt x="629186" y="6236074"/>
                </a:lnTo>
                <a:lnTo>
                  <a:pt x="624559" y="6238724"/>
                </a:lnTo>
                <a:lnTo>
                  <a:pt x="581799" y="6243380"/>
                </a:lnTo>
                <a:cubicBezTo>
                  <a:pt x="581737" y="6243807"/>
                  <a:pt x="581672" y="6244236"/>
                  <a:pt x="581609" y="6244664"/>
                </a:cubicBezTo>
                <a:cubicBezTo>
                  <a:pt x="580205" y="6247646"/>
                  <a:pt x="577332" y="6250048"/>
                  <a:pt x="571300" y="6251300"/>
                </a:cubicBezTo>
                <a:cubicBezTo>
                  <a:pt x="551624" y="6261209"/>
                  <a:pt x="484500" y="6294596"/>
                  <a:pt x="463550" y="6304115"/>
                </a:cubicBezTo>
                <a:cubicBezTo>
                  <a:pt x="453137" y="6305662"/>
                  <a:pt x="449732" y="6307620"/>
                  <a:pt x="445607" y="6308407"/>
                </a:cubicBezTo>
                <a:lnTo>
                  <a:pt x="438800" y="6308835"/>
                </a:lnTo>
                <a:cubicBezTo>
                  <a:pt x="417223" y="6317125"/>
                  <a:pt x="343313" y="6348349"/>
                  <a:pt x="316139" y="6358155"/>
                </a:cubicBezTo>
                <a:cubicBezTo>
                  <a:pt x="298482" y="6352074"/>
                  <a:pt x="286557" y="6357914"/>
                  <a:pt x="275749" y="6367668"/>
                </a:cubicBezTo>
                <a:cubicBezTo>
                  <a:pt x="238275" y="6370726"/>
                  <a:pt x="207077" y="6387621"/>
                  <a:pt x="166497" y="6398366"/>
                </a:cubicBezTo>
                <a:lnTo>
                  <a:pt x="1" y="6464830"/>
                </a:lnTo>
                <a:lnTo>
                  <a:pt x="1" y="2274073"/>
                </a:lnTo>
                <a:lnTo>
                  <a:pt x="0" y="2274073"/>
                </a:lnTo>
                <a:close/>
              </a:path>
            </a:pathLst>
          </a:custGeom>
        </p:spPr>
      </p:pic>
      <p:pic>
        <p:nvPicPr>
          <p:cNvPr id="7" name="Grafik 6" descr="İşaret parmağıyla sağı gösteren elin tersi düz dolguyla">
            <a:extLst>
              <a:ext uri="{FF2B5EF4-FFF2-40B4-BE49-F238E27FC236}">
                <a16:creationId xmlns:a16="http://schemas.microsoft.com/office/drawing/2014/main" id="{F944C3E3-456C-4147-8F31-C726419E54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719071" y="2063839"/>
            <a:ext cx="699179" cy="699179"/>
          </a:xfrm>
          <a:prstGeom prst="rect">
            <a:avLst/>
          </a:prstGeom>
        </p:spPr>
      </p:pic>
    </p:spTree>
    <p:extLst>
      <p:ext uri="{BB962C8B-B14F-4D97-AF65-F5344CB8AC3E}">
        <p14:creationId xmlns:p14="http://schemas.microsoft.com/office/powerpoint/2010/main" val="814614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04EADB9-56B6-4896-BE66-2C308E7CF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394" y="164932"/>
            <a:ext cx="11913212" cy="6528135"/>
          </a:xfrm>
          <a:prstGeom prst="rect">
            <a:avLst/>
          </a:prstGeom>
        </p:spPr>
      </p:pic>
      <p:pic>
        <p:nvPicPr>
          <p:cNvPr id="7" name="Grafik 6" descr="İşaret parmağıyla sağı gösteren elin tersi düz dolguyla">
            <a:extLst>
              <a:ext uri="{FF2B5EF4-FFF2-40B4-BE49-F238E27FC236}">
                <a16:creationId xmlns:a16="http://schemas.microsoft.com/office/drawing/2014/main" id="{261B8E9A-5C9C-43C5-890B-CE7AAC0C79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2140022" y="556127"/>
            <a:ext cx="590298" cy="590298"/>
          </a:xfrm>
          <a:prstGeom prst="rect">
            <a:avLst/>
          </a:prstGeom>
        </p:spPr>
      </p:pic>
      <p:pic>
        <p:nvPicPr>
          <p:cNvPr id="8" name="Grafik 7" descr="İşaret parmağıyla sağı gösteren elin tersi düz dolguyla">
            <a:extLst>
              <a:ext uri="{FF2B5EF4-FFF2-40B4-BE49-F238E27FC236}">
                <a16:creationId xmlns:a16="http://schemas.microsoft.com/office/drawing/2014/main" id="{B0C5C14B-DCB5-4EC0-8AC5-751B624F593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4140650" y="556127"/>
            <a:ext cx="590298" cy="590298"/>
          </a:xfrm>
          <a:prstGeom prst="rect">
            <a:avLst/>
          </a:prstGeom>
        </p:spPr>
      </p:pic>
      <p:pic>
        <p:nvPicPr>
          <p:cNvPr id="9" name="Grafik 8" descr="İşaret parmağıyla sağı gösteren elin tersi düz dolguyla">
            <a:extLst>
              <a:ext uri="{FF2B5EF4-FFF2-40B4-BE49-F238E27FC236}">
                <a16:creationId xmlns:a16="http://schemas.microsoft.com/office/drawing/2014/main" id="{3896955D-561E-4D8C-A86A-08620F29B1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00470" y="164932"/>
            <a:ext cx="590298" cy="590298"/>
          </a:xfrm>
          <a:prstGeom prst="rect">
            <a:avLst/>
          </a:prstGeom>
        </p:spPr>
      </p:pic>
      <p:pic>
        <p:nvPicPr>
          <p:cNvPr id="10" name="Grafik 9" descr="İşaret parmağıyla sağı gösteren elin tersi düz dolguyla">
            <a:extLst>
              <a:ext uri="{FF2B5EF4-FFF2-40B4-BE49-F238E27FC236}">
                <a16:creationId xmlns:a16="http://schemas.microsoft.com/office/drawing/2014/main" id="{A0AF93F5-B2AE-4F0C-B025-3424398462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7624" y="2767366"/>
            <a:ext cx="590298" cy="590298"/>
          </a:xfrm>
          <a:prstGeom prst="rect">
            <a:avLst/>
          </a:prstGeom>
        </p:spPr>
      </p:pic>
      <p:pic>
        <p:nvPicPr>
          <p:cNvPr id="11" name="Grafik 10" descr="İşaret parmağıyla sağı gösteren elin tersi düz dolguyla">
            <a:extLst>
              <a:ext uri="{FF2B5EF4-FFF2-40B4-BE49-F238E27FC236}">
                <a16:creationId xmlns:a16="http://schemas.microsoft.com/office/drawing/2014/main" id="{2D957E12-730C-4A89-9F97-02FBC6B15E8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45606" y="4266936"/>
            <a:ext cx="590298" cy="590298"/>
          </a:xfrm>
          <a:prstGeom prst="rect">
            <a:avLst/>
          </a:prstGeom>
        </p:spPr>
      </p:pic>
      <p:pic>
        <p:nvPicPr>
          <p:cNvPr id="12" name="Grafik 11" descr="İşaret parmağıyla sağı gösteren elin tersi düz dolguyla">
            <a:extLst>
              <a:ext uri="{FF2B5EF4-FFF2-40B4-BE49-F238E27FC236}">
                <a16:creationId xmlns:a16="http://schemas.microsoft.com/office/drawing/2014/main" id="{5ABFCFF9-9BD3-4684-9220-34F8BBA9E3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08144" y="5138291"/>
            <a:ext cx="590298" cy="590298"/>
          </a:xfrm>
          <a:prstGeom prst="rect">
            <a:avLst/>
          </a:prstGeom>
        </p:spPr>
      </p:pic>
    </p:spTree>
    <p:extLst>
      <p:ext uri="{BB962C8B-B14F-4D97-AF65-F5344CB8AC3E}">
        <p14:creationId xmlns:p14="http://schemas.microsoft.com/office/powerpoint/2010/main" val="2478553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93B4D24-F4A8-4141-A20A-E0575D199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4" name="Freeform: Shape 33">
            <a:extLst>
              <a:ext uri="{FF2B5EF4-FFF2-40B4-BE49-F238E27FC236}">
                <a16:creationId xmlns:a16="http://schemas.microsoft.com/office/drawing/2014/main" id="{F0AA5FD3-177A-4313-B5D0-2DF4B3443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82696" y="-3082698"/>
            <a:ext cx="6026299" cy="12191695"/>
          </a:xfrm>
          <a:custGeom>
            <a:avLst/>
            <a:gdLst>
              <a:gd name="connsiteX0" fmla="*/ 0 w 6026299"/>
              <a:gd name="connsiteY0" fmla="*/ 12190169 h 12191695"/>
              <a:gd name="connsiteX1" fmla="*/ 0 w 6026299"/>
              <a:gd name="connsiteY1" fmla="*/ 1217 h 12191695"/>
              <a:gd name="connsiteX2" fmla="*/ 169958 w 6026299"/>
              <a:gd name="connsiteY2" fmla="*/ 1217 h 12191695"/>
              <a:gd name="connsiteX3" fmla="*/ 169958 w 6026299"/>
              <a:gd name="connsiteY3" fmla="*/ 0 h 12191695"/>
              <a:gd name="connsiteX4" fmla="*/ 413807 w 6026299"/>
              <a:gd name="connsiteY4" fmla="*/ 0 h 12191695"/>
              <a:gd name="connsiteX5" fmla="*/ 675079 w 6026299"/>
              <a:gd name="connsiteY5" fmla="*/ 0 h 12191695"/>
              <a:gd name="connsiteX6" fmla="*/ 893165 w 6026299"/>
              <a:gd name="connsiteY6" fmla="*/ 0 h 12191695"/>
              <a:gd name="connsiteX7" fmla="*/ 925786 w 6026299"/>
              <a:gd name="connsiteY7" fmla="*/ 0 h 12191695"/>
              <a:gd name="connsiteX8" fmla="*/ 1581826 w 6026299"/>
              <a:gd name="connsiteY8" fmla="*/ 0 h 12191695"/>
              <a:gd name="connsiteX9" fmla="*/ 1590992 w 6026299"/>
              <a:gd name="connsiteY9" fmla="*/ 0 h 12191695"/>
              <a:gd name="connsiteX10" fmla="*/ 1685164 w 6026299"/>
              <a:gd name="connsiteY10" fmla="*/ 0 h 12191695"/>
              <a:gd name="connsiteX11" fmla="*/ 2806109 w 6026299"/>
              <a:gd name="connsiteY11" fmla="*/ 0 h 12191695"/>
              <a:gd name="connsiteX12" fmla="*/ 4807848 w 6026299"/>
              <a:gd name="connsiteY12" fmla="*/ 0 h 12191695"/>
              <a:gd name="connsiteX13" fmla="*/ 4824457 w 6026299"/>
              <a:gd name="connsiteY13" fmla="*/ 26661 h 12191695"/>
              <a:gd name="connsiteX14" fmla="*/ 6026299 w 6026299"/>
              <a:gd name="connsiteY14" fmla="*/ 6438338 h 12191695"/>
              <a:gd name="connsiteX15" fmla="*/ 4619169 w 6026299"/>
              <a:gd name="connsiteY15" fmla="*/ 11332719 h 12191695"/>
              <a:gd name="connsiteX16" fmla="*/ 4231307 w 6026299"/>
              <a:gd name="connsiteY16" fmla="*/ 12054097 h 12191695"/>
              <a:gd name="connsiteX17" fmla="*/ 4147408 w 6026299"/>
              <a:gd name="connsiteY17" fmla="*/ 12191695 h 12191695"/>
              <a:gd name="connsiteX18" fmla="*/ 2806109 w 6026299"/>
              <a:gd name="connsiteY18" fmla="*/ 12191695 h 12191695"/>
              <a:gd name="connsiteX19" fmla="*/ 1590992 w 6026299"/>
              <a:gd name="connsiteY19" fmla="*/ 12191695 h 12191695"/>
              <a:gd name="connsiteX20" fmla="*/ 1581826 w 6026299"/>
              <a:gd name="connsiteY20" fmla="*/ 12191695 h 12191695"/>
              <a:gd name="connsiteX21" fmla="*/ 1453643 w 6026299"/>
              <a:gd name="connsiteY21" fmla="*/ 12191695 h 12191695"/>
              <a:gd name="connsiteX22" fmla="*/ 925786 w 6026299"/>
              <a:gd name="connsiteY22" fmla="*/ 12191695 h 12191695"/>
              <a:gd name="connsiteX23" fmla="*/ 893165 w 6026299"/>
              <a:gd name="connsiteY23" fmla="*/ 12191695 h 12191695"/>
              <a:gd name="connsiteX24" fmla="*/ 675079 w 6026299"/>
              <a:gd name="connsiteY24" fmla="*/ 12191695 h 12191695"/>
              <a:gd name="connsiteX25" fmla="*/ 413807 w 6026299"/>
              <a:gd name="connsiteY25" fmla="*/ 12191695 h 12191695"/>
              <a:gd name="connsiteX26" fmla="*/ 169958 w 6026299"/>
              <a:gd name="connsiteY26" fmla="*/ 12191695 h 12191695"/>
              <a:gd name="connsiteX27" fmla="*/ 169958 w 6026299"/>
              <a:gd name="connsiteY27" fmla="*/ 12190169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26299" h="12191695">
                <a:moveTo>
                  <a:pt x="0" y="12190169"/>
                </a:moveTo>
                <a:lnTo>
                  <a:pt x="0" y="1217"/>
                </a:lnTo>
                <a:lnTo>
                  <a:pt x="169958" y="1217"/>
                </a:lnTo>
                <a:lnTo>
                  <a:pt x="169958" y="0"/>
                </a:lnTo>
                <a:lnTo>
                  <a:pt x="413807" y="0"/>
                </a:lnTo>
                <a:lnTo>
                  <a:pt x="675079" y="0"/>
                </a:lnTo>
                <a:lnTo>
                  <a:pt x="893165" y="0"/>
                </a:lnTo>
                <a:lnTo>
                  <a:pt x="925786" y="0"/>
                </a:lnTo>
                <a:lnTo>
                  <a:pt x="1581826" y="0"/>
                </a:lnTo>
                <a:lnTo>
                  <a:pt x="1590992" y="0"/>
                </a:lnTo>
                <a:lnTo>
                  <a:pt x="1685164" y="0"/>
                </a:lnTo>
                <a:lnTo>
                  <a:pt x="2806109" y="0"/>
                </a:lnTo>
                <a:lnTo>
                  <a:pt x="4807848" y="0"/>
                </a:lnTo>
                <a:lnTo>
                  <a:pt x="4824457" y="26661"/>
                </a:lnTo>
                <a:cubicBezTo>
                  <a:pt x="5595579" y="1341551"/>
                  <a:pt x="6026299" y="3721137"/>
                  <a:pt x="6026299" y="6438338"/>
                </a:cubicBezTo>
                <a:cubicBezTo>
                  <a:pt x="6026299" y="8833790"/>
                  <a:pt x="5329078" y="9960353"/>
                  <a:pt x="4619169" y="11332719"/>
                </a:cubicBezTo>
                <a:cubicBezTo>
                  <a:pt x="4489892" y="11582638"/>
                  <a:pt x="4361797" y="11827452"/>
                  <a:pt x="4231307" y="12054097"/>
                </a:cubicBezTo>
                <a:lnTo>
                  <a:pt x="4147408" y="12191695"/>
                </a:lnTo>
                <a:lnTo>
                  <a:pt x="2806109" y="12191695"/>
                </a:lnTo>
                <a:lnTo>
                  <a:pt x="1590992" y="12191695"/>
                </a:lnTo>
                <a:lnTo>
                  <a:pt x="1581826" y="12191695"/>
                </a:lnTo>
                <a:lnTo>
                  <a:pt x="1453643" y="12191695"/>
                </a:lnTo>
                <a:lnTo>
                  <a:pt x="925786" y="12191695"/>
                </a:lnTo>
                <a:lnTo>
                  <a:pt x="893165" y="12191695"/>
                </a:lnTo>
                <a:lnTo>
                  <a:pt x="675079" y="12191695"/>
                </a:lnTo>
                <a:lnTo>
                  <a:pt x="413807" y="12191695"/>
                </a:lnTo>
                <a:lnTo>
                  <a:pt x="169958" y="12191695"/>
                </a:lnTo>
                <a:lnTo>
                  <a:pt x="169958" y="12190169"/>
                </a:ln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55A741C2-AB82-4BF5-9324-5D0B56A3D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1920876" y="442913"/>
            <a:ext cx="8391967" cy="1344612"/>
          </a:xfrm>
        </p:spPr>
        <p:txBody>
          <a:bodyPr anchor="b">
            <a:normAutofit/>
          </a:bodyPr>
          <a:lstStyle/>
          <a:p>
            <a:r>
              <a:rPr lang="tr-TR" sz="3600" b="1"/>
              <a:t>FERAGAT VE DEĞİŞİKLİK DİLEKÇESİ</a:t>
            </a:r>
            <a:endParaRPr lang="tr-TR" sz="3600"/>
          </a:p>
        </p:txBody>
      </p:sp>
      <p:sp>
        <p:nvSpPr>
          <p:cNvPr id="38" name="Freeform: Shape 37">
            <a:extLst>
              <a:ext uri="{FF2B5EF4-FFF2-40B4-BE49-F238E27FC236}">
                <a16:creationId xmlns:a16="http://schemas.microsoft.com/office/drawing/2014/main" id="{DCD46807-BF17-4E5D-90A8-A062604C0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aphicFrame>
        <p:nvGraphicFramePr>
          <p:cNvPr id="7" name="İçerik Yer Tutucusu 2">
            <a:extLst>
              <a:ext uri="{FF2B5EF4-FFF2-40B4-BE49-F238E27FC236}">
                <a16:creationId xmlns:a16="http://schemas.microsoft.com/office/drawing/2014/main" id="{20490B7E-E712-4E54-AA8E-6B8A19745871}"/>
              </a:ext>
            </a:extLst>
          </p:cNvPr>
          <p:cNvGraphicFramePr>
            <a:graphicFrameLocks noGrp="1"/>
          </p:cNvGraphicFramePr>
          <p:nvPr>
            <p:ph idx="1"/>
            <p:extLst>
              <p:ext uri="{D42A27DB-BD31-4B8C-83A1-F6EECF244321}">
                <p14:modId xmlns:p14="http://schemas.microsoft.com/office/powerpoint/2010/main" val="2028742327"/>
              </p:ext>
            </p:extLst>
          </p:nvPr>
        </p:nvGraphicFramePr>
        <p:xfrm>
          <a:off x="1920876" y="2107096"/>
          <a:ext cx="8391967" cy="280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213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2">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B450BADA-8E34-4E6E-A3FF-5D714D054A98}"/>
              </a:ext>
            </a:extLst>
          </p:cNvPr>
          <p:cNvGraphicFramePr>
            <a:graphicFrameLocks noGrp="1"/>
          </p:cNvGraphicFramePr>
          <p:nvPr>
            <p:ph idx="1"/>
            <p:extLst>
              <p:ext uri="{D42A27DB-BD31-4B8C-83A1-F6EECF244321}">
                <p14:modId xmlns:p14="http://schemas.microsoft.com/office/powerpoint/2010/main" val="2126889631"/>
              </p:ext>
            </p:extLst>
          </p:nvPr>
        </p:nvGraphicFramePr>
        <p:xfrm>
          <a:off x="838200" y="1085850"/>
          <a:ext cx="10515600" cy="5091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1667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15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a:extLst>
              <a:ext uri="{FF2B5EF4-FFF2-40B4-BE49-F238E27FC236}">
                <a16:creationId xmlns:a16="http://schemas.microsoft.com/office/drawing/2014/main" id="{5C4BB6A5-9C0D-45EF-9CCE-E77820743C73}"/>
              </a:ext>
            </a:extLst>
          </p:cNvPr>
          <p:cNvPicPr>
            <a:picLocks noChangeAspect="1"/>
          </p:cNvPicPr>
          <p:nvPr/>
        </p:nvPicPr>
        <p:blipFill rotWithShape="1">
          <a:blip r:embed="rId2"/>
          <a:srcRect b="13625"/>
          <a:stretch/>
        </p:blipFill>
        <p:spPr>
          <a:xfrm>
            <a:off x="643467" y="838707"/>
            <a:ext cx="10905066" cy="5180585"/>
          </a:xfrm>
          <a:prstGeom prst="rect">
            <a:avLst/>
          </a:prstGeom>
        </p:spPr>
      </p:pic>
      <p:pic>
        <p:nvPicPr>
          <p:cNvPr id="8" name="Grafik 7" descr="İşaret parmağıyla sağı gösteren elin tersi düz dolguyla">
            <a:extLst>
              <a:ext uri="{FF2B5EF4-FFF2-40B4-BE49-F238E27FC236}">
                <a16:creationId xmlns:a16="http://schemas.microsoft.com/office/drawing/2014/main" id="{5754938E-8DFA-4162-A796-3F66D9167C6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91021" y="701764"/>
            <a:ext cx="699179" cy="699179"/>
          </a:xfrm>
          <a:prstGeom prst="rect">
            <a:avLst/>
          </a:prstGeom>
        </p:spPr>
      </p:pic>
      <p:pic>
        <p:nvPicPr>
          <p:cNvPr id="9" name="Grafik 8" descr="İşaret parmağıyla sağı gösteren elin tersi düz dolguyla">
            <a:extLst>
              <a:ext uri="{FF2B5EF4-FFF2-40B4-BE49-F238E27FC236}">
                <a16:creationId xmlns:a16="http://schemas.microsoft.com/office/drawing/2014/main" id="{7ECC528F-8A6C-4AC3-85E4-452F46641AE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6746" y="3178264"/>
            <a:ext cx="699179" cy="699179"/>
          </a:xfrm>
          <a:prstGeom prst="rect">
            <a:avLst/>
          </a:prstGeom>
        </p:spPr>
      </p:pic>
      <p:pic>
        <p:nvPicPr>
          <p:cNvPr id="10" name="Grafik 9" descr="İşaret parmağıyla sağı gösteren elin tersi düz dolguyla">
            <a:extLst>
              <a:ext uri="{FF2B5EF4-FFF2-40B4-BE49-F238E27FC236}">
                <a16:creationId xmlns:a16="http://schemas.microsoft.com/office/drawing/2014/main" id="{B1E11B16-C713-4EFB-807B-944FCEB2E36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3171" y="4492714"/>
            <a:ext cx="699179" cy="699179"/>
          </a:xfrm>
          <a:prstGeom prst="rect">
            <a:avLst/>
          </a:prstGeom>
        </p:spPr>
      </p:pic>
      <p:pic>
        <p:nvPicPr>
          <p:cNvPr id="11" name="Grafik 10" descr="İşaret parmağıyla sağı gösteren elin tersi düz dolguyla">
            <a:extLst>
              <a:ext uri="{FF2B5EF4-FFF2-40B4-BE49-F238E27FC236}">
                <a16:creationId xmlns:a16="http://schemas.microsoft.com/office/drawing/2014/main" id="{28C0D5CB-DF1E-4804-9634-C239F2D4C76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1496" y="4959439"/>
            <a:ext cx="699179" cy="699179"/>
          </a:xfrm>
          <a:prstGeom prst="rect">
            <a:avLst/>
          </a:prstGeom>
        </p:spPr>
      </p:pic>
    </p:spTree>
    <p:extLst>
      <p:ext uri="{BB962C8B-B14F-4D97-AF65-F5344CB8AC3E}">
        <p14:creationId xmlns:p14="http://schemas.microsoft.com/office/powerpoint/2010/main" val="2476685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 name="Rectangle 89">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8"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3">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A2C8A021-17EF-4B86-93C6-D5933E77BF36}"/>
              </a:ext>
            </a:extLst>
          </p:cNvPr>
          <p:cNvSpPr>
            <a:spLocks noGrp="1"/>
          </p:cNvSpPr>
          <p:nvPr>
            <p:ph type="title"/>
          </p:nvPr>
        </p:nvSpPr>
        <p:spPr>
          <a:xfrm>
            <a:off x="1288060" y="1369938"/>
            <a:ext cx="3210854" cy="4114800"/>
          </a:xfrm>
        </p:spPr>
        <p:txBody>
          <a:bodyPr>
            <a:normAutofit/>
          </a:bodyPr>
          <a:lstStyle/>
          <a:p>
            <a:pPr algn="r"/>
            <a:r>
              <a:rPr lang="tr-TR" sz="4100" b="1" dirty="0"/>
              <a:t>HİBESİZ ÖĞRENİM HAREKETLİLİĞİ</a:t>
            </a:r>
            <a:endParaRPr lang="tr-TR" sz="4100" dirty="0"/>
          </a:p>
        </p:txBody>
      </p:sp>
      <p:cxnSp>
        <p:nvCxnSpPr>
          <p:cNvPr id="96" name="Straight Connector 95">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 name="İçerik Yer Tutucusu 2">
            <a:extLst>
              <a:ext uri="{FF2B5EF4-FFF2-40B4-BE49-F238E27FC236}">
                <a16:creationId xmlns:a16="http://schemas.microsoft.com/office/drawing/2014/main" id="{DA7A0C2B-A639-4C0B-A361-46288A30117F}"/>
              </a:ext>
            </a:extLst>
          </p:cNvPr>
          <p:cNvSpPr>
            <a:spLocks noGrp="1"/>
          </p:cNvSpPr>
          <p:nvPr>
            <p:ph idx="1"/>
          </p:nvPr>
        </p:nvSpPr>
        <p:spPr>
          <a:xfrm>
            <a:off x="5030505" y="1371600"/>
            <a:ext cx="5872185" cy="4114800"/>
          </a:xfrm>
        </p:spPr>
        <p:txBody>
          <a:bodyPr anchor="ctr">
            <a:normAutofit/>
          </a:bodyPr>
          <a:lstStyle/>
          <a:p>
            <a:pPr marL="241300" marR="663575" indent="-228600"/>
            <a:r>
              <a:rPr lang="tr-TR" sz="1700" dirty="0">
                <a:latin typeface="Calibri"/>
                <a:cs typeface="Calibri"/>
              </a:rPr>
              <a:t>2021-2022 akademik yılı için duyurulmuş olan Öğrenim Hareketliliği listesinde </a:t>
            </a:r>
            <a:r>
              <a:rPr lang="tr-TR" sz="1700" u="sng" dirty="0">
                <a:latin typeface="Calibri"/>
                <a:cs typeface="Calibri"/>
              </a:rPr>
              <a:t>yedek</a:t>
            </a:r>
            <a:r>
              <a:rPr lang="tr-TR" sz="1700" dirty="0">
                <a:latin typeface="Calibri"/>
                <a:cs typeface="Calibri"/>
              </a:rPr>
              <a:t> aday sta</a:t>
            </a:r>
            <a:r>
              <a:rPr lang="tr-TR" sz="1700" spc="-15" dirty="0">
                <a:latin typeface="Calibri"/>
                <a:cs typeface="Calibri"/>
              </a:rPr>
              <a:t>tüsünde bulunan </a:t>
            </a:r>
            <a:r>
              <a:rPr lang="tr-TR" sz="1700" dirty="0">
                <a:latin typeface="Calibri"/>
                <a:cs typeface="Calibri"/>
              </a:rPr>
              <a:t>ö</a:t>
            </a:r>
            <a:r>
              <a:rPr lang="tr-TR" sz="1700" spc="-10" dirty="0">
                <a:latin typeface="Calibri"/>
                <a:cs typeface="Calibri"/>
              </a:rPr>
              <a:t>ğ</a:t>
            </a:r>
            <a:r>
              <a:rPr lang="tr-TR" sz="1700" spc="-35" dirty="0">
                <a:latin typeface="Calibri"/>
                <a:cs typeface="Calibri"/>
              </a:rPr>
              <a:t>r</a:t>
            </a:r>
            <a:r>
              <a:rPr lang="tr-TR" sz="1700" dirty="0">
                <a:latin typeface="Calibri"/>
                <a:cs typeface="Calibri"/>
              </a:rPr>
              <a:t>encil</a:t>
            </a:r>
            <a:r>
              <a:rPr lang="tr-TR" sz="1700" spc="5" dirty="0">
                <a:latin typeface="Calibri"/>
                <a:cs typeface="Calibri"/>
              </a:rPr>
              <a:t>e</a:t>
            </a:r>
            <a:r>
              <a:rPr lang="tr-TR" sz="1700" dirty="0">
                <a:latin typeface="Calibri"/>
                <a:cs typeface="Calibri"/>
              </a:rPr>
              <a:t>rimizin, anlaşma kontenjanları izin verdiği ölçüde ve kabul etmeleri durumunda, </a:t>
            </a:r>
            <a:r>
              <a:rPr lang="tr-TR" sz="1700" u="sng" dirty="0" err="1">
                <a:latin typeface="Calibri"/>
                <a:cs typeface="Calibri"/>
              </a:rPr>
              <a:t>hibesiz</a:t>
            </a:r>
            <a:r>
              <a:rPr lang="tr-TR" sz="1700" dirty="0">
                <a:latin typeface="Calibri"/>
                <a:cs typeface="Calibri"/>
              </a:rPr>
              <a:t> olarak Erasmus hareketliliğinden faydalanabilirler.</a:t>
            </a:r>
            <a:endParaRPr lang="tr-TR" sz="1700" dirty="0"/>
          </a:p>
          <a:p>
            <a:endParaRPr lang="tr-TR" sz="1700" dirty="0"/>
          </a:p>
          <a:p>
            <a:pPr marL="241300" marR="12700" indent="-228600"/>
            <a:r>
              <a:rPr lang="tr-TR" sz="1700" dirty="0" err="1">
                <a:latin typeface="Calibri"/>
                <a:cs typeface="Calibri"/>
              </a:rPr>
              <a:t>Hib</a:t>
            </a:r>
            <a:r>
              <a:rPr lang="tr-TR" sz="1700" spc="5" dirty="0" err="1">
                <a:latin typeface="Calibri"/>
                <a:cs typeface="Calibri"/>
              </a:rPr>
              <a:t>e</a:t>
            </a:r>
            <a:r>
              <a:rPr lang="tr-TR" sz="1700" dirty="0" err="1">
                <a:latin typeface="Calibri"/>
                <a:cs typeface="Calibri"/>
              </a:rPr>
              <a:t>siz</a:t>
            </a:r>
            <a:r>
              <a:rPr lang="tr-TR" sz="1700" dirty="0">
                <a:latin typeface="Calibri"/>
                <a:cs typeface="Calibri"/>
              </a:rPr>
              <a:t> </a:t>
            </a:r>
            <a:r>
              <a:rPr lang="tr-TR" sz="1700" spc="-15" dirty="0">
                <a:latin typeface="Calibri"/>
                <a:cs typeface="Calibri"/>
              </a:rPr>
              <a:t>E</a:t>
            </a:r>
            <a:r>
              <a:rPr lang="tr-TR" sz="1700" spc="-55" dirty="0">
                <a:latin typeface="Calibri"/>
                <a:cs typeface="Calibri"/>
              </a:rPr>
              <a:t>r</a:t>
            </a:r>
            <a:r>
              <a:rPr lang="tr-TR" sz="1700" dirty="0">
                <a:latin typeface="Calibri"/>
                <a:cs typeface="Calibri"/>
              </a:rPr>
              <a:t>asmus</a:t>
            </a:r>
            <a:r>
              <a:rPr lang="tr-TR" sz="1700" spc="-20" dirty="0">
                <a:latin typeface="Calibri"/>
                <a:cs typeface="Calibri"/>
              </a:rPr>
              <a:t> </a:t>
            </a:r>
            <a:r>
              <a:rPr lang="tr-TR" sz="1700" dirty="0">
                <a:latin typeface="Calibri"/>
                <a:cs typeface="Calibri"/>
              </a:rPr>
              <a:t>ö</a:t>
            </a:r>
            <a:r>
              <a:rPr lang="tr-TR" sz="1700" spc="-10" dirty="0">
                <a:latin typeface="Calibri"/>
                <a:cs typeface="Calibri"/>
              </a:rPr>
              <a:t>ğ</a:t>
            </a:r>
            <a:r>
              <a:rPr lang="tr-TR" sz="1700" spc="-35" dirty="0">
                <a:latin typeface="Calibri"/>
                <a:cs typeface="Calibri"/>
              </a:rPr>
              <a:t>r</a:t>
            </a:r>
            <a:r>
              <a:rPr lang="tr-TR" sz="1700" dirty="0">
                <a:latin typeface="Calibri"/>
                <a:cs typeface="Calibri"/>
              </a:rPr>
              <a:t>en</a:t>
            </a:r>
            <a:r>
              <a:rPr lang="tr-TR" sz="1700" spc="5" dirty="0">
                <a:latin typeface="Calibri"/>
                <a:cs typeface="Calibri"/>
              </a:rPr>
              <a:t>c</a:t>
            </a:r>
            <a:r>
              <a:rPr lang="tr-TR" sz="1700" dirty="0">
                <a:latin typeface="Calibri"/>
                <a:cs typeface="Calibri"/>
              </a:rPr>
              <a:t>ilerinin,</a:t>
            </a:r>
            <a:r>
              <a:rPr lang="tr-TR" sz="1700" spc="-15" dirty="0">
                <a:latin typeface="Calibri"/>
                <a:cs typeface="Calibri"/>
              </a:rPr>
              <a:t> </a:t>
            </a:r>
            <a:r>
              <a:rPr lang="tr-TR" sz="1700" dirty="0">
                <a:latin typeface="Calibri"/>
                <a:cs typeface="Calibri"/>
              </a:rPr>
              <a:t>hibeli</a:t>
            </a:r>
            <a:r>
              <a:rPr lang="tr-TR" sz="1700" spc="10" dirty="0">
                <a:latin typeface="Calibri"/>
                <a:cs typeface="Calibri"/>
              </a:rPr>
              <a:t> </a:t>
            </a:r>
            <a:r>
              <a:rPr lang="tr-TR" sz="1700" spc="-15" dirty="0">
                <a:latin typeface="Calibri"/>
                <a:cs typeface="Calibri"/>
              </a:rPr>
              <a:t>E</a:t>
            </a:r>
            <a:r>
              <a:rPr lang="tr-TR" sz="1700" spc="-55" dirty="0">
                <a:latin typeface="Calibri"/>
                <a:cs typeface="Calibri"/>
              </a:rPr>
              <a:t>r</a:t>
            </a:r>
            <a:r>
              <a:rPr lang="tr-TR" sz="1700" dirty="0">
                <a:latin typeface="Calibri"/>
                <a:cs typeface="Calibri"/>
              </a:rPr>
              <a:t>asmus</a:t>
            </a:r>
            <a:r>
              <a:rPr lang="tr-TR" sz="1700" spc="-15" dirty="0">
                <a:latin typeface="Calibri"/>
                <a:cs typeface="Calibri"/>
              </a:rPr>
              <a:t> </a:t>
            </a:r>
            <a:r>
              <a:rPr lang="tr-TR" sz="1700" dirty="0">
                <a:latin typeface="Calibri"/>
                <a:cs typeface="Calibri"/>
              </a:rPr>
              <a:t>ö</a:t>
            </a:r>
            <a:r>
              <a:rPr lang="tr-TR" sz="1700" spc="-10" dirty="0">
                <a:latin typeface="Calibri"/>
                <a:cs typeface="Calibri"/>
              </a:rPr>
              <a:t>ğ</a:t>
            </a:r>
            <a:r>
              <a:rPr lang="tr-TR" sz="1700" spc="-35" dirty="0">
                <a:latin typeface="Calibri"/>
                <a:cs typeface="Calibri"/>
              </a:rPr>
              <a:t>r</a:t>
            </a:r>
            <a:r>
              <a:rPr lang="tr-TR" sz="1700" dirty="0">
                <a:latin typeface="Calibri"/>
                <a:cs typeface="Calibri"/>
              </a:rPr>
              <a:t>en</a:t>
            </a:r>
            <a:r>
              <a:rPr lang="tr-TR" sz="1700" spc="5" dirty="0">
                <a:latin typeface="Calibri"/>
                <a:cs typeface="Calibri"/>
              </a:rPr>
              <a:t>c</a:t>
            </a:r>
            <a:r>
              <a:rPr lang="tr-TR" sz="1700" dirty="0">
                <a:latin typeface="Calibri"/>
                <a:cs typeface="Calibri"/>
              </a:rPr>
              <a:t>ilerinden</a:t>
            </a:r>
            <a:r>
              <a:rPr lang="tr-TR" sz="1700" spc="-10" dirty="0">
                <a:latin typeface="Calibri"/>
                <a:cs typeface="Calibri"/>
              </a:rPr>
              <a:t> </a:t>
            </a:r>
            <a:r>
              <a:rPr lang="tr-TR" sz="1700" spc="-25" dirty="0">
                <a:latin typeface="Calibri"/>
                <a:cs typeface="Calibri"/>
              </a:rPr>
              <a:t>t</a:t>
            </a:r>
            <a:r>
              <a:rPr lang="tr-TR" sz="1700" dirty="0">
                <a:latin typeface="Calibri"/>
                <a:cs typeface="Calibri"/>
              </a:rPr>
              <a:t>ek</a:t>
            </a:r>
            <a:r>
              <a:rPr lang="tr-TR" sz="1700" spc="-10" dirty="0">
                <a:latin typeface="Calibri"/>
                <a:cs typeface="Calibri"/>
              </a:rPr>
              <a:t> </a:t>
            </a:r>
            <a:r>
              <a:rPr lang="tr-TR" sz="1700" spc="-50" dirty="0">
                <a:latin typeface="Calibri"/>
                <a:cs typeface="Calibri"/>
              </a:rPr>
              <a:t>f</a:t>
            </a:r>
            <a:r>
              <a:rPr lang="tr-TR" sz="1700" dirty="0">
                <a:latin typeface="Calibri"/>
                <a:cs typeface="Calibri"/>
              </a:rPr>
              <a:t>arkı hibe almam</a:t>
            </a:r>
            <a:r>
              <a:rPr lang="tr-TR" sz="1700" spc="5" dirty="0">
                <a:latin typeface="Calibri"/>
                <a:cs typeface="Calibri"/>
              </a:rPr>
              <a:t>a</a:t>
            </a:r>
            <a:r>
              <a:rPr lang="tr-TR" sz="1700" dirty="0">
                <a:latin typeface="Calibri"/>
                <a:cs typeface="Calibri"/>
              </a:rPr>
              <a:t>larıdı</a:t>
            </a:r>
            <a:r>
              <a:rPr lang="tr-TR" sz="1700" spc="-200" dirty="0">
                <a:latin typeface="Calibri"/>
                <a:cs typeface="Calibri"/>
              </a:rPr>
              <a:t>r</a:t>
            </a:r>
            <a:r>
              <a:rPr lang="tr-TR" sz="1700" dirty="0">
                <a:latin typeface="Calibri"/>
                <a:cs typeface="Calibri"/>
              </a:rPr>
              <a:t>, bunun</a:t>
            </a:r>
            <a:r>
              <a:rPr lang="tr-TR" sz="1700" spc="5" dirty="0">
                <a:latin typeface="Calibri"/>
                <a:cs typeface="Calibri"/>
              </a:rPr>
              <a:t> </a:t>
            </a:r>
            <a:r>
              <a:rPr lang="tr-TR" sz="1700" dirty="0">
                <a:latin typeface="Calibri"/>
                <a:cs typeface="Calibri"/>
              </a:rPr>
              <a:t>dışındaki</a:t>
            </a:r>
            <a:r>
              <a:rPr lang="tr-TR" sz="1700" spc="-10" dirty="0">
                <a:latin typeface="Calibri"/>
                <a:cs typeface="Calibri"/>
              </a:rPr>
              <a:t> </a:t>
            </a:r>
            <a:r>
              <a:rPr lang="tr-TR" sz="1700" dirty="0">
                <a:latin typeface="Calibri"/>
                <a:cs typeface="Calibri"/>
              </a:rPr>
              <a:t>tüm</a:t>
            </a:r>
            <a:r>
              <a:rPr lang="tr-TR" sz="1700" spc="-15" dirty="0">
                <a:latin typeface="Calibri"/>
                <a:cs typeface="Calibri"/>
              </a:rPr>
              <a:t> </a:t>
            </a:r>
            <a:r>
              <a:rPr lang="tr-TR" sz="1700" dirty="0">
                <a:latin typeface="Calibri"/>
                <a:cs typeface="Calibri"/>
              </a:rPr>
              <a:t>s</a:t>
            </a:r>
            <a:r>
              <a:rPr lang="tr-TR" sz="1700" spc="-10" dirty="0">
                <a:latin typeface="Calibri"/>
                <a:cs typeface="Calibri"/>
              </a:rPr>
              <a:t>o</a:t>
            </a:r>
            <a:r>
              <a:rPr lang="tr-TR" sz="1700" dirty="0">
                <a:latin typeface="Calibri"/>
                <a:cs typeface="Calibri"/>
              </a:rPr>
              <a:t>rumluluk </a:t>
            </a:r>
            <a:r>
              <a:rPr lang="tr-TR" sz="1700" spc="-30" dirty="0">
                <a:latin typeface="Calibri"/>
                <a:cs typeface="Calibri"/>
              </a:rPr>
              <a:t>v</a:t>
            </a:r>
            <a:r>
              <a:rPr lang="tr-TR" sz="1700" dirty="0">
                <a:latin typeface="Calibri"/>
                <a:cs typeface="Calibri"/>
              </a:rPr>
              <a:t>e yükümlülükler</a:t>
            </a:r>
            <a:r>
              <a:rPr lang="tr-TR" sz="1700" spc="-20" dirty="0">
                <a:latin typeface="Calibri"/>
                <a:cs typeface="Calibri"/>
              </a:rPr>
              <a:t> </a:t>
            </a:r>
            <a:r>
              <a:rPr lang="tr-TR" sz="1700" spc="-50" dirty="0">
                <a:latin typeface="Calibri"/>
                <a:cs typeface="Calibri"/>
              </a:rPr>
              <a:t>a</a:t>
            </a:r>
            <a:r>
              <a:rPr lang="tr-TR" sz="1700" dirty="0">
                <a:latin typeface="Calibri"/>
                <a:cs typeface="Calibri"/>
              </a:rPr>
              <a:t>ynıdı</a:t>
            </a:r>
            <a:r>
              <a:rPr lang="tr-TR" sz="1700" spc="-235" dirty="0">
                <a:latin typeface="Calibri"/>
                <a:cs typeface="Calibri"/>
              </a:rPr>
              <a:t>r</a:t>
            </a:r>
            <a:r>
              <a:rPr lang="tr-TR" sz="1700" dirty="0">
                <a:latin typeface="Calibri"/>
                <a:cs typeface="Calibri"/>
              </a:rPr>
              <a:t> . Bu sunumda ve internet sayfamızda belirtilen tüm Erasmus işlemleri </a:t>
            </a:r>
            <a:r>
              <a:rPr lang="tr-TR" sz="1700" dirty="0" err="1">
                <a:latin typeface="Calibri"/>
                <a:cs typeface="Calibri"/>
              </a:rPr>
              <a:t>hibesiz</a:t>
            </a:r>
            <a:r>
              <a:rPr lang="tr-TR" sz="1700" dirty="0">
                <a:latin typeface="Calibri"/>
                <a:cs typeface="Calibri"/>
              </a:rPr>
              <a:t> öğrencilerce de yerine getirilmelidir. </a:t>
            </a:r>
            <a:r>
              <a:rPr lang="tr-TR" sz="1700" dirty="0" err="1">
                <a:latin typeface="Calibri"/>
                <a:cs typeface="Calibri"/>
              </a:rPr>
              <a:t>Hib</a:t>
            </a:r>
            <a:r>
              <a:rPr lang="tr-TR" sz="1700" spc="5" dirty="0" err="1">
                <a:latin typeface="Calibri"/>
                <a:cs typeface="Calibri"/>
              </a:rPr>
              <a:t>e</a:t>
            </a:r>
            <a:r>
              <a:rPr lang="tr-TR" sz="1700" dirty="0" err="1">
                <a:latin typeface="Calibri"/>
                <a:cs typeface="Calibri"/>
              </a:rPr>
              <a:t>siz</a:t>
            </a:r>
            <a:r>
              <a:rPr lang="tr-TR" sz="1700" dirty="0">
                <a:latin typeface="Calibri"/>
                <a:cs typeface="Calibri"/>
              </a:rPr>
              <a:t> E</a:t>
            </a:r>
            <a:r>
              <a:rPr lang="tr-TR" sz="1700" spc="5" dirty="0">
                <a:latin typeface="Calibri"/>
                <a:cs typeface="Calibri"/>
              </a:rPr>
              <a:t>R</a:t>
            </a:r>
            <a:r>
              <a:rPr lang="tr-TR" sz="1700" dirty="0">
                <a:latin typeface="Calibri"/>
                <a:cs typeface="Calibri"/>
              </a:rPr>
              <a:t>ASMUS</a:t>
            </a:r>
            <a:r>
              <a:rPr lang="tr-TR" sz="1700" spc="-25" dirty="0">
                <a:latin typeface="Calibri"/>
                <a:cs typeface="Calibri"/>
              </a:rPr>
              <a:t> </a:t>
            </a:r>
            <a:r>
              <a:rPr lang="tr-TR" sz="1700" dirty="0">
                <a:latin typeface="Calibri"/>
                <a:cs typeface="Calibri"/>
              </a:rPr>
              <a:t>ö</a:t>
            </a:r>
            <a:r>
              <a:rPr lang="tr-TR" sz="1700" spc="-10" dirty="0">
                <a:latin typeface="Calibri"/>
                <a:cs typeface="Calibri"/>
              </a:rPr>
              <a:t>ğ</a:t>
            </a:r>
            <a:r>
              <a:rPr lang="tr-TR" sz="1700" spc="-35" dirty="0">
                <a:latin typeface="Calibri"/>
                <a:cs typeface="Calibri"/>
              </a:rPr>
              <a:t>r</a:t>
            </a:r>
            <a:r>
              <a:rPr lang="tr-TR" sz="1700" dirty="0">
                <a:latin typeface="Calibri"/>
                <a:cs typeface="Calibri"/>
              </a:rPr>
              <a:t>en</a:t>
            </a:r>
            <a:r>
              <a:rPr lang="tr-TR" sz="1700" spc="5" dirty="0">
                <a:latin typeface="Calibri"/>
                <a:cs typeface="Calibri"/>
              </a:rPr>
              <a:t>c</a:t>
            </a:r>
            <a:r>
              <a:rPr lang="tr-TR" sz="1700" dirty="0">
                <a:latin typeface="Calibri"/>
                <a:cs typeface="Calibri"/>
              </a:rPr>
              <a:t>ileri,</a:t>
            </a:r>
            <a:r>
              <a:rPr lang="tr-TR" sz="1700" spc="-15" dirty="0">
                <a:latin typeface="Calibri"/>
                <a:cs typeface="Calibri"/>
              </a:rPr>
              <a:t> </a:t>
            </a:r>
            <a:r>
              <a:rPr lang="tr-TR" sz="1700" dirty="0">
                <a:latin typeface="Calibri"/>
                <a:cs typeface="Calibri"/>
              </a:rPr>
              <a:t>hibeli</a:t>
            </a:r>
            <a:r>
              <a:rPr lang="tr-TR" sz="1700" spc="-10" dirty="0">
                <a:latin typeface="Calibri"/>
                <a:cs typeface="Calibri"/>
              </a:rPr>
              <a:t> </a:t>
            </a:r>
            <a:r>
              <a:rPr lang="tr-TR" sz="1700" dirty="0">
                <a:latin typeface="Calibri"/>
                <a:cs typeface="Calibri"/>
              </a:rPr>
              <a:t>E</a:t>
            </a:r>
            <a:r>
              <a:rPr lang="tr-TR" sz="1700" spc="5" dirty="0">
                <a:latin typeface="Calibri"/>
                <a:cs typeface="Calibri"/>
              </a:rPr>
              <a:t>R</a:t>
            </a:r>
            <a:r>
              <a:rPr lang="tr-TR" sz="1700" dirty="0">
                <a:latin typeface="Calibri"/>
                <a:cs typeface="Calibri"/>
              </a:rPr>
              <a:t>ASMUS</a:t>
            </a:r>
            <a:r>
              <a:rPr lang="tr-TR" sz="1700" spc="-25" dirty="0">
                <a:latin typeface="Calibri"/>
                <a:cs typeface="Calibri"/>
              </a:rPr>
              <a:t> </a:t>
            </a:r>
            <a:r>
              <a:rPr lang="tr-TR" sz="1700" dirty="0">
                <a:latin typeface="Calibri"/>
                <a:cs typeface="Calibri"/>
              </a:rPr>
              <a:t>ö</a:t>
            </a:r>
            <a:r>
              <a:rPr lang="tr-TR" sz="1700" spc="-10" dirty="0">
                <a:latin typeface="Calibri"/>
                <a:cs typeface="Calibri"/>
              </a:rPr>
              <a:t>ğ</a:t>
            </a:r>
            <a:r>
              <a:rPr lang="tr-TR" sz="1700" spc="-35" dirty="0">
                <a:latin typeface="Calibri"/>
                <a:cs typeface="Calibri"/>
              </a:rPr>
              <a:t>r</a:t>
            </a:r>
            <a:r>
              <a:rPr lang="tr-TR" sz="1700" dirty="0">
                <a:latin typeface="Calibri"/>
                <a:cs typeface="Calibri"/>
              </a:rPr>
              <a:t>en</a:t>
            </a:r>
            <a:r>
              <a:rPr lang="tr-TR" sz="1700" spc="5" dirty="0">
                <a:latin typeface="Calibri"/>
                <a:cs typeface="Calibri"/>
              </a:rPr>
              <a:t>c</a:t>
            </a:r>
            <a:r>
              <a:rPr lang="tr-TR" sz="1700" dirty="0">
                <a:latin typeface="Calibri"/>
                <a:cs typeface="Calibri"/>
              </a:rPr>
              <a:t>ileri</a:t>
            </a:r>
            <a:r>
              <a:rPr lang="tr-TR" sz="1700" spc="-15" dirty="0">
                <a:latin typeface="Calibri"/>
                <a:cs typeface="Calibri"/>
              </a:rPr>
              <a:t> </a:t>
            </a:r>
            <a:r>
              <a:rPr lang="tr-TR" sz="1700" dirty="0">
                <a:latin typeface="Calibri"/>
                <a:cs typeface="Calibri"/>
              </a:rPr>
              <a:t>gibi bütün bel</a:t>
            </a:r>
            <a:r>
              <a:rPr lang="tr-TR" sz="1700" spc="-30" dirty="0">
                <a:latin typeface="Calibri"/>
                <a:cs typeface="Calibri"/>
              </a:rPr>
              <a:t>g</a:t>
            </a:r>
            <a:r>
              <a:rPr lang="tr-TR" sz="1700" dirty="0">
                <a:latin typeface="Calibri"/>
                <a:cs typeface="Calibri"/>
              </a:rPr>
              <a:t>el</a:t>
            </a:r>
            <a:r>
              <a:rPr lang="tr-TR" sz="1700" spc="5" dirty="0">
                <a:latin typeface="Calibri"/>
                <a:cs typeface="Calibri"/>
              </a:rPr>
              <a:t>e</a:t>
            </a:r>
            <a:r>
              <a:rPr lang="tr-TR" sz="1700" dirty="0">
                <a:latin typeface="Calibri"/>
                <a:cs typeface="Calibri"/>
              </a:rPr>
              <a:t>ri</a:t>
            </a:r>
            <a:r>
              <a:rPr lang="tr-TR" sz="1700" spc="-15" dirty="0">
                <a:latin typeface="Calibri"/>
                <a:cs typeface="Calibri"/>
              </a:rPr>
              <a:t> </a:t>
            </a:r>
            <a:r>
              <a:rPr lang="tr-TR" sz="1700" dirty="0">
                <a:latin typeface="Calibri"/>
                <a:cs typeface="Calibri"/>
              </a:rPr>
              <a:t>hazırl</a:t>
            </a:r>
            <a:r>
              <a:rPr lang="tr-TR" sz="1700" spc="-45" dirty="0">
                <a:latin typeface="Calibri"/>
                <a:cs typeface="Calibri"/>
              </a:rPr>
              <a:t>a</a:t>
            </a:r>
            <a:r>
              <a:rPr lang="tr-TR" sz="1700" dirty="0">
                <a:latin typeface="Calibri"/>
                <a:cs typeface="Calibri"/>
              </a:rPr>
              <a:t>yıp  akademik birimlerine ve Uluslararası İlişkiler Koordinatörlüğüne sunmak zorundadır.</a:t>
            </a:r>
          </a:p>
          <a:p>
            <a:endParaRPr lang="tr-TR" sz="1700" dirty="0"/>
          </a:p>
        </p:txBody>
      </p:sp>
    </p:spTree>
    <p:extLst>
      <p:ext uri="{BB962C8B-B14F-4D97-AF65-F5344CB8AC3E}">
        <p14:creationId xmlns:p14="http://schemas.microsoft.com/office/powerpoint/2010/main" val="3371135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F1B96E-7A34-4EC7-B839-FE824D5695AC}"/>
              </a:ext>
            </a:extLst>
          </p:cNvPr>
          <p:cNvSpPr>
            <a:spLocks noGrp="1"/>
          </p:cNvSpPr>
          <p:nvPr>
            <p:ph type="title"/>
          </p:nvPr>
        </p:nvSpPr>
        <p:spPr>
          <a:xfrm>
            <a:off x="5214579" y="629266"/>
            <a:ext cx="6422849" cy="1676603"/>
          </a:xfrm>
        </p:spPr>
        <p:txBody>
          <a:bodyPr>
            <a:normAutofit/>
          </a:bodyPr>
          <a:lstStyle/>
          <a:p>
            <a:r>
              <a:rPr lang="tr-TR" b="1" dirty="0" err="1"/>
              <a:t>Erasmus</a:t>
            </a:r>
            <a:r>
              <a:rPr lang="tr-TR" b="1" dirty="0"/>
              <a:t> Belgeleri için Kontrol Listesi (</a:t>
            </a:r>
            <a:r>
              <a:rPr lang="tr-TR" b="1" dirty="0" err="1"/>
              <a:t>Checklist</a:t>
            </a:r>
            <a:r>
              <a:rPr lang="tr-TR" b="1" dirty="0"/>
              <a:t>)</a:t>
            </a:r>
            <a:endParaRPr lang="tr-TR" dirty="0"/>
          </a:p>
        </p:txBody>
      </p:sp>
      <p:sp>
        <p:nvSpPr>
          <p:cNvPr id="68" name="Rectangle 67">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descr="Pano işaretli düz dolguyla">
            <a:extLst>
              <a:ext uri="{FF2B5EF4-FFF2-40B4-BE49-F238E27FC236}">
                <a16:creationId xmlns:a16="http://schemas.microsoft.com/office/drawing/2014/main" id="{437A39D4-CB85-4A8A-9E5D-E821CC9EE0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635FB23F-E0B5-4298-8DF0-A3875CD0572D}"/>
              </a:ext>
            </a:extLst>
          </p:cNvPr>
          <p:cNvSpPr>
            <a:spLocks noGrp="1"/>
          </p:cNvSpPr>
          <p:nvPr>
            <p:ph idx="1"/>
          </p:nvPr>
        </p:nvSpPr>
        <p:spPr>
          <a:xfrm>
            <a:off x="5214581" y="2438400"/>
            <a:ext cx="6422848" cy="3785419"/>
          </a:xfrm>
        </p:spPr>
        <p:txBody>
          <a:bodyPr>
            <a:normAutofit/>
          </a:bodyPr>
          <a:lstStyle/>
          <a:p>
            <a:pPr marL="0" indent="0">
              <a:buNone/>
            </a:pPr>
            <a:r>
              <a:rPr lang="tr-TR" sz="2000" dirty="0" err="1"/>
              <a:t>Erasmus</a:t>
            </a:r>
            <a:r>
              <a:rPr lang="tr-TR" sz="2000" dirty="0"/>
              <a:t> Hareketliliği Öncesinde (</a:t>
            </a:r>
            <a:r>
              <a:rPr lang="tr-TR" sz="2000" b="1" dirty="0" err="1"/>
              <a:t>Before</a:t>
            </a:r>
            <a:r>
              <a:rPr lang="tr-TR" sz="2000" b="1" dirty="0"/>
              <a:t> </a:t>
            </a:r>
            <a:r>
              <a:rPr lang="tr-TR" sz="2000" b="1" dirty="0" err="1"/>
              <a:t>the</a:t>
            </a:r>
            <a:r>
              <a:rPr lang="tr-TR" sz="2000" b="1" dirty="0"/>
              <a:t> </a:t>
            </a:r>
            <a:r>
              <a:rPr lang="tr-TR" sz="2000" b="1" dirty="0" err="1"/>
              <a:t>Mobility</a:t>
            </a:r>
            <a:r>
              <a:rPr lang="tr-TR" sz="2000" dirty="0"/>
              <a:t>), </a:t>
            </a:r>
            <a:r>
              <a:rPr lang="tr-TR" sz="2000" dirty="0" err="1"/>
              <a:t>Erasmus</a:t>
            </a:r>
            <a:r>
              <a:rPr lang="tr-TR" sz="2000" dirty="0"/>
              <a:t> Hareketliliği Sırasında (</a:t>
            </a:r>
            <a:r>
              <a:rPr lang="tr-TR" sz="2000" b="1" dirty="0" err="1"/>
              <a:t>During</a:t>
            </a:r>
            <a:r>
              <a:rPr lang="tr-TR" sz="2000" b="1" dirty="0"/>
              <a:t> </a:t>
            </a:r>
            <a:r>
              <a:rPr lang="tr-TR" sz="2000" b="1" dirty="0" err="1"/>
              <a:t>the</a:t>
            </a:r>
            <a:r>
              <a:rPr lang="tr-TR" sz="2000" b="1" dirty="0"/>
              <a:t> </a:t>
            </a:r>
            <a:r>
              <a:rPr lang="tr-TR" sz="2000" b="1" dirty="0" err="1"/>
              <a:t>Mobility</a:t>
            </a:r>
            <a:r>
              <a:rPr lang="tr-TR" sz="2000" dirty="0"/>
              <a:t>) ve </a:t>
            </a:r>
            <a:r>
              <a:rPr lang="tr-TR" sz="2000" dirty="0" err="1"/>
              <a:t>Erasmus</a:t>
            </a:r>
            <a:r>
              <a:rPr lang="tr-TR" sz="2000" dirty="0"/>
              <a:t> Hareketliliği Sonrasında (</a:t>
            </a:r>
            <a:r>
              <a:rPr lang="tr-TR" sz="2000" b="1" dirty="0" err="1"/>
              <a:t>After</a:t>
            </a:r>
            <a:r>
              <a:rPr lang="tr-TR" sz="2000" b="1" dirty="0"/>
              <a:t> </a:t>
            </a:r>
            <a:r>
              <a:rPr lang="tr-TR" sz="2000" b="1" dirty="0" err="1"/>
              <a:t>the</a:t>
            </a:r>
            <a:r>
              <a:rPr lang="tr-TR" sz="2000" b="1" dirty="0"/>
              <a:t> </a:t>
            </a:r>
            <a:r>
              <a:rPr lang="tr-TR" sz="2000" b="1" dirty="0" err="1"/>
              <a:t>Mobility</a:t>
            </a:r>
            <a:r>
              <a:rPr lang="tr-TR" sz="2000" dirty="0"/>
              <a:t>) tamamlanması gereken belgeleri görebileceğiniz, </a:t>
            </a:r>
            <a:r>
              <a:rPr lang="tr-TR" sz="2000" dirty="0" err="1"/>
              <a:t>Erasmus</a:t>
            </a:r>
            <a:r>
              <a:rPr lang="tr-TR" sz="2000" dirty="0"/>
              <a:t> gidiş işlemleri (dosya açma) ve </a:t>
            </a:r>
            <a:r>
              <a:rPr lang="tr-TR" sz="2000" dirty="0" err="1"/>
              <a:t>Erasmus</a:t>
            </a:r>
            <a:r>
              <a:rPr lang="tr-TR" sz="2000" dirty="0"/>
              <a:t> dönüş işlemleriniz (dosya kapama) için ilgili işlemlere ait belge eksiğiniz olup olmadığını kontrol etmenizi sağlayacak listedir. İnternet sayfamızda «Belgeler ve Formlar» sekmesinde mevcuttur.</a:t>
            </a:r>
          </a:p>
          <a:p>
            <a:endParaRPr lang="tr-TR" sz="2000" dirty="0"/>
          </a:p>
        </p:txBody>
      </p:sp>
    </p:spTree>
    <p:extLst>
      <p:ext uri="{BB962C8B-B14F-4D97-AF65-F5344CB8AC3E}">
        <p14:creationId xmlns:p14="http://schemas.microsoft.com/office/powerpoint/2010/main" val="2002834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622293" y="638144"/>
            <a:ext cx="4953934" cy="1676603"/>
          </a:xfrm>
        </p:spPr>
        <p:txBody>
          <a:bodyPr>
            <a:normAutofit/>
          </a:bodyPr>
          <a:lstStyle/>
          <a:p>
            <a:r>
              <a:rPr lang="tr-TR" altLang="en-US" sz="4000"/>
              <a:t>Uluslararası Öğrenciler</a:t>
            </a:r>
            <a:endParaRPr lang="tr-TR" sz="4000"/>
          </a:p>
        </p:txBody>
      </p:sp>
      <p:sp>
        <p:nvSpPr>
          <p:cNvPr id="37" name="Rectangle 3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Kuzey Amerika düz dolguyla">
            <a:extLst>
              <a:ext uri="{FF2B5EF4-FFF2-40B4-BE49-F238E27FC236}">
                <a16:creationId xmlns:a16="http://schemas.microsoft.com/office/drawing/2014/main" id="{2B1C87A0-E2F4-443F-A2CF-F55EACA5CC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02" y="1146801"/>
            <a:ext cx="4564396" cy="4564396"/>
          </a:xfrm>
          <a:prstGeom prst="rect">
            <a:avLst/>
          </a:prstGeom>
          <a:effectLst/>
        </p:spPr>
      </p:pic>
      <p:sp>
        <p:nvSpPr>
          <p:cNvPr id="3" name="İçerik Yer Tutucusu 2"/>
          <p:cNvSpPr>
            <a:spLocks noGrp="1"/>
          </p:cNvSpPr>
          <p:nvPr>
            <p:ph idx="1"/>
          </p:nvPr>
        </p:nvSpPr>
        <p:spPr>
          <a:xfrm>
            <a:off x="6622295" y="2438401"/>
            <a:ext cx="4953932" cy="3779520"/>
          </a:xfrm>
        </p:spPr>
        <p:txBody>
          <a:bodyPr>
            <a:normAutofit/>
          </a:bodyPr>
          <a:lstStyle/>
          <a:p>
            <a:pPr marL="0" indent="0">
              <a:spcBef>
                <a:spcPts val="580"/>
              </a:spcBef>
              <a:buNone/>
              <a:defRPr/>
            </a:pPr>
            <a:endParaRPr lang="tr-TR" sz="2000" dirty="0"/>
          </a:p>
          <a:p>
            <a:pPr marL="0" indent="0">
              <a:spcBef>
                <a:spcPts val="580"/>
              </a:spcBef>
              <a:buNone/>
              <a:defRPr/>
            </a:pPr>
            <a:r>
              <a:rPr lang="tr-TR" sz="2000" dirty="0"/>
              <a:t>YTB burslu öğrencilerin bursları, </a:t>
            </a:r>
            <a:r>
              <a:rPr lang="tr-TR" sz="2000" dirty="0" err="1"/>
              <a:t>Erasmus'a</a:t>
            </a:r>
            <a:r>
              <a:rPr lang="tr-TR" sz="2000" dirty="0"/>
              <a:t> katıldıklarında kesilir.  </a:t>
            </a:r>
          </a:p>
          <a:p>
            <a:pPr marL="0" indent="0">
              <a:spcBef>
                <a:spcPts val="580"/>
              </a:spcBef>
              <a:buNone/>
              <a:defRPr/>
            </a:pPr>
            <a:endParaRPr lang="tr-TR" sz="2000" dirty="0"/>
          </a:p>
          <a:p>
            <a:pPr marL="0" indent="0">
              <a:spcBef>
                <a:spcPts val="580"/>
              </a:spcBef>
              <a:buNone/>
              <a:defRPr/>
            </a:pPr>
            <a:endParaRPr lang="tr-TR" sz="2000" dirty="0"/>
          </a:p>
          <a:p>
            <a:pPr marL="0" indent="0">
              <a:spcBef>
                <a:spcPts val="580"/>
              </a:spcBef>
              <a:buNone/>
              <a:defRPr/>
            </a:pPr>
            <a:r>
              <a:rPr lang="tr-TR" sz="2000" b="1" dirty="0"/>
              <a:t>SONUÇ:</a:t>
            </a:r>
            <a:r>
              <a:rPr lang="tr-TR" sz="2000" dirty="0"/>
              <a:t> Ya Erasmus hibesi alarak gidilir. Ya da YTB bursu devam eder Erasmus hibe hakkından vazgeçer. </a:t>
            </a:r>
          </a:p>
          <a:p>
            <a:endParaRPr lang="tr-TR" sz="2000" dirty="0"/>
          </a:p>
          <a:p>
            <a:endParaRPr lang="tr-TR" sz="2000" dirty="0"/>
          </a:p>
        </p:txBody>
      </p:sp>
    </p:spTree>
    <p:extLst>
      <p:ext uri="{BB962C8B-B14F-4D97-AF65-F5344CB8AC3E}">
        <p14:creationId xmlns:p14="http://schemas.microsoft.com/office/powerpoint/2010/main" val="426835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fik 2" descr="Çarpışma düz dolguyla">
            <a:extLst>
              <a:ext uri="{FF2B5EF4-FFF2-40B4-BE49-F238E27FC236}">
                <a16:creationId xmlns:a16="http://schemas.microsoft.com/office/drawing/2014/main" id="{4DAE0018-A572-46FC-9048-F7E7B35258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1" name="İçerik Yer Tutucusu 2"/>
          <p:cNvSpPr>
            <a:spLocks noGrp="1"/>
          </p:cNvSpPr>
          <p:nvPr>
            <p:ph idx="1"/>
          </p:nvPr>
        </p:nvSpPr>
        <p:spPr>
          <a:xfrm>
            <a:off x="5214581" y="2438400"/>
            <a:ext cx="6422848" cy="3785419"/>
          </a:xfrm>
        </p:spPr>
        <p:txBody>
          <a:bodyPr>
            <a:normAutofit/>
          </a:bodyPr>
          <a:lstStyle/>
          <a:p>
            <a:pPr marL="0" indent="0">
              <a:buNone/>
            </a:pPr>
            <a:r>
              <a:rPr lang="tr-TR" sz="2000" dirty="0"/>
              <a:t>Lütfen yerleştiğiniz üniversitenin akademik takvimini inceleyin. Güz ve Bahar dönemlerinin başlangıç ve bitiş tarihlerini öğrenin. Buna göre işlemlerinizi planlayın.</a:t>
            </a:r>
            <a:endParaRPr lang="en-GB" sz="2000" dirty="0"/>
          </a:p>
          <a:p>
            <a:pPr marL="0" indent="0">
              <a:buNone/>
            </a:pPr>
            <a:r>
              <a:rPr lang="tr-TR" sz="2000" dirty="0"/>
              <a:t>Gideceğiniz ülkenin elçiliğini arayın veya internet sitesini araştırın ve öğrendiğiniz tarihlere göre şunu sorun:</a:t>
            </a:r>
          </a:p>
          <a:p>
            <a:pPr marL="0" indent="0">
              <a:buNone/>
            </a:pPr>
            <a:r>
              <a:rPr lang="tr-TR" sz="2000" dirty="0"/>
              <a:t>	Ben ……. ayında (güz ve bahar dönemine göre öğreniminiz hangi ayda başlıyorsa) ülkenize </a:t>
            </a:r>
            <a:r>
              <a:rPr lang="tr-TR" sz="2000" dirty="0" err="1"/>
              <a:t>Erasmus</a:t>
            </a:r>
            <a:r>
              <a:rPr lang="tr-TR" sz="2000" dirty="0"/>
              <a:t> öğrencisi olarak geleceğim. Vize başvurumu ne kadar süre önce yapmalıyım?</a:t>
            </a:r>
          </a:p>
          <a:p>
            <a:pPr marL="0" indent="0">
              <a:buNone/>
            </a:pPr>
            <a:r>
              <a:rPr lang="tr-TR" sz="2000" b="1" dirty="0"/>
              <a:t>Gideceğiniz ülkenin ne kadar süre geçerli pasaport istediğine de dikkat edin.</a:t>
            </a:r>
            <a:endParaRPr lang="en-GB" sz="2000" b="1" dirty="0"/>
          </a:p>
          <a:p>
            <a:pPr marL="0" indent="0">
              <a:buNone/>
            </a:pPr>
            <a:endParaRPr lang="en-GB" sz="2000" dirty="0"/>
          </a:p>
          <a:p>
            <a:endParaRPr lang="tr-TR" sz="2000" dirty="0"/>
          </a:p>
        </p:txBody>
      </p:sp>
      <p:sp>
        <p:nvSpPr>
          <p:cNvPr id="2" name="Metin kutusu 1">
            <a:extLst>
              <a:ext uri="{FF2B5EF4-FFF2-40B4-BE49-F238E27FC236}">
                <a16:creationId xmlns:a16="http://schemas.microsoft.com/office/drawing/2014/main" id="{E60DB9E7-2327-43A3-BD01-F96B911B9C8D}"/>
              </a:ext>
            </a:extLst>
          </p:cNvPr>
          <p:cNvSpPr txBox="1"/>
          <p:nvPr/>
        </p:nvSpPr>
        <p:spPr>
          <a:xfrm>
            <a:off x="5353777" y="1390650"/>
            <a:ext cx="3699480" cy="830997"/>
          </a:xfrm>
          <a:prstGeom prst="rect">
            <a:avLst/>
          </a:prstGeom>
          <a:noFill/>
        </p:spPr>
        <p:txBody>
          <a:bodyPr wrap="square" rtlCol="0">
            <a:spAutoFit/>
          </a:bodyPr>
          <a:lstStyle/>
          <a:p>
            <a:pPr>
              <a:spcAft>
                <a:spcPts val="600"/>
              </a:spcAft>
            </a:pPr>
            <a:r>
              <a:rPr lang="tr-TR" sz="4800" dirty="0"/>
              <a:t>ÖNEMLİ!</a:t>
            </a:r>
            <a:endParaRPr lang="tr-TR" dirty="0"/>
          </a:p>
        </p:txBody>
      </p:sp>
    </p:spTree>
    <p:extLst>
      <p:ext uri="{BB962C8B-B14F-4D97-AF65-F5344CB8AC3E}">
        <p14:creationId xmlns:p14="http://schemas.microsoft.com/office/powerpoint/2010/main" val="392912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37710C8B-DB60-483D-B843-08F344940022}"/>
              </a:ext>
            </a:extLst>
          </p:cNvPr>
          <p:cNvSpPr>
            <a:spLocks noGrp="1"/>
          </p:cNvSpPr>
          <p:nvPr>
            <p:ph type="title"/>
          </p:nvPr>
        </p:nvSpPr>
        <p:spPr>
          <a:xfrm>
            <a:off x="524741" y="620392"/>
            <a:ext cx="3808268" cy="5504688"/>
          </a:xfrm>
        </p:spPr>
        <p:txBody>
          <a:bodyPr>
            <a:normAutofit/>
          </a:bodyPr>
          <a:lstStyle/>
          <a:p>
            <a:r>
              <a:rPr lang="tr-TR" sz="4700" b="1" dirty="0">
                <a:solidFill>
                  <a:schemeClr val="bg1"/>
                </a:solidFill>
              </a:rPr>
              <a:t>ADIM ADIM ERASMUS+ ÖĞRENİM HAREKETLİLİĞİ</a:t>
            </a:r>
          </a:p>
        </p:txBody>
      </p:sp>
      <p:graphicFrame>
        <p:nvGraphicFramePr>
          <p:cNvPr id="38" name="İçerik Yer Tutucusu 3">
            <a:extLst>
              <a:ext uri="{FF2B5EF4-FFF2-40B4-BE49-F238E27FC236}">
                <a16:creationId xmlns:a16="http://schemas.microsoft.com/office/drawing/2014/main" id="{A97DA464-B329-4C88-B3AD-FAF613EBE17E}"/>
              </a:ext>
            </a:extLst>
          </p:cNvPr>
          <p:cNvGraphicFramePr>
            <a:graphicFrameLocks noGrp="1"/>
          </p:cNvGraphicFramePr>
          <p:nvPr>
            <p:ph idx="1"/>
            <p:extLst>
              <p:ext uri="{D42A27DB-BD31-4B8C-83A1-F6EECF244321}">
                <p14:modId xmlns:p14="http://schemas.microsoft.com/office/powerpoint/2010/main" val="1004566217"/>
              </p:ext>
            </p:extLst>
          </p:nvPr>
        </p:nvGraphicFramePr>
        <p:xfrm>
          <a:off x="5093208" y="0"/>
          <a:ext cx="709879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748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910723A-13AF-40C5-9AA6-51E545077630}"/>
              </a:ext>
            </a:extLst>
          </p:cNvPr>
          <p:cNvSpPr>
            <a:spLocks noGrp="1"/>
          </p:cNvSpPr>
          <p:nvPr>
            <p:ph type="title"/>
          </p:nvPr>
        </p:nvSpPr>
        <p:spPr>
          <a:xfrm>
            <a:off x="838200" y="556995"/>
            <a:ext cx="10515600" cy="1133693"/>
          </a:xfrm>
        </p:spPr>
        <p:txBody>
          <a:bodyPr>
            <a:normAutofit/>
          </a:bodyPr>
          <a:lstStyle/>
          <a:p>
            <a:r>
              <a:rPr lang="tr-TR" sz="4800" b="1"/>
              <a:t>GİDİLECEK ÜNİVERSİTE İLE İLGİLİ İŞLEMLER</a:t>
            </a:r>
            <a:endParaRPr lang="tr-TR" sz="4800"/>
          </a:p>
        </p:txBody>
      </p:sp>
      <p:graphicFrame>
        <p:nvGraphicFramePr>
          <p:cNvPr id="16" name="İçerik Yer Tutucusu 2">
            <a:extLst>
              <a:ext uri="{FF2B5EF4-FFF2-40B4-BE49-F238E27FC236}">
                <a16:creationId xmlns:a16="http://schemas.microsoft.com/office/drawing/2014/main" id="{678D2D13-B712-4179-940B-380DEFFBAAAA}"/>
              </a:ext>
            </a:extLst>
          </p:cNvPr>
          <p:cNvGraphicFramePr>
            <a:graphicFrameLocks noGrp="1"/>
          </p:cNvGraphicFramePr>
          <p:nvPr>
            <p:ph idx="1"/>
            <p:extLst>
              <p:ext uri="{D42A27DB-BD31-4B8C-83A1-F6EECF244321}">
                <p14:modId xmlns:p14="http://schemas.microsoft.com/office/powerpoint/2010/main" val="36298032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9576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ikdörtgen 3">
            <a:extLst>
              <a:ext uri="{FF2B5EF4-FFF2-40B4-BE49-F238E27FC236}">
                <a16:creationId xmlns:a16="http://schemas.microsoft.com/office/drawing/2014/main" id="{CB224966-74AE-4ADD-BD0B-423262C9D8D8}"/>
              </a:ext>
            </a:extLst>
          </p:cNvPr>
          <p:cNvSpPr/>
          <p:nvPr/>
        </p:nvSpPr>
        <p:spPr>
          <a:xfrm>
            <a:off x="630936" y="640080"/>
            <a:ext cx="4818888" cy="1481328"/>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400" b="1" kern="1200" cap="none" spc="0">
                <a:ln w="12700">
                  <a:solidFill>
                    <a:schemeClr val="accent1"/>
                  </a:solidFill>
                  <a:prstDash val="solid"/>
                </a:ln>
                <a:solidFill>
                  <a:schemeClr val="tx1"/>
                </a:solidFill>
                <a:effectLst>
                  <a:outerShdw dist="38100" dir="2640000" algn="bl" rotWithShape="0">
                    <a:schemeClr val="accent1"/>
                  </a:outerShdw>
                </a:effectLst>
                <a:latin typeface="+mj-lt"/>
                <a:ea typeface="+mj-ea"/>
                <a:cs typeface="+mj-cs"/>
              </a:rPr>
              <a:t>NOMINATION</a:t>
            </a:r>
          </a:p>
        </p:txBody>
      </p:sp>
      <p:sp>
        <p:nvSpPr>
          <p:cNvPr id="8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çerik Yer Tutucusu 2"/>
          <p:cNvSpPr>
            <a:spLocks noGrp="1"/>
          </p:cNvSpPr>
          <p:nvPr>
            <p:ph idx="1"/>
          </p:nvPr>
        </p:nvSpPr>
        <p:spPr>
          <a:xfrm>
            <a:off x="630936" y="2660904"/>
            <a:ext cx="4818888" cy="3547872"/>
          </a:xfrm>
        </p:spPr>
        <p:txBody>
          <a:bodyPr vert="horz" lIns="91440" tIns="45720" rIns="91440" bIns="45720" rtlCol="0" anchor="t">
            <a:normAutofit/>
          </a:bodyPr>
          <a:lstStyle/>
          <a:p>
            <a:pPr lvl="1"/>
            <a:r>
              <a:rPr lang="en-US" sz="1900" dirty="0" err="1"/>
              <a:t>Gitmeye</a:t>
            </a:r>
            <a:r>
              <a:rPr lang="en-US" sz="1900" dirty="0"/>
              <a:t> </a:t>
            </a:r>
            <a:r>
              <a:rPr lang="en-US" sz="1900" dirty="0" err="1"/>
              <a:t>hak</a:t>
            </a:r>
            <a:r>
              <a:rPr lang="en-US" sz="1900" dirty="0"/>
              <a:t> </a:t>
            </a:r>
            <a:r>
              <a:rPr lang="en-US" sz="1900" dirty="0" err="1"/>
              <a:t>kazanan</a:t>
            </a:r>
            <a:r>
              <a:rPr lang="en-US" sz="1900" dirty="0"/>
              <a:t> </a:t>
            </a:r>
            <a:r>
              <a:rPr lang="en-US" sz="1900" dirty="0" err="1"/>
              <a:t>öğrenciler</a:t>
            </a:r>
            <a:r>
              <a:rPr lang="en-US" sz="1900" dirty="0"/>
              <a:t>, </a:t>
            </a:r>
            <a:r>
              <a:rPr lang="en-US" sz="1900" dirty="0" err="1"/>
              <a:t>bölüm</a:t>
            </a:r>
            <a:r>
              <a:rPr lang="en-US" sz="1900" dirty="0"/>
              <a:t> </a:t>
            </a:r>
            <a:r>
              <a:rPr lang="en-US" sz="1900" dirty="0" err="1"/>
              <a:t>koordinatörleri</a:t>
            </a:r>
            <a:r>
              <a:rPr lang="en-US" sz="1900" dirty="0"/>
              <a:t> </a:t>
            </a:r>
            <a:r>
              <a:rPr lang="en-US" sz="1900" dirty="0" err="1"/>
              <a:t>tarafından</a:t>
            </a:r>
            <a:r>
              <a:rPr lang="en-US" sz="1900" dirty="0"/>
              <a:t> </a:t>
            </a:r>
            <a:r>
              <a:rPr lang="en-US" sz="1900" dirty="0" err="1"/>
              <a:t>gidilecek</a:t>
            </a:r>
            <a:r>
              <a:rPr lang="en-US" sz="1900" dirty="0"/>
              <a:t> </a:t>
            </a:r>
            <a:r>
              <a:rPr lang="en-US" sz="1900" dirty="0" err="1"/>
              <a:t>olan</a:t>
            </a:r>
            <a:r>
              <a:rPr lang="en-US" sz="1900" dirty="0"/>
              <a:t> </a:t>
            </a:r>
            <a:r>
              <a:rPr lang="en-US" sz="1900" dirty="0" err="1"/>
              <a:t>kuruma</a:t>
            </a:r>
            <a:r>
              <a:rPr lang="en-US" sz="1900" dirty="0"/>
              <a:t> </a:t>
            </a:r>
            <a:r>
              <a:rPr lang="en-US" sz="1900" dirty="0" err="1"/>
              <a:t>bildirilir</a:t>
            </a:r>
            <a:r>
              <a:rPr lang="en-US" sz="1900" dirty="0"/>
              <a:t>.</a:t>
            </a:r>
          </a:p>
          <a:p>
            <a:pPr lvl="1"/>
            <a:r>
              <a:rPr lang="en-US" sz="1900" dirty="0" err="1"/>
              <a:t>Ders</a:t>
            </a:r>
            <a:r>
              <a:rPr lang="en-US" sz="1900" dirty="0"/>
              <a:t> </a:t>
            </a:r>
            <a:r>
              <a:rPr lang="en-US" sz="1900" dirty="0" err="1"/>
              <a:t>içerikleri</a:t>
            </a:r>
            <a:r>
              <a:rPr lang="en-US" sz="1900" dirty="0"/>
              <a:t>, </a:t>
            </a:r>
            <a:r>
              <a:rPr lang="en-US" sz="1900" dirty="0" err="1"/>
              <a:t>bölüm</a:t>
            </a:r>
            <a:r>
              <a:rPr lang="en-US" sz="1900" dirty="0"/>
              <a:t> </a:t>
            </a:r>
            <a:r>
              <a:rPr lang="en-US" sz="1900" dirty="0" err="1"/>
              <a:t>koordinatörü</a:t>
            </a:r>
            <a:r>
              <a:rPr lang="en-US" sz="1900" dirty="0"/>
              <a:t> </a:t>
            </a:r>
            <a:r>
              <a:rPr lang="en-US" sz="1900" dirty="0" err="1"/>
              <a:t>tarafından</a:t>
            </a:r>
            <a:r>
              <a:rPr lang="en-US" sz="1900" dirty="0"/>
              <a:t> </a:t>
            </a:r>
            <a:r>
              <a:rPr lang="en-US" sz="1900" dirty="0" err="1"/>
              <a:t>karşı</a:t>
            </a:r>
            <a:r>
              <a:rPr lang="en-US" sz="1900" dirty="0"/>
              <a:t> </a:t>
            </a:r>
            <a:r>
              <a:rPr lang="en-US" sz="1900" dirty="0" err="1"/>
              <a:t>kurumdan</a:t>
            </a:r>
            <a:r>
              <a:rPr lang="en-US" sz="1900" dirty="0"/>
              <a:t> </a:t>
            </a:r>
            <a:r>
              <a:rPr lang="en-US" sz="1900" dirty="0" err="1"/>
              <a:t>istenir</a:t>
            </a:r>
            <a:r>
              <a:rPr lang="en-US" sz="1900" dirty="0"/>
              <a:t> </a:t>
            </a:r>
            <a:r>
              <a:rPr lang="en-US" sz="1900" dirty="0" err="1"/>
              <a:t>veya</a:t>
            </a:r>
            <a:r>
              <a:rPr lang="en-US" sz="1900" dirty="0"/>
              <a:t> </a:t>
            </a:r>
            <a:r>
              <a:rPr lang="en-US" sz="1900" dirty="0" err="1"/>
              <a:t>ilgili</a:t>
            </a:r>
            <a:r>
              <a:rPr lang="en-US" sz="1900" dirty="0"/>
              <a:t> </a:t>
            </a:r>
            <a:r>
              <a:rPr lang="en-US" sz="1900" dirty="0" err="1"/>
              <a:t>kurumun</a:t>
            </a:r>
            <a:r>
              <a:rPr lang="en-US" sz="1900" dirty="0"/>
              <a:t> web </a:t>
            </a:r>
            <a:r>
              <a:rPr lang="en-US" sz="1900" dirty="0" err="1"/>
              <a:t>sayfasından</a:t>
            </a:r>
            <a:r>
              <a:rPr lang="en-US" sz="1900" dirty="0"/>
              <a:t> </a:t>
            </a:r>
            <a:r>
              <a:rPr lang="en-US" sz="1900" dirty="0" err="1"/>
              <a:t>incelenir</a:t>
            </a:r>
            <a:r>
              <a:rPr lang="en-US" sz="1900" dirty="0"/>
              <a:t>.</a:t>
            </a:r>
            <a:endParaRPr lang="en-US" sz="1900" b="1" dirty="0"/>
          </a:p>
          <a:p>
            <a:pPr marL="0" indent="0">
              <a:buNone/>
            </a:pPr>
            <a:r>
              <a:rPr lang="en-US" sz="1900" b="1" u="sng" dirty="0"/>
              <a:t>Nomination </a:t>
            </a:r>
            <a:endParaRPr lang="en-US" sz="1900" dirty="0"/>
          </a:p>
          <a:p>
            <a:r>
              <a:rPr lang="en-US" sz="1900" dirty="0"/>
              <a:t>Nomination </a:t>
            </a:r>
            <a:r>
              <a:rPr lang="en-US" sz="1900" dirty="0" err="1"/>
              <a:t>belgesi</a:t>
            </a:r>
            <a:r>
              <a:rPr lang="en-US" sz="1900" dirty="0"/>
              <a:t> </a:t>
            </a:r>
            <a:r>
              <a:rPr lang="en-US" sz="1900" dirty="0" err="1"/>
              <a:t>bölüm</a:t>
            </a:r>
            <a:r>
              <a:rPr lang="en-US" sz="1900" dirty="0"/>
              <a:t> </a:t>
            </a:r>
            <a:r>
              <a:rPr lang="en-US" sz="1900" dirty="0" err="1"/>
              <a:t>koordinatörü</a:t>
            </a:r>
            <a:r>
              <a:rPr lang="en-US" sz="1900" dirty="0"/>
              <a:t> </a:t>
            </a:r>
            <a:r>
              <a:rPr lang="en-US" sz="1900" dirty="0" err="1"/>
              <a:t>tarafından</a:t>
            </a:r>
            <a:r>
              <a:rPr lang="en-US" sz="1900" dirty="0"/>
              <a:t> </a:t>
            </a:r>
            <a:r>
              <a:rPr lang="en-US" sz="1900" dirty="0" err="1"/>
              <a:t>hazırlanabilir</a:t>
            </a:r>
            <a:r>
              <a:rPr lang="en-US" sz="1900" dirty="0"/>
              <a:t> </a:t>
            </a:r>
            <a:r>
              <a:rPr lang="en-US" sz="1900" dirty="0" err="1"/>
              <a:t>ve</a:t>
            </a:r>
            <a:r>
              <a:rPr lang="en-US" sz="1900" dirty="0"/>
              <a:t> </a:t>
            </a:r>
            <a:r>
              <a:rPr lang="en-US" sz="1900" dirty="0" err="1"/>
              <a:t>imzalanabilir</a:t>
            </a:r>
            <a:r>
              <a:rPr lang="en-US" sz="1900" dirty="0"/>
              <a:t>. </a:t>
            </a:r>
            <a:r>
              <a:rPr lang="en-US" sz="1900" dirty="0" err="1"/>
              <a:t>Koordinatörlüğümüz</a:t>
            </a:r>
            <a:r>
              <a:rPr lang="en-US" sz="1900" dirty="0"/>
              <a:t> </a:t>
            </a:r>
            <a:r>
              <a:rPr lang="en-US" sz="1900" dirty="0" err="1"/>
              <a:t>talep</a:t>
            </a:r>
            <a:r>
              <a:rPr lang="en-US" sz="1900" dirty="0"/>
              <a:t> </a:t>
            </a:r>
            <a:r>
              <a:rPr lang="en-US" sz="1900" dirty="0" err="1"/>
              <a:t>durumunda</a:t>
            </a:r>
            <a:r>
              <a:rPr lang="en-US" sz="1900" dirty="0"/>
              <a:t> </a:t>
            </a:r>
            <a:r>
              <a:rPr lang="en-US" sz="1900" dirty="0" err="1"/>
              <a:t>örnek</a:t>
            </a:r>
            <a:r>
              <a:rPr lang="en-US" sz="1900" dirty="0"/>
              <a:t> Nomination </a:t>
            </a:r>
            <a:r>
              <a:rPr lang="en-US" sz="1900" dirty="0" err="1"/>
              <a:t>belgesi</a:t>
            </a:r>
            <a:r>
              <a:rPr lang="en-US" sz="1900" dirty="0"/>
              <a:t> </a:t>
            </a:r>
            <a:r>
              <a:rPr lang="en-US" sz="1900" dirty="0" err="1"/>
              <a:t>gönderecek</a:t>
            </a:r>
            <a:r>
              <a:rPr lang="en-US" sz="1900" dirty="0"/>
              <a:t> </a:t>
            </a:r>
            <a:r>
              <a:rPr lang="en-US" sz="1900" dirty="0" err="1"/>
              <a:t>veya</a:t>
            </a:r>
            <a:r>
              <a:rPr lang="en-US" sz="1900" dirty="0"/>
              <a:t> </a:t>
            </a:r>
            <a:r>
              <a:rPr lang="en-US" sz="1900" dirty="0" err="1"/>
              <a:t>istisnai</a:t>
            </a:r>
            <a:r>
              <a:rPr lang="en-US" sz="1900" dirty="0"/>
              <a:t> </a:t>
            </a:r>
            <a:r>
              <a:rPr lang="en-US" sz="1900" dirty="0" err="1"/>
              <a:t>durumlarda</a:t>
            </a:r>
            <a:r>
              <a:rPr lang="en-US" sz="1900" dirty="0"/>
              <a:t> </a:t>
            </a:r>
            <a:r>
              <a:rPr lang="en-US" sz="1900" dirty="0" err="1"/>
              <a:t>hazırlayacaktır</a:t>
            </a:r>
            <a:r>
              <a:rPr lang="en-US" sz="1900" dirty="0"/>
              <a:t>.</a:t>
            </a:r>
            <a:endParaRPr lang="en-US" sz="1900" b="1" dirty="0"/>
          </a:p>
          <a:p>
            <a:endParaRPr lang="en-US" sz="1900" dirty="0"/>
          </a:p>
        </p:txBody>
      </p:sp>
      <p:pic>
        <p:nvPicPr>
          <p:cNvPr id="76" name="Graphic 65" descr="Podyum">
            <a:extLst>
              <a:ext uri="{FF2B5EF4-FFF2-40B4-BE49-F238E27FC236}">
                <a16:creationId xmlns:a16="http://schemas.microsoft.com/office/drawing/2014/main" id="{782852C7-38A1-4E22-BFDC-D56B095B82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71023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descr="Uçak düz dolguyla">
            <a:extLst>
              <a:ext uri="{FF2B5EF4-FFF2-40B4-BE49-F238E27FC236}">
                <a16:creationId xmlns:a16="http://schemas.microsoft.com/office/drawing/2014/main" id="{874BA8C8-4578-45C9-A064-EF669B6947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28" name="İçerik Yer Tutucusu 2"/>
          <p:cNvSpPr>
            <a:spLocks noGrp="1"/>
          </p:cNvSpPr>
          <p:nvPr>
            <p:ph idx="1"/>
          </p:nvPr>
        </p:nvSpPr>
        <p:spPr>
          <a:xfrm>
            <a:off x="5214581" y="718956"/>
            <a:ext cx="6422848" cy="5504863"/>
          </a:xfrm>
        </p:spPr>
        <p:txBody>
          <a:bodyPr>
            <a:normAutofit/>
          </a:bodyPr>
          <a:lstStyle/>
          <a:p>
            <a:pPr marL="0" indent="0">
              <a:buNone/>
            </a:pPr>
            <a:r>
              <a:rPr lang="tr-TR" sz="1600" dirty="0" err="1"/>
              <a:t>Nominasyon</a:t>
            </a:r>
            <a:r>
              <a:rPr lang="tr-TR" sz="1600" dirty="0"/>
              <a:t>, </a:t>
            </a:r>
            <a:r>
              <a:rPr lang="tr-TR" sz="1600" dirty="0" err="1"/>
              <a:t>Erasmus</a:t>
            </a:r>
            <a:r>
              <a:rPr lang="tr-TR" sz="1600" dirty="0"/>
              <a:t>+ öğrenim hareketliliğine seçilmiş olan öğrencinin karşı kuruma,  </a:t>
            </a:r>
            <a:r>
              <a:rPr lang="tr-TR" sz="1600" dirty="0" err="1"/>
              <a:t>Erasmus</a:t>
            </a:r>
            <a:r>
              <a:rPr lang="tr-TR" sz="1600" dirty="0"/>
              <a:t> Bölüm Koordinatörleri tarafından aday gösterilmesidir. </a:t>
            </a:r>
          </a:p>
          <a:p>
            <a:pPr marL="0" indent="0">
              <a:buNone/>
            </a:pPr>
            <a:r>
              <a:rPr lang="tr-TR" sz="1600" dirty="0" err="1"/>
              <a:t>Nominasyon</a:t>
            </a:r>
            <a:r>
              <a:rPr lang="tr-TR" sz="1600" dirty="0"/>
              <a:t> işlemi, kesinlikle </a:t>
            </a:r>
            <a:r>
              <a:rPr lang="tr-TR" sz="1600" dirty="0" err="1"/>
              <a:t>EBYÜ’deki</a:t>
            </a:r>
            <a:r>
              <a:rPr lang="tr-TR" sz="1600" dirty="0"/>
              <a:t> ilgili Erasmus bölüm koordinatörü tarafından yapılmalıdır. </a:t>
            </a:r>
            <a:r>
              <a:rPr lang="tr-TR" sz="1600" dirty="0" err="1"/>
              <a:t>Nominasyon</a:t>
            </a:r>
            <a:r>
              <a:rPr lang="tr-TR" sz="1600" dirty="0"/>
              <a:t>, koordinatör tarafından karşı kuruma e-posta gönderilerek ya da (varsa) karşı kurumca bu amaçla oluşturulmuş online platform kullanılarak yapılabilir. Öğrenci, </a:t>
            </a:r>
            <a:r>
              <a:rPr lang="tr-TR" sz="1600" dirty="0" err="1"/>
              <a:t>nominasyon</a:t>
            </a:r>
            <a:r>
              <a:rPr lang="tr-TR" sz="1600" dirty="0"/>
              <a:t> işlemi öncesinde, karşı kurum ile kendisi temasa geçme girişiminde bulunmamalıdır. İlgili öğrencinin bilgilerinin karşı kuruma eksiksiz olarak ve zamanında (</a:t>
            </a:r>
            <a:r>
              <a:rPr lang="tr-TR" sz="1600" dirty="0" err="1"/>
              <a:t>nominasyon</a:t>
            </a:r>
            <a:r>
              <a:rPr lang="tr-TR" sz="1600" dirty="0"/>
              <a:t> son tarihi esnetildiyse, karşı kurumca tanınan ek süre içinde) ulaştığından emin olunmalıdır.</a:t>
            </a:r>
          </a:p>
          <a:p>
            <a:pPr marL="0" indent="0">
              <a:buNone/>
            </a:pPr>
            <a:r>
              <a:rPr lang="tr-TR" sz="1600" dirty="0" err="1"/>
              <a:t>Nominasyon</a:t>
            </a:r>
            <a:r>
              <a:rPr lang="tr-TR" sz="1600" dirty="0"/>
              <a:t> sonrasında, karşı kurum, öğrenci ile bağlantıya geçer ve gerekli evraklar, son başvuru tarihleri, nasıl başvuru yapılacağı gibi bilgileri öğrenci ile paylaşır. </a:t>
            </a:r>
          </a:p>
          <a:p>
            <a:pPr marL="0" indent="0">
              <a:buNone/>
            </a:pPr>
            <a:r>
              <a:rPr lang="tr-TR" sz="1600" dirty="0"/>
              <a:t>Öğrenci karşı kurumdan gelen bilgileri, karşı kurum International Office’inin internet sayfasını dikkatle okumalıdır ve gerekli yönlendirmeleri takip etmelidir.</a:t>
            </a:r>
          </a:p>
          <a:p>
            <a:pPr marL="0" indent="0">
              <a:buNone/>
            </a:pPr>
            <a:r>
              <a:rPr lang="tr-TR" altLang="en-US" sz="1600" dirty="0"/>
              <a:t>Belge, bölüm koordinatörünüz tarafından imzalanabilir ve gönderilebilir. Ofis onayına gerek yoktur.</a:t>
            </a:r>
          </a:p>
          <a:p>
            <a:endParaRPr lang="tr-TR" sz="1100" dirty="0"/>
          </a:p>
        </p:txBody>
      </p:sp>
    </p:spTree>
    <p:extLst>
      <p:ext uri="{BB962C8B-B14F-4D97-AF65-F5344CB8AC3E}">
        <p14:creationId xmlns:p14="http://schemas.microsoft.com/office/powerpoint/2010/main" val="3084699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ikdörtgen 11"/>
          <p:cNvSpPr/>
          <p:nvPr/>
        </p:nvSpPr>
        <p:spPr>
          <a:xfrm>
            <a:off x="648931" y="1765980"/>
            <a:ext cx="3505494" cy="4457840"/>
          </a:xfrm>
          <a:prstGeom prst="rect">
            <a:avLst/>
          </a:prstGeom>
        </p:spPr>
        <p:txBody>
          <a:bodyPr vert="horz" lIns="91440" tIns="45720" rIns="91440" bIns="45720" rtlCol="0">
            <a:normAutofit/>
          </a:bodyPr>
          <a:lstStyle/>
          <a:p>
            <a:pPr indent="-228600" defTabSz="914400">
              <a:lnSpc>
                <a:spcPct val="90000"/>
              </a:lnSpc>
              <a:spcBef>
                <a:spcPts val="1000"/>
              </a:spcBef>
              <a:buClr>
                <a:schemeClr val="accent1"/>
              </a:buClr>
              <a:buFont typeface="Arial" panose="020B0604020202020204" pitchFamily="34" charset="0"/>
              <a:buChar char="•"/>
            </a:pPr>
            <a:endParaRPr lang="en-US" sz="2000" b="1" dirty="0"/>
          </a:p>
          <a:p>
            <a:pPr indent="-228600" defTabSz="914400">
              <a:lnSpc>
                <a:spcPct val="90000"/>
              </a:lnSpc>
              <a:spcBef>
                <a:spcPts val="1000"/>
              </a:spcBef>
              <a:buClr>
                <a:schemeClr val="accent1"/>
              </a:buClr>
              <a:buFont typeface="Arial" panose="020B0604020202020204" pitchFamily="34" charset="0"/>
              <a:buChar char="•"/>
            </a:pPr>
            <a:endParaRPr lang="en-US" sz="2000" b="1" dirty="0"/>
          </a:p>
          <a:p>
            <a:pPr defTabSz="914400">
              <a:lnSpc>
                <a:spcPct val="90000"/>
              </a:lnSpc>
              <a:spcBef>
                <a:spcPts val="1000"/>
              </a:spcBef>
              <a:buClr>
                <a:schemeClr val="accent1"/>
              </a:buClr>
            </a:pPr>
            <a:r>
              <a:rPr lang="en-US" sz="3200" b="1" dirty="0"/>
              <a:t>ÖRNEK NOMINATION BELGESİ</a:t>
            </a:r>
          </a:p>
        </p:txBody>
      </p:sp>
      <p:sp>
        <p:nvSpPr>
          <p:cNvPr id="42" name="Rectangle 4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Resim 9"/>
          <p:cNvPicPr>
            <a:picLocks noChangeAspect="1"/>
          </p:cNvPicPr>
          <p:nvPr/>
        </p:nvPicPr>
        <p:blipFill>
          <a:blip r:embed="rId2"/>
          <a:stretch>
            <a:fillRect/>
          </a:stretch>
        </p:blipFill>
        <p:spPr>
          <a:xfrm>
            <a:off x="5504418" y="807593"/>
            <a:ext cx="5822219" cy="5239568"/>
          </a:xfrm>
          <a:prstGeom prst="rect">
            <a:avLst/>
          </a:prstGeom>
          <a:effectLst/>
        </p:spPr>
      </p:pic>
    </p:spTree>
    <p:extLst>
      <p:ext uri="{BB962C8B-B14F-4D97-AF65-F5344CB8AC3E}">
        <p14:creationId xmlns:p14="http://schemas.microsoft.com/office/powerpoint/2010/main" val="1770310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1288060" y="1369938"/>
            <a:ext cx="3210854" cy="4114800"/>
          </a:xfrm>
        </p:spPr>
        <p:txBody>
          <a:bodyPr>
            <a:normAutofit/>
          </a:bodyPr>
          <a:lstStyle/>
          <a:p>
            <a:pPr algn="r"/>
            <a:r>
              <a:rPr lang="tr-TR" altLang="en-US" sz="4100" b="1" dirty="0" err="1"/>
              <a:t>Erasmus</a:t>
            </a:r>
            <a:r>
              <a:rPr lang="tr-TR" altLang="en-US" sz="4100" b="1" dirty="0"/>
              <a:t> hibesinin %80’ini alabilmek için teslim edilecek belgeler:</a:t>
            </a:r>
            <a:endParaRPr lang="tr-TR" sz="4100" dirty="0"/>
          </a:p>
        </p:txBody>
      </p:sp>
      <p:cxnSp>
        <p:nvCxnSpPr>
          <p:cNvPr id="36" name="Straight Connector 35">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5030505" y="1371600"/>
            <a:ext cx="5872185" cy="4114800"/>
          </a:xfrm>
        </p:spPr>
        <p:txBody>
          <a:bodyPr anchor="ctr">
            <a:normAutofit/>
          </a:bodyPr>
          <a:lstStyle/>
          <a:p>
            <a:r>
              <a:rPr lang="tr-TR" altLang="en-US" sz="2200" dirty="0"/>
              <a:t>Kabul Belgesi/Mektubu</a:t>
            </a:r>
          </a:p>
          <a:p>
            <a:r>
              <a:rPr lang="tr-TR" altLang="en-US" sz="2200" dirty="0"/>
              <a:t>Öğrenim Anlaşması (Learning </a:t>
            </a:r>
            <a:r>
              <a:rPr lang="tr-TR" altLang="en-US" sz="2200" dirty="0" err="1"/>
              <a:t>Agreement</a:t>
            </a:r>
            <a:r>
              <a:rPr lang="tr-TR" altLang="en-US" sz="2200" dirty="0"/>
              <a:t>)</a:t>
            </a:r>
          </a:p>
          <a:p>
            <a:r>
              <a:rPr lang="tr-TR" altLang="en-US" sz="2200" dirty="0"/>
              <a:t>Akademik Tanınma Belgesi</a:t>
            </a:r>
          </a:p>
          <a:p>
            <a:r>
              <a:rPr lang="tr-TR" altLang="en-US" sz="2200" dirty="0"/>
              <a:t>Sağlık Sigortası</a:t>
            </a:r>
          </a:p>
          <a:p>
            <a:r>
              <a:rPr lang="tr-TR" altLang="en-US" sz="2200" dirty="0"/>
              <a:t>Euro Hesabı IBAN No</a:t>
            </a:r>
          </a:p>
          <a:p>
            <a:r>
              <a:rPr lang="tr-TR" altLang="en-US" sz="2200" dirty="0"/>
              <a:t>Vize/Pasaport fotokopisi</a:t>
            </a:r>
          </a:p>
          <a:p>
            <a:endParaRPr lang="tr-TR" sz="2200" dirty="0"/>
          </a:p>
        </p:txBody>
      </p:sp>
      <p:pic>
        <p:nvPicPr>
          <p:cNvPr id="17" name="Grafik 16" descr="Liste ana hat">
            <a:extLst>
              <a:ext uri="{FF2B5EF4-FFF2-40B4-BE49-F238E27FC236}">
                <a16:creationId xmlns:a16="http://schemas.microsoft.com/office/drawing/2014/main" id="{09252F53-AF84-414E-A5F2-DD3DFA8E3AC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5875" y="1202415"/>
            <a:ext cx="914400" cy="914400"/>
          </a:xfrm>
          <a:prstGeom prst="rect">
            <a:avLst/>
          </a:prstGeom>
        </p:spPr>
      </p:pic>
    </p:spTree>
    <p:extLst>
      <p:ext uri="{BB962C8B-B14F-4D97-AF65-F5344CB8AC3E}">
        <p14:creationId xmlns:p14="http://schemas.microsoft.com/office/powerpoint/2010/main" val="2132473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Graphic 22" descr="Dizüstü Bilgisayar">
            <a:extLst>
              <a:ext uri="{FF2B5EF4-FFF2-40B4-BE49-F238E27FC236}">
                <a16:creationId xmlns:a16="http://schemas.microsoft.com/office/drawing/2014/main" id="{5E830CE4-DB16-420B-B55F-55B45A2BA6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94328"/>
            <a:ext cx="6422848" cy="4929492"/>
          </a:xfrm>
        </p:spPr>
        <p:txBody>
          <a:bodyPr>
            <a:normAutofit/>
          </a:bodyPr>
          <a:lstStyle/>
          <a:p>
            <a:pPr marL="0" indent="0">
              <a:buNone/>
            </a:pPr>
            <a:r>
              <a:rPr lang="tr-TR" sz="1700" b="1"/>
              <a:t>Online başvuru formu</a:t>
            </a:r>
          </a:p>
          <a:p>
            <a:endParaRPr lang="tr-TR" sz="1700"/>
          </a:p>
          <a:p>
            <a:pPr lvl="1"/>
            <a:r>
              <a:rPr lang="tr-TR" sz="1700"/>
              <a:t>Gidilecek olan kurumun, başvuru formunun doldurulması gerekmektedir. Zorunludur.</a:t>
            </a:r>
          </a:p>
          <a:p>
            <a:pPr marL="128016" lvl="1" indent="0">
              <a:buNone/>
            </a:pPr>
            <a:endParaRPr lang="tr-TR" sz="1700"/>
          </a:p>
          <a:p>
            <a:pPr lvl="1"/>
            <a:r>
              <a:rPr lang="tr-TR" sz="1700"/>
              <a:t>Her üniversite kendi internet sayfasında kendi online başvuru tarihlerini yayınlamaktadır. Başvuru belirtilen tarih aralığında yapılmalıdır. Online başvuru yapmayan öğrencinin hak kazandığı üniversiteye gitmesi mümkün olmamaktadır. </a:t>
            </a:r>
          </a:p>
          <a:p>
            <a:pPr marL="128016" lvl="1" indent="0">
              <a:buNone/>
            </a:pPr>
            <a:endParaRPr lang="tr-TR" sz="1700"/>
          </a:p>
          <a:p>
            <a:pPr marL="457200" lvl="1" indent="0">
              <a:buNone/>
            </a:pPr>
            <a:r>
              <a:rPr lang="tr-TR" sz="1700" b="1"/>
              <a:t>Başvuru Formu, karşı kurumun internet sayfasında bulunan «Application Form»</a:t>
            </a:r>
          </a:p>
          <a:p>
            <a:endParaRPr lang="tr-TR" sz="1700"/>
          </a:p>
        </p:txBody>
      </p:sp>
    </p:spTree>
    <p:extLst>
      <p:ext uri="{BB962C8B-B14F-4D97-AF65-F5344CB8AC3E}">
        <p14:creationId xmlns:p14="http://schemas.microsoft.com/office/powerpoint/2010/main" val="1870997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Ev düz dolguyla">
            <a:extLst>
              <a:ext uri="{FF2B5EF4-FFF2-40B4-BE49-F238E27FC236}">
                <a16:creationId xmlns:a16="http://schemas.microsoft.com/office/drawing/2014/main" id="{0EDF18B9-F16F-4F86-9068-3998B4C5E9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276350"/>
            <a:ext cx="6422848" cy="4947469"/>
          </a:xfrm>
        </p:spPr>
        <p:txBody>
          <a:bodyPr>
            <a:normAutofit/>
          </a:bodyPr>
          <a:lstStyle/>
          <a:p>
            <a:pPr marL="0" indent="0">
              <a:buNone/>
            </a:pPr>
            <a:r>
              <a:rPr lang="tr-TR" sz="2000" b="1" dirty="0"/>
              <a:t>Barınma Başvuru Formu</a:t>
            </a:r>
          </a:p>
          <a:p>
            <a:endParaRPr lang="tr-TR" sz="2000" dirty="0"/>
          </a:p>
          <a:p>
            <a:pPr lvl="1"/>
            <a:r>
              <a:rPr lang="tr-TR" sz="2000" dirty="0"/>
              <a:t>Gidilecek olan kurumun </a:t>
            </a:r>
            <a:r>
              <a:rPr lang="tr-TR" sz="2000" b="1" dirty="0"/>
              <a:t>Barınma Başvuru Formu</a:t>
            </a:r>
            <a:r>
              <a:rPr lang="tr-TR" sz="2000" dirty="0"/>
              <a:t>nun doldurulması ve başvurunun zamanında yapılması gereklidir. </a:t>
            </a:r>
          </a:p>
          <a:p>
            <a:pPr lvl="1"/>
            <a:endParaRPr lang="tr-TR" sz="2000" dirty="0"/>
          </a:p>
          <a:p>
            <a:pPr lvl="1"/>
            <a:r>
              <a:rPr lang="tr-TR" sz="2000" dirty="0"/>
              <a:t>Barınma Başvuru Formu (</a:t>
            </a:r>
            <a:r>
              <a:rPr lang="tr-TR" sz="2000" b="1" dirty="0" err="1"/>
              <a:t>Accommodation</a:t>
            </a:r>
            <a:r>
              <a:rPr lang="tr-TR" sz="2000" b="1" dirty="0"/>
              <a:t> Form</a:t>
            </a:r>
            <a:r>
              <a:rPr lang="tr-TR" sz="2000" dirty="0"/>
              <a:t>), gidilecek üniversitenin internet sayfasında bulunabilir. Kalacağınız yerin önceden ayarlanması içindir. Avans ödemesi gerekebilir.</a:t>
            </a:r>
          </a:p>
          <a:p>
            <a:pPr marL="310896" lvl="2" indent="0">
              <a:buNone/>
            </a:pPr>
            <a:r>
              <a:rPr lang="tr-TR" b="1" dirty="0" err="1"/>
              <a:t>Accommodation</a:t>
            </a:r>
            <a:r>
              <a:rPr lang="tr-TR" b="1" dirty="0"/>
              <a:t> Form/</a:t>
            </a:r>
            <a:r>
              <a:rPr lang="tr-TR" b="1" dirty="0" err="1"/>
              <a:t>Housing</a:t>
            </a:r>
            <a:r>
              <a:rPr lang="tr-TR" b="1" dirty="0"/>
              <a:t> Form </a:t>
            </a:r>
            <a:r>
              <a:rPr lang="tr-TR" dirty="0"/>
              <a:t>olarak adlandırılabilir.</a:t>
            </a:r>
          </a:p>
          <a:p>
            <a:endParaRPr lang="tr-TR" sz="2000" dirty="0"/>
          </a:p>
        </p:txBody>
      </p:sp>
    </p:spTree>
    <p:extLst>
      <p:ext uri="{BB962C8B-B14F-4D97-AF65-F5344CB8AC3E}">
        <p14:creationId xmlns:p14="http://schemas.microsoft.com/office/powerpoint/2010/main" val="405146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22185FD-787C-42BF-80BA-8452A7210FE5}"/>
              </a:ext>
            </a:extLst>
          </p:cNvPr>
          <p:cNvSpPr>
            <a:spLocks noGrp="1"/>
          </p:cNvSpPr>
          <p:nvPr>
            <p:ph type="title"/>
          </p:nvPr>
        </p:nvSpPr>
        <p:spPr>
          <a:xfrm>
            <a:off x="1288060" y="1369938"/>
            <a:ext cx="3210854" cy="4114800"/>
          </a:xfrm>
        </p:spPr>
        <p:txBody>
          <a:bodyPr>
            <a:normAutofit/>
          </a:bodyPr>
          <a:lstStyle/>
          <a:p>
            <a:pPr algn="r"/>
            <a:r>
              <a:rPr lang="tr-TR" sz="3400"/>
              <a:t>Karşı Kurum/Gidilecek Üniversite ile İlgili İşlemler</a:t>
            </a:r>
          </a:p>
        </p:txBody>
      </p:sp>
      <p:cxnSp>
        <p:nvCxnSpPr>
          <p:cNvPr id="32" name="Straight Connector 31">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8B978E61-7527-42E5-B423-50A05D012F4D}"/>
              </a:ext>
            </a:extLst>
          </p:cNvPr>
          <p:cNvSpPr>
            <a:spLocks noGrp="1"/>
          </p:cNvSpPr>
          <p:nvPr>
            <p:ph idx="1"/>
          </p:nvPr>
        </p:nvSpPr>
        <p:spPr>
          <a:xfrm>
            <a:off x="5030505" y="1371600"/>
            <a:ext cx="5872185" cy="4114800"/>
          </a:xfrm>
        </p:spPr>
        <p:txBody>
          <a:bodyPr anchor="ctr">
            <a:normAutofit/>
          </a:bodyPr>
          <a:lstStyle/>
          <a:p>
            <a:r>
              <a:rPr lang="tr-TR" sz="1700" dirty="0"/>
              <a:t>Gideceğiniz üniversite </a:t>
            </a:r>
            <a:r>
              <a:rPr lang="tr-TR" sz="1700" dirty="0" err="1"/>
              <a:t>nominasyonunuz</a:t>
            </a:r>
            <a:r>
              <a:rPr lang="tr-TR" sz="1700" dirty="0"/>
              <a:t> yapıldıktan sonra sizinle bağlantıya geçecektir.</a:t>
            </a:r>
          </a:p>
          <a:p>
            <a:r>
              <a:rPr lang="tr-TR" sz="1700" dirty="0"/>
              <a:t>Başvuru son tarihlerini, gerekli belgeleri, ders kataloglarını, size sunabilecekleri imkanları vb. bilgileri sizinle paylaşacaklardır.</a:t>
            </a:r>
          </a:p>
          <a:p>
            <a:endParaRPr lang="tr-TR" sz="1700" dirty="0"/>
          </a:p>
        </p:txBody>
      </p:sp>
    </p:spTree>
    <p:extLst>
      <p:ext uri="{BB962C8B-B14F-4D97-AF65-F5344CB8AC3E}">
        <p14:creationId xmlns:p14="http://schemas.microsoft.com/office/powerpoint/2010/main" val="3451356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8">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0">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Unvan 1"/>
          <p:cNvSpPr>
            <a:spLocks noGrp="1"/>
          </p:cNvSpPr>
          <p:nvPr>
            <p:ph type="title"/>
          </p:nvPr>
        </p:nvSpPr>
        <p:spPr>
          <a:xfrm>
            <a:off x="838200" y="713312"/>
            <a:ext cx="4038600" cy="5431376"/>
          </a:xfrm>
        </p:spPr>
        <p:txBody>
          <a:bodyPr>
            <a:normAutofit/>
          </a:bodyPr>
          <a:lstStyle/>
          <a:p>
            <a:r>
              <a:rPr lang="tr-TR" altLang="en-US">
                <a:latin typeface="Times New Roman" panose="02020603050405020304" pitchFamily="18" charset="0"/>
                <a:cs typeface="Times New Roman" panose="02020603050405020304" pitchFamily="18" charset="0"/>
              </a:rPr>
              <a:t>Bazı üniversiteler başvuru esnasında pasaport numarası ister</a:t>
            </a:r>
            <a:endParaRPr lang="tr-TR"/>
          </a:p>
        </p:txBody>
      </p:sp>
      <p:sp>
        <p:nvSpPr>
          <p:cNvPr id="3" name="İçerik Yer Tutucusu 2"/>
          <p:cNvSpPr>
            <a:spLocks noGrp="1"/>
          </p:cNvSpPr>
          <p:nvPr>
            <p:ph idx="1"/>
          </p:nvPr>
        </p:nvSpPr>
        <p:spPr>
          <a:xfrm>
            <a:off x="6095999" y="713313"/>
            <a:ext cx="5257801" cy="5431376"/>
          </a:xfrm>
        </p:spPr>
        <p:txBody>
          <a:bodyPr anchor="ctr">
            <a:normAutofit/>
          </a:bodyPr>
          <a:lstStyle/>
          <a:p>
            <a:pPr marL="365760" indent="-365760">
              <a:spcBef>
                <a:spcPts val="580"/>
              </a:spcBef>
              <a:buClr>
                <a:srgbClr val="FF0066"/>
              </a:buClr>
              <a:buFont typeface="Wingdings 2"/>
              <a:buChar char=""/>
              <a:defRPr/>
            </a:pPr>
            <a:r>
              <a:rPr lang="tr-TR" sz="2000" dirty="0"/>
              <a:t>Öğrenci numarası veya</a:t>
            </a:r>
          </a:p>
          <a:p>
            <a:pPr marL="365760" indent="-365760">
              <a:spcBef>
                <a:spcPts val="580"/>
              </a:spcBef>
              <a:buClr>
                <a:srgbClr val="FF0066"/>
              </a:buClr>
              <a:buFont typeface="Wingdings 2"/>
              <a:buChar char=""/>
              <a:defRPr/>
            </a:pPr>
            <a:r>
              <a:rPr lang="tr-TR" sz="2000" dirty="0"/>
              <a:t>TC Kimlik No yeterli olabilir</a:t>
            </a:r>
          </a:p>
          <a:p>
            <a:pPr marL="0" indent="0">
              <a:spcBef>
                <a:spcPts val="580"/>
              </a:spcBef>
              <a:buClr>
                <a:srgbClr val="FF0066"/>
              </a:buClr>
              <a:buNone/>
              <a:defRPr/>
            </a:pPr>
            <a:endParaRPr lang="tr-TR" sz="2000" dirty="0"/>
          </a:p>
          <a:p>
            <a:pPr marL="0" indent="0">
              <a:spcBef>
                <a:spcPts val="580"/>
              </a:spcBef>
              <a:buClr>
                <a:srgbClr val="FF0066"/>
              </a:buClr>
              <a:buNone/>
              <a:defRPr/>
            </a:pPr>
            <a:r>
              <a:rPr lang="tr-TR" sz="2000" dirty="0"/>
              <a:t>Eğer pasaportunuz henüz yoksa ve karşı kurum tarafından zorunlu tutuluyorsa</a:t>
            </a:r>
          </a:p>
          <a:p>
            <a:pPr marL="0" indent="0">
              <a:spcBef>
                <a:spcPts val="580"/>
              </a:spcBef>
              <a:buClr>
                <a:srgbClr val="FF0066"/>
              </a:buClr>
              <a:buNone/>
              <a:defRPr/>
            </a:pPr>
            <a:endParaRPr lang="tr-TR" sz="2000" dirty="0"/>
          </a:p>
          <a:p>
            <a:pPr marL="365760" indent="-365760">
              <a:spcBef>
                <a:spcPts val="580"/>
              </a:spcBef>
              <a:buClr>
                <a:srgbClr val="FF0066"/>
              </a:buClr>
              <a:buFont typeface="Wingdings 2"/>
              <a:buChar char=""/>
              <a:defRPr/>
            </a:pPr>
            <a:r>
              <a:rPr lang="tr-TR" sz="2000" dirty="0"/>
              <a:t>Pasaport numarasını isteyen kuruma henüz pasaportunuzun olmadığı, olur olmaz bildireceğiniz konusunda bilgilendirme yapmalısınız. Bir an önce pasaport başvurunuzu yapınız.</a:t>
            </a:r>
          </a:p>
          <a:p>
            <a:endParaRPr lang="tr-TR" sz="2000" dirty="0"/>
          </a:p>
        </p:txBody>
      </p:sp>
    </p:spTree>
    <p:extLst>
      <p:ext uri="{BB962C8B-B14F-4D97-AF65-F5344CB8AC3E}">
        <p14:creationId xmlns:p14="http://schemas.microsoft.com/office/powerpoint/2010/main" val="559803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4637A60-AF3B-48E8-9677-95C386833D0D}"/>
              </a:ext>
            </a:extLst>
          </p:cNvPr>
          <p:cNvSpPr>
            <a:spLocks noGrp="1"/>
          </p:cNvSpPr>
          <p:nvPr>
            <p:ph type="title"/>
          </p:nvPr>
        </p:nvSpPr>
        <p:spPr>
          <a:xfrm>
            <a:off x="838200" y="557188"/>
            <a:ext cx="10515600" cy="1133499"/>
          </a:xfrm>
        </p:spPr>
        <p:txBody>
          <a:bodyPr>
            <a:normAutofit/>
          </a:bodyPr>
          <a:lstStyle/>
          <a:p>
            <a:pPr algn="ctr"/>
            <a:r>
              <a:rPr lang="tr-TR" sz="5200" b="1"/>
              <a:t>DERS SEÇİMİ</a:t>
            </a:r>
            <a:endParaRPr lang="tr-TR" sz="5200"/>
          </a:p>
        </p:txBody>
      </p:sp>
      <p:graphicFrame>
        <p:nvGraphicFramePr>
          <p:cNvPr id="16" name="İçerik Yer Tutucusu 2">
            <a:extLst>
              <a:ext uri="{FF2B5EF4-FFF2-40B4-BE49-F238E27FC236}">
                <a16:creationId xmlns:a16="http://schemas.microsoft.com/office/drawing/2014/main" id="{B3CC8B51-3E0B-4E30-ABD8-C12B810C8AF9}"/>
              </a:ext>
            </a:extLst>
          </p:cNvPr>
          <p:cNvGraphicFramePr>
            <a:graphicFrameLocks noGrp="1"/>
          </p:cNvGraphicFramePr>
          <p:nvPr>
            <p:ph idx="1"/>
            <p:extLst>
              <p:ext uri="{D42A27DB-BD31-4B8C-83A1-F6EECF244321}">
                <p14:modId xmlns:p14="http://schemas.microsoft.com/office/powerpoint/2010/main" val="297361581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753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Graphic 42" descr="Tokalaşma">
            <a:extLst>
              <a:ext uri="{FF2B5EF4-FFF2-40B4-BE49-F238E27FC236}">
                <a16:creationId xmlns:a16="http://schemas.microsoft.com/office/drawing/2014/main" id="{AAEEC845-B4DF-45FB-AA24-6EAEE3CEEA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872360"/>
            <a:ext cx="6422848" cy="4351459"/>
          </a:xfrm>
        </p:spPr>
        <p:txBody>
          <a:bodyPr>
            <a:normAutofit/>
          </a:bodyPr>
          <a:lstStyle/>
          <a:p>
            <a:pPr marL="0" indent="0">
              <a:buNone/>
            </a:pPr>
            <a:r>
              <a:rPr lang="tr-TR" sz="2000" b="1" dirty="0"/>
              <a:t>Learning </a:t>
            </a:r>
            <a:r>
              <a:rPr lang="tr-TR" sz="2000" b="1" dirty="0" err="1"/>
              <a:t>Agreement</a:t>
            </a:r>
            <a:endParaRPr lang="tr-TR" sz="2000" b="1" dirty="0"/>
          </a:p>
          <a:p>
            <a:pPr marL="0" indent="0">
              <a:buNone/>
            </a:pPr>
            <a:r>
              <a:rPr lang="tr-TR" sz="2000" dirty="0"/>
              <a:t>1 Dönem için 30 AKTS, 2 dönem için 60 AKTS belirlenmelidir.</a:t>
            </a:r>
          </a:p>
          <a:p>
            <a:pPr marL="0" indent="0">
              <a:buNone/>
            </a:pPr>
            <a:r>
              <a:rPr lang="tr-TR" sz="2000" dirty="0"/>
              <a:t>Gidilecek olan kurumda alınacak derslerin </a:t>
            </a:r>
            <a:r>
              <a:rPr lang="tr-TR" sz="2000" b="1" dirty="0"/>
              <a:t>(dönemlik ±30 AKTS)</a:t>
            </a:r>
            <a:r>
              <a:rPr lang="tr-TR" sz="2000" dirty="0"/>
              <a:t> belirlenmesi gerekmektedir. AKTS değeri bir dönemlik minimum 27/28, maksimum 32/33 olabilir.</a:t>
            </a:r>
          </a:p>
          <a:p>
            <a:pPr marL="0" indent="0">
              <a:buNone/>
            </a:pPr>
            <a:r>
              <a:rPr lang="tr-TR" sz="2000" b="1" dirty="0"/>
              <a:t>1.Öğrenim Anlaşması (Learning </a:t>
            </a:r>
            <a:r>
              <a:rPr lang="tr-TR" sz="2000" b="1" dirty="0" err="1"/>
              <a:t>Agreement</a:t>
            </a:r>
            <a:r>
              <a:rPr lang="tr-TR" sz="2000" b="1" dirty="0"/>
              <a:t>) (</a:t>
            </a:r>
            <a:r>
              <a:rPr lang="tr-TR" sz="2000" dirty="0"/>
              <a:t>biri öğrencide, biri bölümde, biri gidilecek kurumda ve biri de Uluslararası İlişkiler Ofisinde kalacak şekilde </a:t>
            </a:r>
            <a:r>
              <a:rPr lang="tr-TR" sz="2000" b="1" u="sng" dirty="0"/>
              <a:t>dört nüsha</a:t>
            </a:r>
            <a:r>
              <a:rPr lang="tr-TR" sz="2000" dirty="0"/>
              <a:t> düzenlenir</a:t>
            </a:r>
            <a:r>
              <a:rPr lang="tr-TR" sz="2000" b="1" dirty="0"/>
              <a:t>)</a:t>
            </a:r>
            <a:endParaRPr lang="tr-TR" sz="2000" dirty="0"/>
          </a:p>
          <a:p>
            <a:pPr marL="0" indent="0">
              <a:buNone/>
            </a:pPr>
            <a:r>
              <a:rPr lang="tr-TR" sz="2000" b="1" dirty="0"/>
              <a:t>2. İngilizce Transkript </a:t>
            </a:r>
            <a:r>
              <a:rPr lang="tr-TR" sz="2000" dirty="0"/>
              <a:t>ile birlikte Koordinatörlüğe teslim edilir.</a:t>
            </a:r>
          </a:p>
          <a:p>
            <a:endParaRPr lang="tr-TR" sz="2000" dirty="0"/>
          </a:p>
        </p:txBody>
      </p:sp>
    </p:spTree>
    <p:extLst>
      <p:ext uri="{BB962C8B-B14F-4D97-AF65-F5344CB8AC3E}">
        <p14:creationId xmlns:p14="http://schemas.microsoft.com/office/powerpoint/2010/main" val="366329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Mimari düz dolguyla">
            <a:extLst>
              <a:ext uri="{FF2B5EF4-FFF2-40B4-BE49-F238E27FC236}">
                <a16:creationId xmlns:a16="http://schemas.microsoft.com/office/drawing/2014/main" id="{5BA25BF0-4BCB-40AA-8AAF-FF224909EB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F09C531D-0248-4F28-A52E-ABF368431931}"/>
              </a:ext>
            </a:extLst>
          </p:cNvPr>
          <p:cNvSpPr>
            <a:spLocks noGrp="1"/>
          </p:cNvSpPr>
          <p:nvPr>
            <p:ph idx="1"/>
          </p:nvPr>
        </p:nvSpPr>
        <p:spPr>
          <a:xfrm>
            <a:off x="5214581" y="1291328"/>
            <a:ext cx="6422848" cy="4909849"/>
          </a:xfrm>
        </p:spPr>
        <p:txBody>
          <a:bodyPr>
            <a:normAutofit/>
          </a:bodyPr>
          <a:lstStyle/>
          <a:p>
            <a:pPr marL="0" indent="0">
              <a:spcBef>
                <a:spcPts val="0"/>
              </a:spcBef>
              <a:buNone/>
            </a:pPr>
            <a:endParaRPr lang="tr-TR" sz="1400" dirty="0">
              <a:latin typeface="Arial" pitchFamily="34" charset="0"/>
              <a:cs typeface="Arial" pitchFamily="34" charset="0"/>
            </a:endParaRPr>
          </a:p>
          <a:p>
            <a:pPr marL="0" indent="0">
              <a:spcBef>
                <a:spcPts val="0"/>
              </a:spcBef>
              <a:buNone/>
            </a:pPr>
            <a:endParaRPr lang="tr-TR" sz="1400" dirty="0">
              <a:latin typeface="Arial" pitchFamily="34" charset="0"/>
              <a:cs typeface="Arial" pitchFamily="34" charset="0"/>
            </a:endParaRPr>
          </a:p>
          <a:p>
            <a:pPr marL="0" indent="0">
              <a:spcBef>
                <a:spcPts val="0"/>
              </a:spcBef>
              <a:buNone/>
            </a:pPr>
            <a:endParaRPr lang="tr-TR" sz="1400" dirty="0">
              <a:latin typeface="Arial" pitchFamily="34" charset="0"/>
              <a:cs typeface="Arial" pitchFamily="34" charset="0"/>
            </a:endParaRPr>
          </a:p>
          <a:p>
            <a:pPr marL="0" indent="0">
              <a:spcBef>
                <a:spcPts val="0"/>
              </a:spcBef>
              <a:buNone/>
            </a:pPr>
            <a:endParaRPr lang="tr-TR" sz="1400" dirty="0">
              <a:latin typeface="Arial" pitchFamily="34" charset="0"/>
              <a:cs typeface="Arial" pitchFamily="34" charset="0"/>
            </a:endParaRPr>
          </a:p>
          <a:p>
            <a:pPr marL="0" indent="0">
              <a:spcBef>
                <a:spcPts val="0"/>
              </a:spcBef>
              <a:buNone/>
            </a:pPr>
            <a:r>
              <a:rPr lang="tr-TR" sz="1400" dirty="0">
                <a:latin typeface="Arial" pitchFamily="34" charset="0"/>
                <a:cs typeface="Arial" pitchFamily="34" charset="0"/>
              </a:rPr>
              <a:t>Gideceğiniz</a:t>
            </a:r>
            <a:r>
              <a:rPr lang="tr-TR" sz="1400" spc="-20" dirty="0">
                <a:latin typeface="Arial" pitchFamily="34" charset="0"/>
                <a:cs typeface="Arial" pitchFamily="34" charset="0"/>
              </a:rPr>
              <a:t> </a:t>
            </a:r>
            <a:r>
              <a:rPr lang="tr-TR" sz="1400" dirty="0">
                <a:latin typeface="Arial" pitchFamily="34" charset="0"/>
                <a:cs typeface="Arial" pitchFamily="34" charset="0"/>
              </a:rPr>
              <a:t>üni</a:t>
            </a:r>
            <a:r>
              <a:rPr lang="tr-TR" sz="1400" spc="-35" dirty="0">
                <a:latin typeface="Arial" pitchFamily="34" charset="0"/>
                <a:cs typeface="Arial" pitchFamily="34" charset="0"/>
              </a:rPr>
              <a:t>v</a:t>
            </a:r>
            <a:r>
              <a:rPr lang="tr-TR" sz="1400" dirty="0">
                <a:latin typeface="Arial" pitchFamily="34" charset="0"/>
                <a:cs typeface="Arial" pitchFamily="34" charset="0"/>
              </a:rPr>
              <a:t>e</a:t>
            </a:r>
            <a:r>
              <a:rPr lang="tr-TR" sz="1400" spc="-35" dirty="0">
                <a:latin typeface="Arial" pitchFamily="34" charset="0"/>
                <a:cs typeface="Arial" pitchFamily="34" charset="0"/>
              </a:rPr>
              <a:t>r</a:t>
            </a:r>
            <a:r>
              <a:rPr lang="tr-TR" sz="1400" dirty="0">
                <a:latin typeface="Arial" pitchFamily="34" charset="0"/>
                <a:cs typeface="Arial" pitchFamily="34" charset="0"/>
              </a:rPr>
              <a:t>si</a:t>
            </a:r>
            <a:r>
              <a:rPr lang="tr-TR" sz="1400" spc="-30" dirty="0">
                <a:latin typeface="Arial" pitchFamily="34" charset="0"/>
                <a:cs typeface="Arial" pitchFamily="34" charset="0"/>
              </a:rPr>
              <a:t>t</a:t>
            </a:r>
            <a:r>
              <a:rPr lang="tr-TR" sz="1400" dirty="0">
                <a:latin typeface="Arial" pitchFamily="34" charset="0"/>
                <a:cs typeface="Arial" pitchFamily="34" charset="0"/>
              </a:rPr>
              <a:t>ede, </a:t>
            </a:r>
            <a:r>
              <a:rPr lang="tr-TR" sz="1400" spc="-75" dirty="0">
                <a:latin typeface="Arial" pitchFamily="34" charset="0"/>
                <a:cs typeface="Arial" pitchFamily="34" charset="0"/>
              </a:rPr>
              <a:t>k</a:t>
            </a:r>
            <a:r>
              <a:rPr lang="tr-TR" sz="1400" dirty="0">
                <a:latin typeface="Arial" pitchFamily="34" charset="0"/>
                <a:cs typeface="Arial" pitchFamily="34" charset="0"/>
              </a:rPr>
              <a:t>endi</a:t>
            </a:r>
            <a:r>
              <a:rPr lang="tr-TR" sz="1400" spc="-15" dirty="0">
                <a:latin typeface="Arial" pitchFamily="34" charset="0"/>
                <a:cs typeface="Arial" pitchFamily="34" charset="0"/>
              </a:rPr>
              <a:t> </a:t>
            </a:r>
            <a:r>
              <a:rPr lang="tr-TR" sz="1400" dirty="0">
                <a:latin typeface="Arial" pitchFamily="34" charset="0"/>
                <a:cs typeface="Arial" pitchFamily="34" charset="0"/>
              </a:rPr>
              <a:t>üni</a:t>
            </a:r>
            <a:r>
              <a:rPr lang="tr-TR" sz="1400" spc="-35" dirty="0">
                <a:latin typeface="Arial" pitchFamily="34" charset="0"/>
                <a:cs typeface="Arial" pitchFamily="34" charset="0"/>
              </a:rPr>
              <a:t>v</a:t>
            </a:r>
            <a:r>
              <a:rPr lang="tr-TR" sz="1400" dirty="0">
                <a:latin typeface="Arial" pitchFamily="34" charset="0"/>
                <a:cs typeface="Arial" pitchFamily="34" charset="0"/>
              </a:rPr>
              <a:t>e</a:t>
            </a:r>
            <a:r>
              <a:rPr lang="tr-TR" sz="1400" spc="-35" dirty="0">
                <a:latin typeface="Arial" pitchFamily="34" charset="0"/>
                <a:cs typeface="Arial" pitchFamily="34" charset="0"/>
              </a:rPr>
              <a:t>r</a:t>
            </a:r>
            <a:r>
              <a:rPr lang="tr-TR" sz="1400" dirty="0">
                <a:latin typeface="Arial" pitchFamily="34" charset="0"/>
                <a:cs typeface="Arial" pitchFamily="34" charset="0"/>
              </a:rPr>
              <a:t>si</a:t>
            </a:r>
            <a:r>
              <a:rPr lang="tr-TR" sz="1400" spc="-30" dirty="0">
                <a:latin typeface="Arial" pitchFamily="34" charset="0"/>
                <a:cs typeface="Arial" pitchFamily="34" charset="0"/>
              </a:rPr>
              <a:t>t</a:t>
            </a:r>
            <a:r>
              <a:rPr lang="tr-TR" sz="1400" dirty="0">
                <a:latin typeface="Arial" pitchFamily="34" charset="0"/>
                <a:cs typeface="Arial" pitchFamily="34" charset="0"/>
              </a:rPr>
              <a:t>enizin bil</a:t>
            </a:r>
            <a:r>
              <a:rPr lang="tr-TR" sz="1400" spc="-10" dirty="0">
                <a:latin typeface="Arial" pitchFamily="34" charset="0"/>
                <a:cs typeface="Arial" pitchFamily="34" charset="0"/>
              </a:rPr>
              <a:t>g</a:t>
            </a:r>
            <a:r>
              <a:rPr lang="tr-TR" sz="1400" dirty="0">
                <a:latin typeface="Arial" pitchFamily="34" charset="0"/>
                <a:cs typeface="Arial" pitchFamily="34" charset="0"/>
              </a:rPr>
              <a:t>isi</a:t>
            </a:r>
            <a:r>
              <a:rPr lang="tr-TR" sz="1400" spc="-20" dirty="0">
                <a:latin typeface="Arial" pitchFamily="34" charset="0"/>
                <a:cs typeface="Arial" pitchFamily="34" charset="0"/>
              </a:rPr>
              <a:t> </a:t>
            </a:r>
            <a:r>
              <a:rPr lang="tr-TR" sz="1400" spc="-30" dirty="0">
                <a:latin typeface="Arial" pitchFamily="34" charset="0"/>
                <a:cs typeface="Arial" pitchFamily="34" charset="0"/>
              </a:rPr>
              <a:t>v</a:t>
            </a:r>
            <a:r>
              <a:rPr lang="tr-TR" sz="1400" dirty="0">
                <a:latin typeface="Arial" pitchFamily="34" charset="0"/>
                <a:cs typeface="Arial" pitchFamily="34" charset="0"/>
              </a:rPr>
              <a:t>e</a:t>
            </a:r>
            <a:r>
              <a:rPr lang="tr-TR" sz="1400" spc="10" dirty="0">
                <a:latin typeface="Arial" pitchFamily="34" charset="0"/>
                <a:cs typeface="Arial" pitchFamily="34" charset="0"/>
              </a:rPr>
              <a:t> </a:t>
            </a:r>
            <a:r>
              <a:rPr lang="tr-TR" sz="1400" dirty="0">
                <a:latin typeface="Arial" pitchFamily="34" charset="0"/>
                <a:cs typeface="Arial" pitchFamily="34" charset="0"/>
              </a:rPr>
              <a:t>o</a:t>
            </a:r>
            <a:r>
              <a:rPr lang="tr-TR" sz="1400" spc="-10" dirty="0">
                <a:latin typeface="Arial" pitchFamily="34" charset="0"/>
                <a:cs typeface="Arial" pitchFamily="34" charset="0"/>
              </a:rPr>
              <a:t>n</a:t>
            </a:r>
            <a:r>
              <a:rPr lang="tr-TR" sz="1400" spc="-50" dirty="0">
                <a:latin typeface="Arial" pitchFamily="34" charset="0"/>
                <a:cs typeface="Arial" pitchFamily="34" charset="0"/>
              </a:rPr>
              <a:t>a</a:t>
            </a:r>
            <a:r>
              <a:rPr lang="tr-TR" sz="1400" dirty="0">
                <a:latin typeface="Arial" pitchFamily="34" charset="0"/>
                <a:cs typeface="Arial" pitchFamily="34" charset="0"/>
              </a:rPr>
              <a:t>yı</a:t>
            </a:r>
            <a:r>
              <a:rPr lang="tr-TR" sz="1400" spc="-15" dirty="0">
                <a:latin typeface="Arial" pitchFamily="34" charset="0"/>
                <a:cs typeface="Arial" pitchFamily="34" charset="0"/>
              </a:rPr>
              <a:t> </a:t>
            </a:r>
            <a:r>
              <a:rPr lang="tr-TR" sz="1400" dirty="0">
                <a:latin typeface="Arial" pitchFamily="34" charset="0"/>
                <a:cs typeface="Arial" pitchFamily="34" charset="0"/>
              </a:rPr>
              <a:t>dahilinde ala</a:t>
            </a:r>
            <a:r>
              <a:rPr lang="tr-TR" sz="1400" spc="-25" dirty="0">
                <a:latin typeface="Arial" pitchFamily="34" charset="0"/>
                <a:cs typeface="Arial" pitchFamily="34" charset="0"/>
              </a:rPr>
              <a:t>c</a:t>
            </a:r>
            <a:r>
              <a:rPr lang="tr-TR" sz="1400" dirty="0">
                <a:latin typeface="Arial" pitchFamily="34" charset="0"/>
                <a:cs typeface="Arial" pitchFamily="34" charset="0"/>
              </a:rPr>
              <a:t>ağınız</a:t>
            </a:r>
            <a:r>
              <a:rPr lang="tr-TR" sz="1400" spc="-10" dirty="0">
                <a:latin typeface="Arial" pitchFamily="34" charset="0"/>
                <a:cs typeface="Arial" pitchFamily="34" charset="0"/>
              </a:rPr>
              <a:t> </a:t>
            </a:r>
            <a:r>
              <a:rPr lang="tr-TR" sz="1400" dirty="0">
                <a:latin typeface="Arial" pitchFamily="34" charset="0"/>
                <a:cs typeface="Arial" pitchFamily="34" charset="0"/>
              </a:rPr>
              <a:t>de</a:t>
            </a:r>
            <a:r>
              <a:rPr lang="tr-TR" sz="1400" spc="-35" dirty="0">
                <a:latin typeface="Arial" pitchFamily="34" charset="0"/>
                <a:cs typeface="Arial" pitchFamily="34" charset="0"/>
              </a:rPr>
              <a:t>r</a:t>
            </a:r>
            <a:r>
              <a:rPr lang="tr-TR" sz="1400" dirty="0">
                <a:latin typeface="Arial" pitchFamily="34" charset="0"/>
                <a:cs typeface="Arial" pitchFamily="34" charset="0"/>
              </a:rPr>
              <a:t>sleri</a:t>
            </a:r>
            <a:r>
              <a:rPr lang="tr-TR" sz="1400" spc="-10" dirty="0">
                <a:latin typeface="Arial" pitchFamily="34" charset="0"/>
                <a:cs typeface="Arial" pitchFamily="34" charset="0"/>
              </a:rPr>
              <a:t> </a:t>
            </a:r>
            <a:r>
              <a:rPr lang="tr-TR" sz="1400" spc="-30" dirty="0">
                <a:latin typeface="Arial" pitchFamily="34" charset="0"/>
                <a:cs typeface="Arial" pitchFamily="34" charset="0"/>
              </a:rPr>
              <a:t>v</a:t>
            </a:r>
            <a:r>
              <a:rPr lang="tr-TR" sz="1400" dirty="0">
                <a:latin typeface="Arial" pitchFamily="34" charset="0"/>
                <a:cs typeface="Arial" pitchFamily="34" charset="0"/>
              </a:rPr>
              <a:t>e o</a:t>
            </a:r>
            <a:r>
              <a:rPr lang="tr-TR" sz="1400" spc="-10" dirty="0">
                <a:latin typeface="Arial" pitchFamily="34" charset="0"/>
                <a:cs typeface="Arial" pitchFamily="34" charset="0"/>
              </a:rPr>
              <a:t> </a:t>
            </a:r>
            <a:r>
              <a:rPr lang="tr-TR" sz="1400" dirty="0">
                <a:latin typeface="Arial" pitchFamily="34" charset="0"/>
                <a:cs typeface="Arial" pitchFamily="34" charset="0"/>
              </a:rPr>
              <a:t>de</a:t>
            </a:r>
            <a:r>
              <a:rPr lang="tr-TR" sz="1400" spc="-30" dirty="0">
                <a:latin typeface="Arial" pitchFamily="34" charset="0"/>
                <a:cs typeface="Arial" pitchFamily="34" charset="0"/>
              </a:rPr>
              <a:t>r</a:t>
            </a:r>
            <a:r>
              <a:rPr lang="tr-TR" sz="1400" dirty="0">
                <a:latin typeface="Arial" pitchFamily="34" charset="0"/>
                <a:cs typeface="Arial" pitchFamily="34" charset="0"/>
              </a:rPr>
              <a:t>sle</a:t>
            </a:r>
            <a:r>
              <a:rPr lang="tr-TR" sz="1400" spc="-35" dirty="0">
                <a:latin typeface="Arial" pitchFamily="34" charset="0"/>
                <a:cs typeface="Arial" pitchFamily="34" charset="0"/>
              </a:rPr>
              <a:t>r</a:t>
            </a:r>
            <a:r>
              <a:rPr lang="tr-TR" sz="1400" dirty="0">
                <a:latin typeface="Arial" pitchFamily="34" charset="0"/>
                <a:cs typeface="Arial" pitchFamily="34" charset="0"/>
              </a:rPr>
              <a:t>e</a:t>
            </a:r>
            <a:r>
              <a:rPr lang="tr-TR" sz="1400" spc="-10" dirty="0">
                <a:latin typeface="Arial" pitchFamily="34" charset="0"/>
                <a:cs typeface="Arial" pitchFamily="34" charset="0"/>
              </a:rPr>
              <a:t> </a:t>
            </a:r>
            <a:r>
              <a:rPr lang="tr-TR" sz="1400" spc="-40" dirty="0">
                <a:latin typeface="Arial" pitchFamily="34" charset="0"/>
                <a:cs typeface="Arial" pitchFamily="34" charset="0"/>
              </a:rPr>
              <a:t>k</a:t>
            </a:r>
            <a:r>
              <a:rPr lang="tr-TR" sz="1400" dirty="0">
                <a:latin typeface="Arial" pitchFamily="34" charset="0"/>
                <a:cs typeface="Arial" pitchFamily="34" charset="0"/>
              </a:rPr>
              <a:t>a</a:t>
            </a:r>
            <a:r>
              <a:rPr lang="tr-TR" sz="1400" spc="-35" dirty="0">
                <a:latin typeface="Arial" pitchFamily="34" charset="0"/>
                <a:cs typeface="Arial" pitchFamily="34" charset="0"/>
              </a:rPr>
              <a:t>r</a:t>
            </a:r>
            <a:r>
              <a:rPr lang="tr-TR" sz="1400" dirty="0">
                <a:latin typeface="Arial" pitchFamily="34" charset="0"/>
                <a:cs typeface="Arial" pitchFamily="34" charset="0"/>
              </a:rPr>
              <a:t>şılık</a:t>
            </a:r>
            <a:r>
              <a:rPr lang="tr-TR" sz="1400" spc="-30" dirty="0">
                <a:latin typeface="Arial" pitchFamily="34" charset="0"/>
                <a:cs typeface="Arial" pitchFamily="34" charset="0"/>
              </a:rPr>
              <a:t>  olarak </a:t>
            </a:r>
            <a:r>
              <a:rPr lang="tr-TR" sz="1400" dirty="0" err="1">
                <a:latin typeface="Arial" pitchFamily="34" charset="0"/>
                <a:cs typeface="Arial" pitchFamily="34" charset="0"/>
              </a:rPr>
              <a:t>EBYÜ’de</a:t>
            </a:r>
            <a:r>
              <a:rPr lang="tr-TR" sz="1400" dirty="0">
                <a:latin typeface="Arial" pitchFamily="34" charset="0"/>
                <a:cs typeface="Arial" pitchFamily="34" charset="0"/>
              </a:rPr>
              <a:t> s</a:t>
            </a:r>
            <a:r>
              <a:rPr lang="tr-TR" sz="1400" spc="-50" dirty="0">
                <a:latin typeface="Arial" pitchFamily="34" charset="0"/>
                <a:cs typeface="Arial" pitchFamily="34" charset="0"/>
              </a:rPr>
              <a:t>a</a:t>
            </a:r>
            <a:r>
              <a:rPr lang="tr-TR" sz="1400" dirty="0">
                <a:latin typeface="Arial" pitchFamily="34" charset="0"/>
                <a:cs typeface="Arial" pitchFamily="34" charset="0"/>
              </a:rPr>
              <a:t>yıla</a:t>
            </a:r>
            <a:r>
              <a:rPr lang="tr-TR" sz="1400" spc="-15" dirty="0">
                <a:latin typeface="Arial" pitchFamily="34" charset="0"/>
                <a:cs typeface="Arial" pitchFamily="34" charset="0"/>
              </a:rPr>
              <a:t>c</a:t>
            </a:r>
            <a:r>
              <a:rPr lang="tr-TR" sz="1400" dirty="0">
                <a:latin typeface="Arial" pitchFamily="34" charset="0"/>
                <a:cs typeface="Arial" pitchFamily="34" charset="0"/>
              </a:rPr>
              <a:t>ak</a:t>
            </a:r>
            <a:r>
              <a:rPr lang="tr-TR" sz="1400" spc="-25" dirty="0">
                <a:latin typeface="Arial" pitchFamily="34" charset="0"/>
                <a:cs typeface="Arial" pitchFamily="34" charset="0"/>
              </a:rPr>
              <a:t> </a:t>
            </a:r>
            <a:r>
              <a:rPr lang="tr-TR" sz="1400" dirty="0">
                <a:latin typeface="Arial" pitchFamily="34" charset="0"/>
                <a:cs typeface="Arial" pitchFamily="34" charset="0"/>
              </a:rPr>
              <a:t>olan de</a:t>
            </a:r>
            <a:r>
              <a:rPr lang="tr-TR" sz="1400" spc="-35" dirty="0">
                <a:latin typeface="Arial" pitchFamily="34" charset="0"/>
                <a:cs typeface="Arial" pitchFamily="34" charset="0"/>
              </a:rPr>
              <a:t>r</a:t>
            </a:r>
            <a:r>
              <a:rPr lang="tr-TR" sz="1400" dirty="0">
                <a:latin typeface="Arial" pitchFamily="34" charset="0"/>
                <a:cs typeface="Arial" pitchFamily="34" charset="0"/>
              </a:rPr>
              <a:t>sleri</a:t>
            </a:r>
            <a:r>
              <a:rPr lang="tr-TR" sz="1400" spc="-10" dirty="0">
                <a:latin typeface="Arial" pitchFamily="34" charset="0"/>
                <a:cs typeface="Arial" pitchFamily="34" charset="0"/>
              </a:rPr>
              <a:t> </a:t>
            </a:r>
            <a:r>
              <a:rPr lang="tr-TR" sz="1400" spc="-15" dirty="0">
                <a:latin typeface="Arial" pitchFamily="34" charset="0"/>
                <a:cs typeface="Arial" pitchFamily="34" charset="0"/>
              </a:rPr>
              <a:t>gösteren belgedir.</a:t>
            </a:r>
          </a:p>
          <a:p>
            <a:pPr marL="0" indent="0">
              <a:spcBef>
                <a:spcPts val="0"/>
              </a:spcBef>
              <a:buNone/>
            </a:pPr>
            <a:endParaRPr lang="tr-TR" sz="1400" spc="-15" dirty="0">
              <a:latin typeface="Arial" pitchFamily="34" charset="0"/>
              <a:cs typeface="Arial" pitchFamily="34" charset="0"/>
            </a:endParaRPr>
          </a:p>
          <a:p>
            <a:pPr marL="0" indent="0">
              <a:spcBef>
                <a:spcPts val="0"/>
              </a:spcBef>
              <a:buNone/>
            </a:pPr>
            <a:r>
              <a:rPr lang="tr-TR" sz="1400" spc="-20" dirty="0" err="1">
                <a:latin typeface="Arial" pitchFamily="34" charset="0"/>
                <a:cs typeface="Arial" pitchFamily="34" charset="0"/>
              </a:rPr>
              <a:t>N</a:t>
            </a:r>
            <a:r>
              <a:rPr lang="tr-TR" sz="1400" spc="-25" dirty="0" err="1">
                <a:latin typeface="Arial" pitchFamily="34" charset="0"/>
                <a:cs typeface="Arial" pitchFamily="34" charset="0"/>
              </a:rPr>
              <a:t>o</a:t>
            </a:r>
            <a:r>
              <a:rPr lang="tr-TR" sz="1400" dirty="0" err="1">
                <a:latin typeface="Arial" pitchFamily="34" charset="0"/>
                <a:cs typeface="Arial" pitchFamily="34" charset="0"/>
              </a:rPr>
              <a:t>mina</a:t>
            </a:r>
            <a:r>
              <a:rPr lang="tr-TR" sz="1400" spc="-50" dirty="0" err="1">
                <a:latin typeface="Arial" pitchFamily="34" charset="0"/>
                <a:cs typeface="Arial" pitchFamily="34" charset="0"/>
              </a:rPr>
              <a:t>s</a:t>
            </a:r>
            <a:r>
              <a:rPr lang="tr-TR" sz="1400" spc="-35" dirty="0" err="1">
                <a:latin typeface="Arial" pitchFamily="34" charset="0"/>
                <a:cs typeface="Arial" pitchFamily="34" charset="0"/>
              </a:rPr>
              <a:t>y</a:t>
            </a:r>
            <a:r>
              <a:rPr lang="tr-TR" sz="1400" dirty="0" err="1">
                <a:latin typeface="Arial" pitchFamily="34" charset="0"/>
                <a:cs typeface="Arial" pitchFamily="34" charset="0"/>
              </a:rPr>
              <a:t>onunuz</a:t>
            </a:r>
            <a:r>
              <a:rPr lang="tr-TR" sz="1400" spc="-10" dirty="0">
                <a:latin typeface="Arial" pitchFamily="34" charset="0"/>
                <a:cs typeface="Arial" pitchFamily="34" charset="0"/>
              </a:rPr>
              <a:t> </a:t>
            </a:r>
            <a:r>
              <a:rPr lang="tr-TR" sz="1400" spc="-35" dirty="0">
                <a:latin typeface="Arial" pitchFamily="34" charset="0"/>
                <a:cs typeface="Arial" pitchFamily="34" charset="0"/>
              </a:rPr>
              <a:t>y</a:t>
            </a:r>
            <a:r>
              <a:rPr lang="tr-TR" sz="1400" dirty="0">
                <a:latin typeface="Arial" pitchFamily="34" charset="0"/>
                <a:cs typeface="Arial" pitchFamily="34" charset="0"/>
              </a:rPr>
              <a:t>apıldı</a:t>
            </a:r>
            <a:r>
              <a:rPr lang="tr-TR" sz="1400" spc="-10" dirty="0">
                <a:latin typeface="Arial" pitchFamily="34" charset="0"/>
                <a:cs typeface="Arial" pitchFamily="34" charset="0"/>
              </a:rPr>
              <a:t>k</a:t>
            </a:r>
            <a:r>
              <a:rPr lang="tr-TR" sz="1400" spc="-25" dirty="0">
                <a:latin typeface="Arial" pitchFamily="34" charset="0"/>
                <a:cs typeface="Arial" pitchFamily="34" charset="0"/>
              </a:rPr>
              <a:t>t</a:t>
            </a:r>
            <a:r>
              <a:rPr lang="tr-TR" sz="1400" dirty="0">
                <a:latin typeface="Arial" pitchFamily="34" charset="0"/>
                <a:cs typeface="Arial" pitchFamily="34" charset="0"/>
              </a:rPr>
              <a:t>an</a:t>
            </a:r>
            <a:r>
              <a:rPr lang="tr-TR" sz="1400" spc="-25" dirty="0">
                <a:latin typeface="Arial" pitchFamily="34" charset="0"/>
                <a:cs typeface="Arial" pitchFamily="34" charset="0"/>
              </a:rPr>
              <a:t> </a:t>
            </a:r>
            <a:r>
              <a:rPr lang="tr-TR" sz="1400" dirty="0">
                <a:latin typeface="Arial" pitchFamily="34" charset="0"/>
                <a:cs typeface="Arial" pitchFamily="34" charset="0"/>
              </a:rPr>
              <a:t>s</a:t>
            </a:r>
            <a:r>
              <a:rPr lang="tr-TR" sz="1400" spc="-10" dirty="0">
                <a:latin typeface="Arial" pitchFamily="34" charset="0"/>
                <a:cs typeface="Arial" pitchFamily="34" charset="0"/>
              </a:rPr>
              <a:t>o</a:t>
            </a:r>
            <a:r>
              <a:rPr lang="tr-TR" sz="1400" dirty="0">
                <a:latin typeface="Arial" pitchFamily="34" charset="0"/>
                <a:cs typeface="Arial" pitchFamily="34" charset="0"/>
              </a:rPr>
              <a:t>n</a:t>
            </a:r>
            <a:r>
              <a:rPr lang="tr-TR" sz="1400" spc="-50" dirty="0">
                <a:latin typeface="Arial" pitchFamily="34" charset="0"/>
                <a:cs typeface="Arial" pitchFamily="34" charset="0"/>
              </a:rPr>
              <a:t>r</a:t>
            </a:r>
            <a:r>
              <a:rPr lang="tr-TR" sz="1400" dirty="0">
                <a:latin typeface="Arial" pitchFamily="34" charset="0"/>
                <a:cs typeface="Arial" pitchFamily="34" charset="0"/>
              </a:rPr>
              <a:t>a alabil</a:t>
            </a:r>
            <a:r>
              <a:rPr lang="tr-TR" sz="1400" spc="5" dirty="0">
                <a:latin typeface="Arial" pitchFamily="34" charset="0"/>
                <a:cs typeface="Arial" pitchFamily="34" charset="0"/>
              </a:rPr>
              <a:t>e</a:t>
            </a:r>
            <a:r>
              <a:rPr lang="tr-TR" sz="1400" dirty="0">
                <a:latin typeface="Arial" pitchFamily="34" charset="0"/>
                <a:cs typeface="Arial" pitchFamily="34" charset="0"/>
              </a:rPr>
              <a:t>c</a:t>
            </a:r>
            <a:r>
              <a:rPr lang="tr-TR" sz="1400" spc="5" dirty="0">
                <a:latin typeface="Arial" pitchFamily="34" charset="0"/>
                <a:cs typeface="Arial" pitchFamily="34" charset="0"/>
              </a:rPr>
              <a:t>e</a:t>
            </a:r>
            <a:r>
              <a:rPr lang="tr-TR" sz="1400" dirty="0">
                <a:latin typeface="Arial" pitchFamily="34" charset="0"/>
                <a:cs typeface="Arial" pitchFamily="34" charset="0"/>
              </a:rPr>
              <a:t>ğiniz</a:t>
            </a:r>
            <a:r>
              <a:rPr lang="tr-TR" sz="1400" spc="-10" dirty="0">
                <a:latin typeface="Arial" pitchFamily="34" charset="0"/>
                <a:cs typeface="Arial" pitchFamily="34" charset="0"/>
              </a:rPr>
              <a:t> </a:t>
            </a:r>
            <a:r>
              <a:rPr lang="tr-TR" sz="1400" dirty="0">
                <a:latin typeface="Arial" pitchFamily="34" charset="0"/>
                <a:cs typeface="Arial" pitchFamily="34" charset="0"/>
              </a:rPr>
              <a:t>de</a:t>
            </a:r>
            <a:r>
              <a:rPr lang="tr-TR" sz="1400" spc="-30" dirty="0">
                <a:latin typeface="Arial" pitchFamily="34" charset="0"/>
                <a:cs typeface="Arial" pitchFamily="34" charset="0"/>
              </a:rPr>
              <a:t>r</a:t>
            </a:r>
            <a:r>
              <a:rPr lang="tr-TR" sz="1400" dirty="0">
                <a:latin typeface="Arial" pitchFamily="34" charset="0"/>
                <a:cs typeface="Arial" pitchFamily="34" charset="0"/>
              </a:rPr>
              <a:t>sler</a:t>
            </a:r>
            <a:r>
              <a:rPr lang="tr-TR" sz="1400" spc="-10" dirty="0">
                <a:latin typeface="Arial" pitchFamily="34" charset="0"/>
                <a:cs typeface="Arial" pitchFamily="34" charset="0"/>
              </a:rPr>
              <a:t> </a:t>
            </a:r>
            <a:r>
              <a:rPr lang="tr-TR" sz="1400" dirty="0">
                <a:latin typeface="Arial" pitchFamily="34" charset="0"/>
                <a:cs typeface="Arial" pitchFamily="34" charset="0"/>
              </a:rPr>
              <a:t>ile</a:t>
            </a:r>
            <a:r>
              <a:rPr lang="tr-TR" sz="1400" spc="-10" dirty="0">
                <a:latin typeface="Arial" pitchFamily="34" charset="0"/>
                <a:cs typeface="Arial" pitchFamily="34" charset="0"/>
              </a:rPr>
              <a:t> </a:t>
            </a:r>
            <a:r>
              <a:rPr lang="tr-TR" sz="1400" dirty="0">
                <a:latin typeface="Arial" pitchFamily="34" charset="0"/>
                <a:cs typeface="Arial" pitchFamily="34" charset="0"/>
              </a:rPr>
              <a:t>ilgili</a:t>
            </a:r>
            <a:r>
              <a:rPr lang="tr-TR" sz="1400" spc="-20" dirty="0">
                <a:latin typeface="Arial" pitchFamily="34" charset="0"/>
                <a:cs typeface="Arial" pitchFamily="34" charset="0"/>
              </a:rPr>
              <a:t> </a:t>
            </a:r>
            <a:r>
              <a:rPr lang="tr-TR" sz="1400" spc="-40" dirty="0">
                <a:latin typeface="Arial" pitchFamily="34" charset="0"/>
                <a:cs typeface="Arial" pitchFamily="34" charset="0"/>
              </a:rPr>
              <a:t>k</a:t>
            </a:r>
            <a:r>
              <a:rPr lang="tr-TR" sz="1400" dirty="0">
                <a:latin typeface="Arial" pitchFamily="34" charset="0"/>
                <a:cs typeface="Arial" pitchFamily="34" charset="0"/>
              </a:rPr>
              <a:t>a</a:t>
            </a:r>
            <a:r>
              <a:rPr lang="tr-TR" sz="1400" spc="-35" dirty="0">
                <a:latin typeface="Arial" pitchFamily="34" charset="0"/>
                <a:cs typeface="Arial" pitchFamily="34" charset="0"/>
              </a:rPr>
              <a:t>r</a:t>
            </a:r>
            <a:r>
              <a:rPr lang="tr-TR" sz="1400" dirty="0">
                <a:latin typeface="Arial" pitchFamily="34" charset="0"/>
                <a:cs typeface="Arial" pitchFamily="34" charset="0"/>
              </a:rPr>
              <a:t>şı</a:t>
            </a:r>
            <a:r>
              <a:rPr lang="tr-TR" sz="1400" spc="-30" dirty="0">
                <a:latin typeface="Arial" pitchFamily="34" charset="0"/>
                <a:cs typeface="Arial" pitchFamily="34" charset="0"/>
              </a:rPr>
              <a:t> </a:t>
            </a:r>
            <a:r>
              <a:rPr lang="tr-TR" sz="1400" dirty="0">
                <a:latin typeface="Arial" pitchFamily="34" charset="0"/>
                <a:cs typeface="Arial" pitchFamily="34" charset="0"/>
              </a:rPr>
              <a:t>üni</a:t>
            </a:r>
            <a:r>
              <a:rPr lang="tr-TR" sz="1400" spc="-30" dirty="0">
                <a:latin typeface="Arial" pitchFamily="34" charset="0"/>
                <a:cs typeface="Arial" pitchFamily="34" charset="0"/>
              </a:rPr>
              <a:t>v</a:t>
            </a:r>
            <a:r>
              <a:rPr lang="tr-TR" sz="1400" dirty="0">
                <a:latin typeface="Arial" pitchFamily="34" charset="0"/>
                <a:cs typeface="Arial" pitchFamily="34" charset="0"/>
              </a:rPr>
              <a:t>e</a:t>
            </a:r>
            <a:r>
              <a:rPr lang="tr-TR" sz="1400" spc="-30" dirty="0">
                <a:latin typeface="Arial" pitchFamily="34" charset="0"/>
                <a:cs typeface="Arial" pitchFamily="34" charset="0"/>
              </a:rPr>
              <a:t>r</a:t>
            </a:r>
            <a:r>
              <a:rPr lang="tr-TR" sz="1400" dirty="0">
                <a:latin typeface="Arial" pitchFamily="34" charset="0"/>
                <a:cs typeface="Arial" pitchFamily="34" charset="0"/>
              </a:rPr>
              <a:t>si</a:t>
            </a:r>
            <a:r>
              <a:rPr lang="tr-TR" sz="1400" spc="-30" dirty="0">
                <a:latin typeface="Arial" pitchFamily="34" charset="0"/>
                <a:cs typeface="Arial" pitchFamily="34" charset="0"/>
              </a:rPr>
              <a:t>t</a:t>
            </a:r>
            <a:r>
              <a:rPr lang="tr-TR" sz="1400" dirty="0">
                <a:latin typeface="Arial" pitchFamily="34" charset="0"/>
                <a:cs typeface="Arial" pitchFamily="34" charset="0"/>
              </a:rPr>
              <a:t>enin </a:t>
            </a:r>
            <a:r>
              <a:rPr lang="tr-TR" sz="1400" spc="-25" dirty="0">
                <a:latin typeface="Arial" pitchFamily="34" charset="0"/>
                <a:cs typeface="Arial" pitchFamily="34" charset="0"/>
              </a:rPr>
              <a:t>internet</a:t>
            </a:r>
            <a:r>
              <a:rPr lang="tr-TR" sz="1400" dirty="0">
                <a:latin typeface="Arial" pitchFamily="34" charset="0"/>
                <a:cs typeface="Arial" pitchFamily="34" charset="0"/>
              </a:rPr>
              <a:t> si</a:t>
            </a:r>
            <a:r>
              <a:rPr lang="tr-TR" sz="1400" spc="-30" dirty="0">
                <a:latin typeface="Arial" pitchFamily="34" charset="0"/>
                <a:cs typeface="Arial" pitchFamily="34" charset="0"/>
              </a:rPr>
              <a:t>t</a:t>
            </a:r>
            <a:r>
              <a:rPr lang="tr-TR" sz="1400" dirty="0">
                <a:latin typeface="Arial" pitchFamily="34" charset="0"/>
                <a:cs typeface="Arial" pitchFamily="34" charset="0"/>
              </a:rPr>
              <a:t>esindeki</a:t>
            </a:r>
            <a:r>
              <a:rPr lang="tr-TR" sz="1400" spc="-15" dirty="0">
                <a:latin typeface="Arial" pitchFamily="34" charset="0"/>
                <a:cs typeface="Arial" pitchFamily="34" charset="0"/>
              </a:rPr>
              <a:t> </a:t>
            </a:r>
            <a:r>
              <a:rPr lang="tr-TR" sz="1400" dirty="0">
                <a:latin typeface="Arial" pitchFamily="34" charset="0"/>
                <a:cs typeface="Arial" pitchFamily="34" charset="0"/>
              </a:rPr>
              <a:t>de</a:t>
            </a:r>
            <a:r>
              <a:rPr lang="tr-TR" sz="1400" spc="-30" dirty="0">
                <a:latin typeface="Arial" pitchFamily="34" charset="0"/>
                <a:cs typeface="Arial" pitchFamily="34" charset="0"/>
              </a:rPr>
              <a:t>r</a:t>
            </a:r>
            <a:r>
              <a:rPr lang="tr-TR" sz="1400" dirty="0">
                <a:latin typeface="Arial" pitchFamily="34" charset="0"/>
                <a:cs typeface="Arial" pitchFamily="34" charset="0"/>
              </a:rPr>
              <a:t>s </a:t>
            </a:r>
            <a:r>
              <a:rPr lang="tr-TR" sz="1400" spc="-45" dirty="0">
                <a:latin typeface="Arial" pitchFamily="34" charset="0"/>
                <a:cs typeface="Arial" pitchFamily="34" charset="0"/>
              </a:rPr>
              <a:t>k</a:t>
            </a:r>
            <a:r>
              <a:rPr lang="tr-TR" sz="1400" spc="-25" dirty="0">
                <a:latin typeface="Arial" pitchFamily="34" charset="0"/>
                <a:cs typeface="Arial" pitchFamily="34" charset="0"/>
              </a:rPr>
              <a:t>at</a:t>
            </a:r>
            <a:r>
              <a:rPr lang="tr-TR" sz="1400" dirty="0">
                <a:latin typeface="Arial" pitchFamily="34" charset="0"/>
                <a:cs typeface="Arial" pitchFamily="34" charset="0"/>
              </a:rPr>
              <a:t>aloğunu</a:t>
            </a:r>
            <a:r>
              <a:rPr lang="tr-TR" sz="1400" spc="-35" dirty="0">
                <a:latin typeface="Arial" pitchFamily="34" charset="0"/>
                <a:cs typeface="Arial" pitchFamily="34" charset="0"/>
              </a:rPr>
              <a:t> </a:t>
            </a:r>
            <a:r>
              <a:rPr lang="tr-TR" sz="1400" dirty="0">
                <a:latin typeface="Arial" pitchFamily="34" charset="0"/>
                <a:cs typeface="Arial" pitchFamily="34" charset="0"/>
              </a:rPr>
              <a:t>inc</a:t>
            </a:r>
            <a:r>
              <a:rPr lang="tr-TR" sz="1400" spc="5" dirty="0">
                <a:latin typeface="Arial" pitchFamily="34" charset="0"/>
                <a:cs typeface="Arial" pitchFamily="34" charset="0"/>
              </a:rPr>
              <a:t>e</a:t>
            </a:r>
            <a:r>
              <a:rPr lang="tr-TR" sz="1400" dirty="0">
                <a:latin typeface="Arial" pitchFamily="34" charset="0"/>
                <a:cs typeface="Arial" pitchFamily="34" charset="0"/>
              </a:rPr>
              <a:t>leyiniz.</a:t>
            </a:r>
            <a:r>
              <a:rPr lang="tr-TR" sz="1400" spc="-35" dirty="0">
                <a:latin typeface="Arial" pitchFamily="34" charset="0"/>
                <a:cs typeface="Arial" pitchFamily="34" charset="0"/>
              </a:rPr>
              <a:t> </a:t>
            </a:r>
            <a:r>
              <a:rPr lang="tr-TR" sz="1400" dirty="0" err="1">
                <a:latin typeface="Arial" pitchFamily="34" charset="0"/>
                <a:cs typeface="Arial" pitchFamily="34" charset="0"/>
              </a:rPr>
              <a:t>EBYÜ’deki</a:t>
            </a:r>
            <a:r>
              <a:rPr lang="tr-TR" sz="1400" dirty="0">
                <a:latin typeface="Arial" pitchFamily="34" charset="0"/>
                <a:cs typeface="Arial" pitchFamily="34" charset="0"/>
              </a:rPr>
              <a:t> Erasmus Bölüm Koordinatörünüze sunmak üzere karşı kurumdaki dersler konusunda gerekli bilgileri toplamış durumda olunuz. Derslerin hangi dilde verileceği, kaç </a:t>
            </a:r>
            <a:r>
              <a:rPr lang="tr-TR" sz="1400" dirty="0" err="1">
                <a:latin typeface="Arial" pitchFamily="34" charset="0"/>
                <a:cs typeface="Arial" pitchFamily="34" charset="0"/>
              </a:rPr>
              <a:t>ECTS’e</a:t>
            </a:r>
            <a:r>
              <a:rPr lang="tr-TR" sz="1400" dirty="0">
                <a:latin typeface="Arial" pitchFamily="34" charset="0"/>
                <a:cs typeface="Arial" pitchFamily="34" charset="0"/>
              </a:rPr>
              <a:t> (AKTS/kredi) karşılık geldiği gibi ayrıntıların  da önem taşıdığını unutmayınız.</a:t>
            </a:r>
          </a:p>
          <a:p>
            <a:pPr marL="0" indent="0">
              <a:spcBef>
                <a:spcPts val="0"/>
              </a:spcBef>
              <a:buNone/>
            </a:pPr>
            <a:endParaRPr lang="tr-TR" sz="1400" dirty="0">
              <a:latin typeface="Arial" pitchFamily="34" charset="0"/>
              <a:cs typeface="Arial" pitchFamily="34" charset="0"/>
            </a:endParaRPr>
          </a:p>
          <a:p>
            <a:pPr marL="0" indent="0">
              <a:spcBef>
                <a:spcPts val="0"/>
              </a:spcBef>
              <a:buNone/>
            </a:pPr>
            <a:r>
              <a:rPr lang="tr-TR" sz="1400" spc="-15" dirty="0">
                <a:latin typeface="Arial" pitchFamily="34" charset="0"/>
                <a:cs typeface="Arial" pitchFamily="34" charset="0"/>
              </a:rPr>
              <a:t>De</a:t>
            </a:r>
            <a:r>
              <a:rPr lang="tr-TR" sz="1400" spc="-40" dirty="0">
                <a:latin typeface="Arial" pitchFamily="34" charset="0"/>
                <a:cs typeface="Arial" pitchFamily="34" charset="0"/>
              </a:rPr>
              <a:t>r</a:t>
            </a:r>
            <a:r>
              <a:rPr lang="tr-TR" sz="1400" dirty="0">
                <a:latin typeface="Arial" pitchFamily="34" charset="0"/>
                <a:cs typeface="Arial" pitchFamily="34" charset="0"/>
              </a:rPr>
              <a:t>s</a:t>
            </a:r>
            <a:r>
              <a:rPr lang="tr-TR" sz="1400" spc="-20" dirty="0">
                <a:latin typeface="Arial" pitchFamily="34" charset="0"/>
                <a:cs typeface="Arial" pitchFamily="34" charset="0"/>
              </a:rPr>
              <a:t> </a:t>
            </a:r>
            <a:r>
              <a:rPr lang="tr-TR" sz="1400" dirty="0">
                <a:latin typeface="Arial" pitchFamily="34" charset="0"/>
                <a:cs typeface="Arial" pitchFamily="34" charset="0"/>
              </a:rPr>
              <a:t>seçimi ve eşleştirmesi</a:t>
            </a:r>
            <a:r>
              <a:rPr lang="tr-TR" sz="1400" spc="-10" dirty="0">
                <a:latin typeface="Arial" pitchFamily="34" charset="0"/>
                <a:cs typeface="Arial" pitchFamily="34" charset="0"/>
              </a:rPr>
              <a:t> </a:t>
            </a:r>
            <a:r>
              <a:rPr lang="tr-TR" sz="1400" dirty="0">
                <a:latin typeface="Arial" pitchFamily="34" charset="0"/>
                <a:cs typeface="Arial" pitchFamily="34" charset="0"/>
              </a:rPr>
              <a:t>aşamasında</a:t>
            </a:r>
            <a:r>
              <a:rPr lang="tr-TR" sz="1400" spc="-15" dirty="0">
                <a:latin typeface="Arial" pitchFamily="34" charset="0"/>
                <a:cs typeface="Arial" pitchFamily="34" charset="0"/>
              </a:rPr>
              <a:t> </a:t>
            </a:r>
            <a:r>
              <a:rPr lang="tr-TR" sz="1400" spc="-30" dirty="0">
                <a:latin typeface="Arial" pitchFamily="34" charset="0"/>
                <a:cs typeface="Arial" pitchFamily="34" charset="0"/>
              </a:rPr>
              <a:t>v</a:t>
            </a:r>
            <a:r>
              <a:rPr lang="tr-TR" sz="1400" dirty="0">
                <a:latin typeface="Arial" pitchFamily="34" charset="0"/>
                <a:cs typeface="Arial" pitchFamily="34" charset="0"/>
              </a:rPr>
              <a:t>e</a:t>
            </a:r>
            <a:r>
              <a:rPr lang="tr-TR" sz="1400" spc="10" dirty="0">
                <a:latin typeface="Arial" pitchFamily="34" charset="0"/>
                <a:cs typeface="Arial" pitchFamily="34" charset="0"/>
              </a:rPr>
              <a:t> </a:t>
            </a:r>
            <a:r>
              <a:rPr lang="tr-TR" sz="1400" dirty="0">
                <a:latin typeface="Arial" pitchFamily="34" charset="0"/>
                <a:cs typeface="Arial" pitchFamily="34" charset="0"/>
              </a:rPr>
              <a:t>Learning </a:t>
            </a:r>
            <a:r>
              <a:rPr lang="tr-TR" sz="1400" dirty="0" err="1">
                <a:latin typeface="Arial" pitchFamily="34" charset="0"/>
                <a:cs typeface="Arial" pitchFamily="34" charset="0"/>
              </a:rPr>
              <a:t>Agreement’ın</a:t>
            </a:r>
            <a:r>
              <a:rPr lang="tr-TR" sz="1400" spc="-5" dirty="0">
                <a:latin typeface="Arial" pitchFamily="34" charset="0"/>
                <a:cs typeface="Arial" pitchFamily="34" charset="0"/>
              </a:rPr>
              <a:t> </a:t>
            </a:r>
            <a:r>
              <a:rPr lang="tr-TR" sz="1400" dirty="0">
                <a:latin typeface="Arial" pitchFamily="34" charset="0"/>
                <a:cs typeface="Arial" pitchFamily="34" charset="0"/>
              </a:rPr>
              <a:t>hazırlanmasında</a:t>
            </a:r>
            <a:r>
              <a:rPr lang="tr-TR" sz="1400" spc="-10" dirty="0">
                <a:latin typeface="Arial" pitchFamily="34" charset="0"/>
                <a:cs typeface="Arial" pitchFamily="34" charset="0"/>
              </a:rPr>
              <a:t> </a:t>
            </a:r>
            <a:r>
              <a:rPr lang="tr-TR" sz="1400" dirty="0">
                <a:latin typeface="Arial" pitchFamily="34" charset="0"/>
                <a:cs typeface="Arial" pitchFamily="34" charset="0"/>
              </a:rPr>
              <a:t>mutla</a:t>
            </a:r>
            <a:r>
              <a:rPr lang="tr-TR" sz="1400" spc="-35" dirty="0">
                <a:latin typeface="Arial" pitchFamily="34" charset="0"/>
                <a:cs typeface="Arial" pitchFamily="34" charset="0"/>
              </a:rPr>
              <a:t>k</a:t>
            </a:r>
            <a:r>
              <a:rPr lang="tr-TR" sz="1400" dirty="0">
                <a:latin typeface="Arial" pitchFamily="34" charset="0"/>
                <a:cs typeface="Arial" pitchFamily="34" charset="0"/>
              </a:rPr>
              <a:t>a</a:t>
            </a:r>
            <a:r>
              <a:rPr lang="tr-TR" sz="1400" spc="-25" dirty="0">
                <a:latin typeface="Arial" pitchFamily="34" charset="0"/>
                <a:cs typeface="Arial" pitchFamily="34" charset="0"/>
              </a:rPr>
              <a:t> </a:t>
            </a:r>
            <a:r>
              <a:rPr lang="tr-TR" sz="1400" dirty="0">
                <a:latin typeface="Arial" pitchFamily="34" charset="0"/>
                <a:cs typeface="Arial" pitchFamily="34" charset="0"/>
              </a:rPr>
              <a:t>bölüm</a:t>
            </a:r>
            <a:r>
              <a:rPr lang="tr-TR" sz="1400" spc="-20" dirty="0">
                <a:latin typeface="Arial" pitchFamily="34" charset="0"/>
                <a:cs typeface="Arial" pitchFamily="34" charset="0"/>
              </a:rPr>
              <a:t> </a:t>
            </a:r>
            <a:r>
              <a:rPr lang="tr-TR" sz="1400" spc="-85" dirty="0">
                <a:latin typeface="Arial" pitchFamily="34" charset="0"/>
                <a:cs typeface="Arial" pitchFamily="34" charset="0"/>
              </a:rPr>
              <a:t>k</a:t>
            </a:r>
            <a:r>
              <a:rPr lang="tr-TR" sz="1400" dirty="0">
                <a:latin typeface="Arial" pitchFamily="34" charset="0"/>
                <a:cs typeface="Arial" pitchFamily="34" charset="0"/>
              </a:rPr>
              <a:t>o</a:t>
            </a:r>
            <a:r>
              <a:rPr lang="tr-TR" sz="1400" spc="-10" dirty="0">
                <a:latin typeface="Arial" pitchFamily="34" charset="0"/>
                <a:cs typeface="Arial" pitchFamily="34" charset="0"/>
              </a:rPr>
              <a:t>o</a:t>
            </a:r>
            <a:r>
              <a:rPr lang="tr-TR" sz="1400" spc="-35" dirty="0">
                <a:latin typeface="Arial" pitchFamily="34" charset="0"/>
                <a:cs typeface="Arial" pitchFamily="34" charset="0"/>
              </a:rPr>
              <a:t>r</a:t>
            </a:r>
            <a:r>
              <a:rPr lang="tr-TR" sz="1400" dirty="0">
                <a:latin typeface="Arial" pitchFamily="34" charset="0"/>
                <a:cs typeface="Arial" pitchFamily="34" charset="0"/>
              </a:rPr>
              <a:t>din</a:t>
            </a:r>
            <a:r>
              <a:rPr lang="tr-TR" sz="1400" spc="-25" dirty="0">
                <a:latin typeface="Arial" pitchFamily="34" charset="0"/>
                <a:cs typeface="Arial" pitchFamily="34" charset="0"/>
              </a:rPr>
              <a:t>at</a:t>
            </a:r>
            <a:r>
              <a:rPr lang="tr-TR" sz="1400" dirty="0">
                <a:latin typeface="Arial" pitchFamily="34" charset="0"/>
                <a:cs typeface="Arial" pitchFamily="34" charset="0"/>
              </a:rPr>
              <a:t>örünüz ile birlikte hareket ediniz. </a:t>
            </a:r>
          </a:p>
          <a:p>
            <a:pPr marL="0" indent="0">
              <a:spcBef>
                <a:spcPts val="0"/>
              </a:spcBef>
              <a:buNone/>
            </a:pPr>
            <a:endParaRPr lang="tr-TR" sz="1400" dirty="0">
              <a:latin typeface="Arial" pitchFamily="34" charset="0"/>
              <a:cs typeface="Arial" pitchFamily="34" charset="0"/>
            </a:endParaRPr>
          </a:p>
          <a:p>
            <a:pPr marL="0" indent="0">
              <a:spcBef>
                <a:spcPts val="0"/>
              </a:spcBef>
              <a:buNone/>
            </a:pPr>
            <a:endParaRPr lang="tr-TR" sz="1400" dirty="0">
              <a:latin typeface="Arial" pitchFamily="34" charset="0"/>
              <a:cs typeface="Arial" pitchFamily="34" charset="0"/>
            </a:endParaRPr>
          </a:p>
          <a:p>
            <a:endParaRPr lang="tr-TR" sz="1400" dirty="0"/>
          </a:p>
        </p:txBody>
      </p:sp>
    </p:spTree>
    <p:extLst>
      <p:ext uri="{BB962C8B-B14F-4D97-AF65-F5344CB8AC3E}">
        <p14:creationId xmlns:p14="http://schemas.microsoft.com/office/powerpoint/2010/main" val="129656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23"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7" name="Freeform: Shape 2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Unvan 1"/>
          <p:cNvSpPr>
            <a:spLocks noGrp="1"/>
          </p:cNvSpPr>
          <p:nvPr>
            <p:ph type="title"/>
          </p:nvPr>
        </p:nvSpPr>
        <p:spPr>
          <a:xfrm>
            <a:off x="786385" y="841248"/>
            <a:ext cx="3515244" cy="5340097"/>
          </a:xfrm>
        </p:spPr>
        <p:txBody>
          <a:bodyPr anchor="ctr">
            <a:normAutofit/>
          </a:bodyPr>
          <a:lstStyle/>
          <a:p>
            <a:r>
              <a:rPr lang="tr-TR" altLang="en-US" sz="4800" b="1">
                <a:solidFill>
                  <a:schemeClr val="bg1"/>
                </a:solidFill>
              </a:rPr>
              <a:t>Önemli İpuçları</a:t>
            </a:r>
            <a:endParaRPr lang="tr-TR" sz="4800">
              <a:solidFill>
                <a:schemeClr val="bg1"/>
              </a:solidFill>
            </a:endParaRPr>
          </a:p>
        </p:txBody>
      </p:sp>
      <p:graphicFrame>
        <p:nvGraphicFramePr>
          <p:cNvPr id="14" name="İçerik Yer Tutucusu 2">
            <a:extLst>
              <a:ext uri="{FF2B5EF4-FFF2-40B4-BE49-F238E27FC236}">
                <a16:creationId xmlns:a16="http://schemas.microsoft.com/office/drawing/2014/main" id="{BB091ED3-41A0-42BE-AC6C-881C95B22A88}"/>
              </a:ext>
            </a:extLst>
          </p:cNvPr>
          <p:cNvGraphicFramePr>
            <a:graphicFrameLocks noGrp="1"/>
          </p:cNvGraphicFramePr>
          <p:nvPr>
            <p:ph idx="1"/>
            <p:extLst>
              <p:ext uri="{D42A27DB-BD31-4B8C-83A1-F6EECF244321}">
                <p14:modId xmlns:p14="http://schemas.microsoft.com/office/powerpoint/2010/main" val="757825449"/>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480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3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10" descr="tablo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17569" r="15071" b="-1"/>
          <a:stretch/>
        </p:blipFill>
        <p:spPr>
          <a:xfrm>
            <a:off x="457200" y="457200"/>
            <a:ext cx="11277600" cy="5943600"/>
          </a:xfrm>
          <a:prstGeom prst="rect">
            <a:avLst/>
          </a:prstGeom>
        </p:spPr>
      </p:pic>
    </p:spTree>
    <p:extLst>
      <p:ext uri="{BB962C8B-B14F-4D97-AF65-F5344CB8AC3E}">
        <p14:creationId xmlns:p14="http://schemas.microsoft.com/office/powerpoint/2010/main" val="604254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9" descr="tablo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9397" r="11860" b="1"/>
          <a:stretch/>
        </p:blipFill>
        <p:spPr>
          <a:xfrm>
            <a:off x="457200" y="457200"/>
            <a:ext cx="11277600" cy="5943600"/>
          </a:xfrm>
          <a:prstGeom prst="rect">
            <a:avLst/>
          </a:prstGeom>
        </p:spPr>
      </p:pic>
    </p:spTree>
    <p:extLst>
      <p:ext uri="{BB962C8B-B14F-4D97-AF65-F5344CB8AC3E}">
        <p14:creationId xmlns:p14="http://schemas.microsoft.com/office/powerpoint/2010/main" val="1127755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descr="metin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27617" r="17831" b="-1"/>
          <a:stretch/>
        </p:blipFill>
        <p:spPr>
          <a:xfrm>
            <a:off x="457200" y="457200"/>
            <a:ext cx="11277600" cy="5943600"/>
          </a:xfrm>
          <a:prstGeom prst="rect">
            <a:avLst/>
          </a:prstGeom>
        </p:spPr>
      </p:pic>
    </p:spTree>
    <p:extLst>
      <p:ext uri="{BB962C8B-B14F-4D97-AF65-F5344CB8AC3E}">
        <p14:creationId xmlns:p14="http://schemas.microsoft.com/office/powerpoint/2010/main" val="2425150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4" descr="tablo içeren bir resim&#10;&#10;Açıklama otomatik olarak oluşturuldu"/>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66826"/>
            <a:ext cx="11277600" cy="3797426"/>
          </a:xfrm>
          <a:prstGeom prst="rect">
            <a:avLst/>
          </a:prstGeom>
        </p:spPr>
      </p:pic>
    </p:spTree>
    <p:extLst>
      <p:ext uri="{BB962C8B-B14F-4D97-AF65-F5344CB8AC3E}">
        <p14:creationId xmlns:p14="http://schemas.microsoft.com/office/powerpoint/2010/main" val="1593088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3BBF88-E1D8-4863-B70E-20C669015931}"/>
              </a:ext>
            </a:extLst>
          </p:cNvPr>
          <p:cNvSpPr>
            <a:spLocks noGrp="1"/>
          </p:cNvSpPr>
          <p:nvPr>
            <p:ph type="title"/>
          </p:nvPr>
        </p:nvSpPr>
        <p:spPr>
          <a:xfrm>
            <a:off x="838200" y="963877"/>
            <a:ext cx="3494362" cy="4930246"/>
          </a:xfrm>
        </p:spPr>
        <p:txBody>
          <a:bodyPr>
            <a:normAutofit/>
          </a:bodyPr>
          <a:lstStyle/>
          <a:p>
            <a:pPr algn="r"/>
            <a:r>
              <a:rPr lang="tr-TR" b="1" spc="10">
                <a:solidFill>
                  <a:schemeClr val="accent1"/>
                </a:solidFill>
                <a:cs typeface="Calibri"/>
              </a:rPr>
              <a:t>Yabancı Dil Düzeyinizi Gösterir Belge</a:t>
            </a:r>
            <a:endParaRPr lang="tr-TR">
              <a:solidFill>
                <a:schemeClr val="accent1"/>
              </a:solidFill>
            </a:endParaRPr>
          </a:p>
        </p:txBody>
      </p:sp>
      <p:cxnSp>
        <p:nvCxnSpPr>
          <p:cNvPr id="24" name="Straight Connector 2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0BA0833C-547A-4ECD-B63F-0A87E0F9DDBC}"/>
              </a:ext>
            </a:extLst>
          </p:cNvPr>
          <p:cNvSpPr>
            <a:spLocks noGrp="1"/>
          </p:cNvSpPr>
          <p:nvPr>
            <p:ph idx="1"/>
          </p:nvPr>
        </p:nvSpPr>
        <p:spPr>
          <a:xfrm>
            <a:off x="4976031" y="963877"/>
            <a:ext cx="6377769" cy="4930246"/>
          </a:xfrm>
        </p:spPr>
        <p:txBody>
          <a:bodyPr anchor="ctr">
            <a:normAutofit/>
          </a:bodyPr>
          <a:lstStyle/>
          <a:p>
            <a:pPr marL="0" indent="0">
              <a:buNone/>
            </a:pPr>
            <a:r>
              <a:rPr lang="tr-TR" sz="2200" dirty="0" err="1">
                <a:latin typeface="+mn-lt"/>
                <a:cs typeface="Calibri"/>
              </a:rPr>
              <a:t>Erasmus</a:t>
            </a:r>
            <a:r>
              <a:rPr lang="tr-TR" sz="2200" dirty="0">
                <a:latin typeface="+mn-lt"/>
                <a:cs typeface="Calibri"/>
              </a:rPr>
              <a:t> döneminizi geçireceğiniz üniversite, sizden dil düzeyinizi gösterir belge iletmenizi isteyebilir. </a:t>
            </a:r>
          </a:p>
          <a:p>
            <a:pPr marL="0" indent="0">
              <a:buNone/>
            </a:pPr>
            <a:endParaRPr lang="tr-TR" sz="2200" dirty="0">
              <a:latin typeface="+mn-lt"/>
              <a:cs typeface="Calibri"/>
            </a:endParaRPr>
          </a:p>
          <a:p>
            <a:pPr marL="0" indent="0">
              <a:buNone/>
            </a:pPr>
            <a:r>
              <a:rPr lang="tr-TR" sz="2200" dirty="0">
                <a:latin typeface="+mn-lt"/>
                <a:cs typeface="Calibri"/>
              </a:rPr>
              <a:t>Belge, Uluslararası</a:t>
            </a:r>
            <a:r>
              <a:rPr lang="tr-TR" sz="2200" spc="-5" dirty="0">
                <a:latin typeface="+mn-lt"/>
                <a:cs typeface="Calibri"/>
              </a:rPr>
              <a:t> </a:t>
            </a:r>
            <a:r>
              <a:rPr lang="tr-TR" sz="2200" dirty="0">
                <a:latin typeface="+mn-lt"/>
                <a:cs typeface="Calibri"/>
              </a:rPr>
              <a:t>İli</a:t>
            </a:r>
            <a:r>
              <a:rPr lang="tr-TR" sz="2200" spc="-10" dirty="0">
                <a:latin typeface="+mn-lt"/>
                <a:cs typeface="Calibri"/>
              </a:rPr>
              <a:t>ş</a:t>
            </a:r>
            <a:r>
              <a:rPr lang="tr-TR" sz="2200" dirty="0">
                <a:latin typeface="+mn-lt"/>
                <a:cs typeface="Calibri"/>
              </a:rPr>
              <a:t>kiler</a:t>
            </a:r>
            <a:r>
              <a:rPr lang="tr-TR" sz="2200" spc="-25" dirty="0">
                <a:latin typeface="+mn-lt"/>
                <a:cs typeface="Calibri"/>
              </a:rPr>
              <a:t> </a:t>
            </a:r>
            <a:r>
              <a:rPr lang="tr-TR" sz="2200" spc="-50" dirty="0">
                <a:latin typeface="+mn-lt"/>
                <a:cs typeface="Calibri"/>
              </a:rPr>
              <a:t>K</a:t>
            </a:r>
            <a:r>
              <a:rPr lang="tr-TR" sz="2200" dirty="0">
                <a:latin typeface="+mn-lt"/>
                <a:cs typeface="Calibri"/>
              </a:rPr>
              <a:t>o</a:t>
            </a:r>
            <a:r>
              <a:rPr lang="tr-TR" sz="2200" spc="-10" dirty="0">
                <a:latin typeface="+mn-lt"/>
                <a:cs typeface="Calibri"/>
              </a:rPr>
              <a:t>o</a:t>
            </a:r>
            <a:r>
              <a:rPr lang="tr-TR" sz="2200" spc="-35" dirty="0">
                <a:latin typeface="+mn-lt"/>
                <a:cs typeface="Calibri"/>
              </a:rPr>
              <a:t>r</a:t>
            </a:r>
            <a:r>
              <a:rPr lang="tr-TR" sz="2200" dirty="0">
                <a:latin typeface="+mn-lt"/>
                <a:cs typeface="Calibri"/>
              </a:rPr>
              <a:t>din</a:t>
            </a:r>
            <a:r>
              <a:rPr lang="tr-TR" sz="2200" spc="-25" dirty="0">
                <a:latin typeface="+mn-lt"/>
                <a:cs typeface="Calibri"/>
              </a:rPr>
              <a:t>at</a:t>
            </a:r>
            <a:r>
              <a:rPr lang="tr-TR" sz="2200" dirty="0">
                <a:latin typeface="+mn-lt"/>
                <a:cs typeface="Calibri"/>
              </a:rPr>
              <a:t>örlüğü </a:t>
            </a:r>
            <a:r>
              <a:rPr lang="tr-TR" sz="2200" spc="-20" dirty="0">
                <a:latin typeface="+mn-lt"/>
                <a:cs typeface="Calibri"/>
              </a:rPr>
              <a:t>t</a:t>
            </a:r>
            <a:r>
              <a:rPr lang="tr-TR" sz="2200" dirty="0">
                <a:latin typeface="+mn-lt"/>
                <a:cs typeface="Calibri"/>
              </a:rPr>
              <a:t>a</a:t>
            </a:r>
            <a:r>
              <a:rPr lang="tr-TR" sz="2200" spc="-45" dirty="0">
                <a:latin typeface="+mn-lt"/>
                <a:cs typeface="Calibri"/>
              </a:rPr>
              <a:t>r</a:t>
            </a:r>
            <a:r>
              <a:rPr lang="tr-TR" sz="2200" spc="-10" dirty="0">
                <a:latin typeface="+mn-lt"/>
                <a:cs typeface="Calibri"/>
              </a:rPr>
              <a:t>a</a:t>
            </a:r>
            <a:r>
              <a:rPr lang="tr-TR" sz="2200" dirty="0">
                <a:latin typeface="+mn-lt"/>
                <a:cs typeface="Calibri"/>
              </a:rPr>
              <a:t>fından</a:t>
            </a:r>
            <a:r>
              <a:rPr lang="tr-TR" sz="2200" spc="-15" dirty="0">
                <a:latin typeface="+mn-lt"/>
                <a:cs typeface="Calibri"/>
              </a:rPr>
              <a:t> </a:t>
            </a:r>
            <a:r>
              <a:rPr lang="tr-TR" sz="2200" dirty="0">
                <a:latin typeface="+mn-lt"/>
                <a:cs typeface="Calibri"/>
              </a:rPr>
              <a:t>dü</a:t>
            </a:r>
            <a:r>
              <a:rPr lang="tr-TR" sz="2200" spc="-50" dirty="0">
                <a:latin typeface="+mn-lt"/>
                <a:cs typeface="Calibri"/>
              </a:rPr>
              <a:t>z</a:t>
            </a:r>
            <a:r>
              <a:rPr lang="tr-TR" sz="2200" dirty="0">
                <a:latin typeface="+mn-lt"/>
                <a:cs typeface="Calibri"/>
              </a:rPr>
              <a:t>enl</a:t>
            </a:r>
            <a:r>
              <a:rPr lang="tr-TR" sz="2200" spc="5" dirty="0">
                <a:latin typeface="+mn-lt"/>
                <a:cs typeface="Calibri"/>
              </a:rPr>
              <a:t>e</a:t>
            </a:r>
            <a:r>
              <a:rPr lang="tr-TR" sz="2200" dirty="0">
                <a:latin typeface="+mn-lt"/>
                <a:cs typeface="Calibri"/>
              </a:rPr>
              <a:t>nir. </a:t>
            </a:r>
            <a:r>
              <a:rPr lang="tr-TR" sz="2200" spc="-15" dirty="0">
                <a:latin typeface="+mn-lt"/>
                <a:cs typeface="Calibri"/>
              </a:rPr>
              <a:t>B</a:t>
            </a:r>
            <a:r>
              <a:rPr lang="tr-TR" sz="2200" dirty="0">
                <a:latin typeface="+mn-lt"/>
                <a:cs typeface="Calibri"/>
              </a:rPr>
              <a:t>el</a:t>
            </a:r>
            <a:r>
              <a:rPr lang="tr-TR" sz="2200" spc="-25" dirty="0">
                <a:latin typeface="+mn-lt"/>
                <a:cs typeface="Calibri"/>
              </a:rPr>
              <a:t>g</a:t>
            </a:r>
            <a:r>
              <a:rPr lang="tr-TR" sz="2200" dirty="0">
                <a:latin typeface="+mn-lt"/>
                <a:cs typeface="Calibri"/>
              </a:rPr>
              <a:t>eyi</a:t>
            </a:r>
            <a:r>
              <a:rPr lang="tr-TR" sz="2200" spc="-20" dirty="0">
                <a:latin typeface="+mn-lt"/>
                <a:cs typeface="Calibri"/>
              </a:rPr>
              <a:t> </a:t>
            </a:r>
            <a:r>
              <a:rPr lang="tr-TR" sz="2200" dirty="0">
                <a:latin typeface="+mn-lt"/>
                <a:cs typeface="Calibri"/>
              </a:rPr>
              <a:t>almak</a:t>
            </a:r>
            <a:r>
              <a:rPr lang="tr-TR" sz="2200" spc="-30" dirty="0">
                <a:latin typeface="+mn-lt"/>
                <a:cs typeface="Calibri"/>
              </a:rPr>
              <a:t> </a:t>
            </a:r>
            <a:r>
              <a:rPr lang="tr-TR" sz="2200" dirty="0">
                <a:latin typeface="+mn-lt"/>
                <a:cs typeface="Calibri"/>
              </a:rPr>
              <a:t>ü</a:t>
            </a:r>
            <a:r>
              <a:rPr lang="tr-TR" sz="2200" spc="-50" dirty="0">
                <a:latin typeface="+mn-lt"/>
                <a:cs typeface="Calibri"/>
              </a:rPr>
              <a:t>z</a:t>
            </a:r>
            <a:r>
              <a:rPr lang="tr-TR" sz="2200" dirty="0">
                <a:latin typeface="+mn-lt"/>
                <a:cs typeface="Calibri"/>
              </a:rPr>
              <a:t>e</a:t>
            </a:r>
            <a:r>
              <a:rPr lang="tr-TR" sz="2200" spc="-30" dirty="0">
                <a:latin typeface="+mn-lt"/>
                <a:cs typeface="Calibri"/>
              </a:rPr>
              <a:t>r</a:t>
            </a:r>
            <a:r>
              <a:rPr lang="tr-TR" sz="2200" dirty="0">
                <a:latin typeface="+mn-lt"/>
                <a:cs typeface="Calibri"/>
              </a:rPr>
              <a:t>e </a:t>
            </a:r>
            <a:r>
              <a:rPr lang="tr-TR" sz="2200" b="1" dirty="0">
                <a:latin typeface="+mn-lt"/>
                <a:cs typeface="Calibri"/>
                <a:hlinkClick r:id="rId2"/>
              </a:rPr>
              <a:t>mayya.kabasakal@erzincan.edu.tr</a:t>
            </a:r>
            <a:r>
              <a:rPr lang="tr-TR" sz="2200" b="1" dirty="0">
                <a:latin typeface="+mn-lt"/>
                <a:cs typeface="Calibri"/>
              </a:rPr>
              <a:t> </a:t>
            </a:r>
            <a:r>
              <a:rPr lang="tr-TR" sz="2200" dirty="0">
                <a:latin typeface="+mn-lt"/>
                <a:cs typeface="Calibri"/>
              </a:rPr>
              <a:t>ad</a:t>
            </a:r>
            <a:r>
              <a:rPr lang="tr-TR" sz="2200" spc="-35" dirty="0">
                <a:latin typeface="+mn-lt"/>
                <a:cs typeface="Calibri"/>
              </a:rPr>
              <a:t>r</a:t>
            </a:r>
            <a:r>
              <a:rPr lang="tr-TR" sz="2200" dirty="0">
                <a:latin typeface="+mn-lt"/>
                <a:cs typeface="Calibri"/>
              </a:rPr>
              <a:t>esine</a:t>
            </a:r>
            <a:r>
              <a:rPr lang="tr-TR" sz="2200" spc="5" dirty="0">
                <a:latin typeface="+mn-lt"/>
                <a:cs typeface="Calibri"/>
              </a:rPr>
              <a:t> </a:t>
            </a:r>
            <a:r>
              <a:rPr lang="tr-TR" sz="2200" spc="-10" dirty="0">
                <a:latin typeface="+mn-lt"/>
                <a:cs typeface="Calibri"/>
              </a:rPr>
              <a:t>e</a:t>
            </a:r>
            <a:r>
              <a:rPr lang="tr-TR" sz="2200" spc="-5" dirty="0">
                <a:latin typeface="+mn-lt"/>
                <a:cs typeface="Calibri"/>
              </a:rPr>
              <a:t>-</a:t>
            </a:r>
            <a:r>
              <a:rPr lang="tr-TR" sz="2200" dirty="0">
                <a:latin typeface="+mn-lt"/>
                <a:cs typeface="Calibri"/>
              </a:rPr>
              <a:t>posta</a:t>
            </a:r>
            <a:r>
              <a:rPr lang="tr-TR" sz="2200" spc="-10" dirty="0">
                <a:latin typeface="+mn-lt"/>
                <a:cs typeface="Calibri"/>
              </a:rPr>
              <a:t> </a:t>
            </a:r>
            <a:r>
              <a:rPr lang="tr-TR" sz="2200" dirty="0">
                <a:latin typeface="+mn-lt"/>
                <a:cs typeface="Calibri"/>
              </a:rPr>
              <a:t>ile </a:t>
            </a:r>
            <a:r>
              <a:rPr lang="tr-TR" sz="2200" spc="-35" dirty="0">
                <a:latin typeface="+mn-lt"/>
                <a:cs typeface="Calibri"/>
              </a:rPr>
              <a:t>t</a:t>
            </a:r>
            <a:r>
              <a:rPr lang="tr-TR" sz="2200" dirty="0">
                <a:latin typeface="+mn-lt"/>
                <a:cs typeface="Calibri"/>
              </a:rPr>
              <a:t>al</a:t>
            </a:r>
            <a:r>
              <a:rPr lang="tr-TR" sz="2200" spc="5" dirty="0">
                <a:latin typeface="+mn-lt"/>
                <a:cs typeface="Calibri"/>
              </a:rPr>
              <a:t>e</a:t>
            </a:r>
            <a:r>
              <a:rPr lang="tr-TR" sz="2200" dirty="0">
                <a:latin typeface="+mn-lt"/>
                <a:cs typeface="Calibri"/>
              </a:rPr>
              <a:t>binizi</a:t>
            </a:r>
            <a:r>
              <a:rPr lang="tr-TR" sz="2200" spc="-25" dirty="0">
                <a:latin typeface="+mn-lt"/>
                <a:cs typeface="Calibri"/>
              </a:rPr>
              <a:t> </a:t>
            </a:r>
            <a:r>
              <a:rPr lang="tr-TR" sz="2200" dirty="0">
                <a:latin typeface="+mn-lt"/>
                <a:cs typeface="Calibri"/>
              </a:rPr>
              <a:t>bildirm</a:t>
            </a:r>
            <a:r>
              <a:rPr lang="tr-TR" sz="2200" spc="10" dirty="0">
                <a:latin typeface="+mn-lt"/>
                <a:cs typeface="Calibri"/>
              </a:rPr>
              <a:t>e</a:t>
            </a:r>
            <a:r>
              <a:rPr lang="tr-TR" sz="2200" dirty="0">
                <a:latin typeface="+mn-lt"/>
                <a:cs typeface="Calibri"/>
              </a:rPr>
              <a:t>niz gerekir. </a:t>
            </a:r>
          </a:p>
          <a:p>
            <a:pPr marL="0" indent="0">
              <a:buNone/>
            </a:pPr>
            <a:endParaRPr lang="tr-TR" sz="2200" dirty="0">
              <a:latin typeface="+mn-lt"/>
              <a:cs typeface="Calibri"/>
            </a:endParaRPr>
          </a:p>
          <a:p>
            <a:pPr marL="0" indent="0">
              <a:buNone/>
            </a:pPr>
            <a:r>
              <a:rPr lang="tr-TR" sz="2200" dirty="0">
                <a:latin typeface="+mn-lt"/>
                <a:cs typeface="Calibri"/>
              </a:rPr>
              <a:t>Belgenizin hazırlanıp imza/onay işleminin tamamlanması normal koşullarda </a:t>
            </a:r>
            <a:r>
              <a:rPr lang="tr-TR" sz="2200" b="1" dirty="0">
                <a:latin typeface="+mn-lt"/>
                <a:cs typeface="Calibri"/>
              </a:rPr>
              <a:t>maksimum 5 iş günü </a:t>
            </a:r>
            <a:r>
              <a:rPr lang="tr-TR" sz="2200" dirty="0">
                <a:latin typeface="+mn-lt"/>
                <a:cs typeface="Calibri"/>
              </a:rPr>
              <a:t>içinde gerçekleşir. Talebinizi yaparken bu süreyi göz önünde bulundurun. </a:t>
            </a:r>
          </a:p>
          <a:p>
            <a:endParaRPr lang="tr-TR" sz="2200" dirty="0"/>
          </a:p>
        </p:txBody>
      </p:sp>
    </p:spTree>
    <p:extLst>
      <p:ext uri="{BB962C8B-B14F-4D97-AF65-F5344CB8AC3E}">
        <p14:creationId xmlns:p14="http://schemas.microsoft.com/office/powerpoint/2010/main" val="742889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p:cNvSpPr>
            <a:spLocks noGrp="1"/>
          </p:cNvSpPr>
          <p:nvPr>
            <p:ph idx="1"/>
          </p:nvPr>
        </p:nvSpPr>
        <p:spPr>
          <a:xfrm>
            <a:off x="857266" y="963877"/>
            <a:ext cx="6377769" cy="4930246"/>
          </a:xfrm>
        </p:spPr>
        <p:txBody>
          <a:bodyPr anchor="ctr">
            <a:normAutofit/>
          </a:bodyPr>
          <a:lstStyle/>
          <a:p>
            <a:pPr marL="0" indent="0">
              <a:buNone/>
            </a:pPr>
            <a:r>
              <a:rPr lang="tr-TR" sz="2000" dirty="0"/>
              <a:t>İlgili kurumun başvuruda isteyecekleri belgeler değişiklik gösterebilir. Gidilecek üniversitenin internet sayfasından tüm gerekli evraklar ve süreç hakkında bilgi edinmelisiniz.</a:t>
            </a:r>
          </a:p>
          <a:p>
            <a:pPr marL="0" indent="0">
              <a:buNone/>
            </a:pPr>
            <a:r>
              <a:rPr lang="tr-TR" sz="2000" dirty="0"/>
              <a:t>Eğer karşı kurum evrakların posta ile teslimini talep ediyorsa, gerekli tüm evraklarla Koordinatörlüğümüze geliniz. Evraklar Koordinatörlüğümüz tarafından postaya verilir. </a:t>
            </a:r>
          </a:p>
          <a:p>
            <a:pPr>
              <a:buFont typeface="Wingdings" pitchFamily="2" charset="2"/>
              <a:buChar char="§"/>
            </a:pPr>
            <a:endParaRPr lang="tr-TR" sz="2000" dirty="0"/>
          </a:p>
          <a:p>
            <a:pPr marL="0" indent="0">
              <a:buNone/>
            </a:pPr>
            <a:r>
              <a:rPr lang="tr-TR" sz="2000" b="1" u="sng" dirty="0"/>
              <a:t>Karşı kurum tarafından istenebilecek belgeler:</a:t>
            </a:r>
          </a:p>
          <a:p>
            <a:pPr lvl="1">
              <a:buFont typeface="Wingdings" pitchFamily="2" charset="2"/>
              <a:buChar char="§"/>
            </a:pPr>
            <a:r>
              <a:rPr lang="tr-TR" sz="2000" dirty="0"/>
              <a:t>Öğrenci Başvuru Formu (ıslak imzalı ve fotoğraflı bir şekilde)</a:t>
            </a:r>
          </a:p>
          <a:p>
            <a:pPr lvl="1">
              <a:buFont typeface="Wingdings" pitchFamily="2" charset="2"/>
              <a:buChar char="§"/>
            </a:pPr>
            <a:r>
              <a:rPr lang="tr-TR" sz="2000" dirty="0"/>
              <a:t>Learning </a:t>
            </a:r>
            <a:r>
              <a:rPr lang="tr-TR" sz="2000" dirty="0" err="1"/>
              <a:t>Agreement</a:t>
            </a:r>
            <a:r>
              <a:rPr lang="tr-TR" sz="2000" dirty="0"/>
              <a:t> (İngilizce Transkript ile birlikte) </a:t>
            </a:r>
          </a:p>
          <a:p>
            <a:pPr lvl="1">
              <a:buFont typeface="Wingdings" pitchFamily="2" charset="2"/>
              <a:buChar char="§"/>
            </a:pPr>
            <a:r>
              <a:rPr lang="tr-TR" sz="2000" dirty="0"/>
              <a:t>Yurt Başvuru Formu </a:t>
            </a:r>
          </a:p>
          <a:p>
            <a:pPr lvl="1">
              <a:buFont typeface="Wingdings" pitchFamily="2" charset="2"/>
              <a:buChar char="§"/>
            </a:pPr>
            <a:r>
              <a:rPr lang="tr-TR" sz="2000" dirty="0"/>
              <a:t>Dil Belgesi (Bu Form UİK tarafından hazırlanır)</a:t>
            </a:r>
          </a:p>
          <a:p>
            <a:endParaRPr lang="tr-TR" sz="2000" dirty="0"/>
          </a:p>
        </p:txBody>
      </p:sp>
      <p:cxnSp>
        <p:nvCxnSpPr>
          <p:cNvPr id="21" name="Straight Connector 2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8571" y="2209249"/>
            <a:ext cx="0" cy="250664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4" name="Grafik 3" descr="Avrupa düz dolguyla">
            <a:extLst>
              <a:ext uri="{FF2B5EF4-FFF2-40B4-BE49-F238E27FC236}">
                <a16:creationId xmlns:a16="http://schemas.microsoft.com/office/drawing/2014/main" id="{E8B50E58-AA8A-4BEC-A839-E286FC3CE1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0738" y="1524000"/>
            <a:ext cx="3544122" cy="3810000"/>
          </a:xfrm>
          <a:prstGeom prst="rect">
            <a:avLst/>
          </a:prstGeom>
        </p:spPr>
      </p:pic>
    </p:spTree>
    <p:extLst>
      <p:ext uri="{BB962C8B-B14F-4D97-AF65-F5344CB8AC3E}">
        <p14:creationId xmlns:p14="http://schemas.microsoft.com/office/powerpoint/2010/main" val="83621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2">
            <a:extLst>
              <a:ext uri="{FF2B5EF4-FFF2-40B4-BE49-F238E27FC236}">
                <a16:creationId xmlns:a16="http://schemas.microsoft.com/office/drawing/2014/main" id="{02E612C7-B066-4023-9D0A-7C54D1E33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BD0716E-A705-4A60-A842-4E8CEFB0FDBD}"/>
              </a:ext>
            </a:extLst>
          </p:cNvPr>
          <p:cNvSpPr>
            <a:spLocks noGrp="1"/>
          </p:cNvSpPr>
          <p:nvPr>
            <p:ph type="title"/>
          </p:nvPr>
        </p:nvSpPr>
        <p:spPr>
          <a:xfrm>
            <a:off x="1463040" y="538026"/>
            <a:ext cx="4412974" cy="2403957"/>
          </a:xfrm>
        </p:spPr>
        <p:txBody>
          <a:bodyPr anchor="b">
            <a:normAutofit/>
          </a:bodyPr>
          <a:lstStyle/>
          <a:p>
            <a:r>
              <a:rPr lang="tr-TR" sz="4800" b="1" dirty="0">
                <a:solidFill>
                  <a:schemeClr val="tx1">
                    <a:lumMod val="85000"/>
                    <a:lumOff val="15000"/>
                  </a:schemeClr>
                </a:solidFill>
              </a:rPr>
              <a:t>İngilizce Transkript</a:t>
            </a:r>
            <a:endParaRPr lang="tr-TR" sz="4800" dirty="0">
              <a:solidFill>
                <a:schemeClr val="tx1">
                  <a:lumMod val="85000"/>
                  <a:lumOff val="15000"/>
                </a:schemeClr>
              </a:solidFill>
            </a:endParaRPr>
          </a:p>
        </p:txBody>
      </p:sp>
      <p:sp>
        <p:nvSpPr>
          <p:cNvPr id="3" name="İçerik Yer Tutucusu 2">
            <a:extLst>
              <a:ext uri="{FF2B5EF4-FFF2-40B4-BE49-F238E27FC236}">
                <a16:creationId xmlns:a16="http://schemas.microsoft.com/office/drawing/2014/main" id="{04924106-EA4B-4968-8F7F-1841D1A1FC74}"/>
              </a:ext>
            </a:extLst>
          </p:cNvPr>
          <p:cNvSpPr>
            <a:spLocks noGrp="1"/>
          </p:cNvSpPr>
          <p:nvPr>
            <p:ph idx="1"/>
          </p:nvPr>
        </p:nvSpPr>
        <p:spPr>
          <a:xfrm>
            <a:off x="1463040" y="3083622"/>
            <a:ext cx="4412974" cy="2931510"/>
          </a:xfrm>
        </p:spPr>
        <p:txBody>
          <a:bodyPr>
            <a:normAutofit/>
          </a:bodyPr>
          <a:lstStyle/>
          <a:p>
            <a:pPr marL="12065" marR="12700" indent="0">
              <a:buNone/>
              <a:tabLst>
                <a:tab pos="241300" algn="l"/>
              </a:tabLst>
            </a:pPr>
            <a:r>
              <a:rPr lang="tr-TR" sz="1800" spc="-20" dirty="0">
                <a:solidFill>
                  <a:schemeClr val="tx1">
                    <a:lumMod val="85000"/>
                    <a:lumOff val="15000"/>
                  </a:schemeClr>
                </a:solidFill>
                <a:latin typeface="Calibri"/>
                <a:cs typeface="Calibri"/>
              </a:rPr>
              <a:t>Öğ</a:t>
            </a:r>
            <a:r>
              <a:rPr lang="tr-TR" sz="1800" spc="-55" dirty="0">
                <a:solidFill>
                  <a:schemeClr val="tx1">
                    <a:lumMod val="85000"/>
                    <a:lumOff val="15000"/>
                  </a:schemeClr>
                </a:solidFill>
                <a:latin typeface="Calibri"/>
                <a:cs typeface="Calibri"/>
              </a:rPr>
              <a:t>r</a:t>
            </a:r>
            <a:r>
              <a:rPr lang="tr-TR" sz="1800" dirty="0">
                <a:solidFill>
                  <a:schemeClr val="tx1">
                    <a:lumMod val="85000"/>
                    <a:lumOff val="15000"/>
                  </a:schemeClr>
                </a:solidFill>
                <a:latin typeface="Calibri"/>
                <a:cs typeface="Calibri"/>
              </a:rPr>
              <a:t>enc</a:t>
            </a:r>
            <a:r>
              <a:rPr lang="tr-TR" sz="1800" spc="-15" dirty="0">
                <a:solidFill>
                  <a:schemeClr val="tx1">
                    <a:lumMod val="85000"/>
                    <a:lumOff val="15000"/>
                  </a:schemeClr>
                </a:solidFill>
                <a:latin typeface="Calibri"/>
                <a:cs typeface="Calibri"/>
              </a:rPr>
              <a:t>i</a:t>
            </a:r>
            <a:r>
              <a:rPr lang="tr-TR" sz="1800" dirty="0">
                <a:solidFill>
                  <a:schemeClr val="tx1">
                    <a:lumMod val="85000"/>
                    <a:lumOff val="15000"/>
                  </a:schemeClr>
                </a:solidFill>
                <a:latin typeface="Calibri"/>
                <a:cs typeface="Calibri"/>
              </a:rPr>
              <a:t>n</a:t>
            </a:r>
            <a:r>
              <a:rPr lang="tr-TR" sz="1800" spc="-15" dirty="0">
                <a:solidFill>
                  <a:schemeClr val="tx1">
                    <a:lumMod val="85000"/>
                    <a:lumOff val="15000"/>
                  </a:schemeClr>
                </a:solidFill>
                <a:latin typeface="Calibri"/>
                <a:cs typeface="Calibri"/>
              </a:rPr>
              <a:t>in</a:t>
            </a:r>
            <a:r>
              <a:rPr lang="tr-TR" sz="1800" spc="20" dirty="0">
                <a:solidFill>
                  <a:schemeClr val="tx1">
                    <a:lumMod val="85000"/>
                    <a:lumOff val="15000"/>
                  </a:schemeClr>
                </a:solidFill>
                <a:latin typeface="Calibri"/>
                <a:cs typeface="Calibri"/>
              </a:rPr>
              <a:t> </a:t>
            </a:r>
            <a:r>
              <a:rPr lang="tr-TR" sz="1800" dirty="0">
                <a:solidFill>
                  <a:schemeClr val="tx1">
                    <a:lumMod val="85000"/>
                    <a:lumOff val="15000"/>
                  </a:schemeClr>
                </a:solidFill>
                <a:latin typeface="Calibri"/>
                <a:cs typeface="Calibri"/>
              </a:rPr>
              <a:t>al</a:t>
            </a:r>
            <a:r>
              <a:rPr lang="tr-TR" sz="1800" spc="-10" dirty="0">
                <a:solidFill>
                  <a:schemeClr val="tx1">
                    <a:lumMod val="85000"/>
                    <a:lumOff val="15000"/>
                  </a:schemeClr>
                </a:solidFill>
                <a:latin typeface="Calibri"/>
                <a:cs typeface="Calibri"/>
              </a:rPr>
              <a:t>d</a:t>
            </a:r>
            <a:r>
              <a:rPr lang="tr-TR" sz="1800" dirty="0">
                <a:solidFill>
                  <a:schemeClr val="tx1">
                    <a:lumMod val="85000"/>
                    <a:lumOff val="15000"/>
                  </a:schemeClr>
                </a:solidFill>
                <a:latin typeface="Calibri"/>
                <a:cs typeface="Calibri"/>
              </a:rPr>
              <a:t>ığı</a:t>
            </a:r>
            <a:r>
              <a:rPr lang="tr-TR" sz="1800" spc="-5" dirty="0">
                <a:solidFill>
                  <a:schemeClr val="tx1">
                    <a:lumMod val="85000"/>
                    <a:lumOff val="15000"/>
                  </a:schemeClr>
                </a:solidFill>
                <a:latin typeface="Calibri"/>
                <a:cs typeface="Calibri"/>
              </a:rPr>
              <a:t> </a:t>
            </a:r>
            <a:r>
              <a:rPr lang="tr-TR" sz="1800" spc="-45" dirty="0">
                <a:solidFill>
                  <a:schemeClr val="tx1">
                    <a:lumMod val="85000"/>
                    <a:lumOff val="15000"/>
                  </a:schemeClr>
                </a:solidFill>
                <a:latin typeface="Calibri"/>
                <a:cs typeface="Calibri"/>
              </a:rPr>
              <a:t>v</a:t>
            </a:r>
            <a:r>
              <a:rPr lang="tr-TR" sz="1800" spc="-15" dirty="0">
                <a:solidFill>
                  <a:schemeClr val="tx1">
                    <a:lumMod val="85000"/>
                    <a:lumOff val="15000"/>
                  </a:schemeClr>
                </a:solidFill>
                <a:latin typeface="Calibri"/>
                <a:cs typeface="Calibri"/>
              </a:rPr>
              <a:t>e </a:t>
            </a:r>
            <a:r>
              <a:rPr lang="tr-TR" sz="1800" dirty="0">
                <a:solidFill>
                  <a:schemeClr val="tx1">
                    <a:lumMod val="85000"/>
                    <a:lumOff val="15000"/>
                  </a:schemeClr>
                </a:solidFill>
                <a:latin typeface="Calibri"/>
                <a:cs typeface="Calibri"/>
              </a:rPr>
              <a:t>ha</a:t>
            </a:r>
            <a:r>
              <a:rPr lang="tr-TR" sz="1800" spc="-10" dirty="0">
                <a:solidFill>
                  <a:schemeClr val="tx1">
                    <a:lumMod val="85000"/>
                    <a:lumOff val="15000"/>
                  </a:schemeClr>
                </a:solidFill>
                <a:latin typeface="Calibri"/>
                <a:cs typeface="Calibri"/>
              </a:rPr>
              <a:t>l</a:t>
            </a:r>
            <a:r>
              <a:rPr lang="tr-TR" sz="1800" spc="-15" dirty="0">
                <a:solidFill>
                  <a:schemeClr val="tx1">
                    <a:lumMod val="85000"/>
                    <a:lumOff val="15000"/>
                  </a:schemeClr>
                </a:solidFill>
                <a:latin typeface="Calibri"/>
                <a:cs typeface="Calibri"/>
              </a:rPr>
              <a:t>en</a:t>
            </a:r>
            <a:r>
              <a:rPr lang="tr-TR" sz="1800" spc="15" dirty="0">
                <a:solidFill>
                  <a:schemeClr val="tx1">
                    <a:lumMod val="85000"/>
                    <a:lumOff val="15000"/>
                  </a:schemeClr>
                </a:solidFill>
                <a:latin typeface="Calibri"/>
                <a:cs typeface="Calibri"/>
              </a:rPr>
              <a:t> </a:t>
            </a:r>
            <a:r>
              <a:rPr lang="tr-TR" sz="1800" spc="-70" dirty="0">
                <a:solidFill>
                  <a:schemeClr val="tx1">
                    <a:lumMod val="85000"/>
                    <a:lumOff val="15000"/>
                  </a:schemeClr>
                </a:solidFill>
                <a:latin typeface="Calibri"/>
                <a:cs typeface="Calibri"/>
              </a:rPr>
              <a:t>k</a:t>
            </a:r>
            <a:r>
              <a:rPr lang="tr-TR" sz="1800" spc="-60" dirty="0">
                <a:solidFill>
                  <a:schemeClr val="tx1">
                    <a:lumMod val="85000"/>
                    <a:lumOff val="15000"/>
                  </a:schemeClr>
                </a:solidFill>
                <a:latin typeface="Calibri"/>
                <a:cs typeface="Calibri"/>
              </a:rPr>
              <a:t>a</a:t>
            </a:r>
            <a:r>
              <a:rPr lang="tr-TR" sz="1800" dirty="0">
                <a:solidFill>
                  <a:schemeClr val="tx1">
                    <a:lumMod val="85000"/>
                    <a:lumOff val="15000"/>
                  </a:schemeClr>
                </a:solidFill>
                <a:latin typeface="Calibri"/>
                <a:cs typeface="Calibri"/>
              </a:rPr>
              <a:t>y</a:t>
            </a:r>
            <a:r>
              <a:rPr lang="tr-TR" sz="1800" spc="-15" dirty="0">
                <a:solidFill>
                  <a:schemeClr val="tx1">
                    <a:lumMod val="85000"/>
                    <a:lumOff val="15000"/>
                  </a:schemeClr>
                </a:solidFill>
                <a:latin typeface="Calibri"/>
                <a:cs typeface="Calibri"/>
              </a:rPr>
              <a:t>ı</a:t>
            </a:r>
            <a:r>
              <a:rPr lang="tr-TR" sz="1800" dirty="0">
                <a:solidFill>
                  <a:schemeClr val="tx1">
                    <a:lumMod val="85000"/>
                    <a:lumOff val="15000"/>
                  </a:schemeClr>
                </a:solidFill>
                <a:latin typeface="Calibri"/>
                <a:cs typeface="Calibri"/>
              </a:rPr>
              <a:t>t</a:t>
            </a:r>
            <a:r>
              <a:rPr lang="tr-TR" sz="1800" spc="-10" dirty="0">
                <a:solidFill>
                  <a:schemeClr val="tx1">
                    <a:lumMod val="85000"/>
                    <a:lumOff val="15000"/>
                  </a:schemeClr>
                </a:solidFill>
                <a:latin typeface="Calibri"/>
                <a:cs typeface="Calibri"/>
              </a:rPr>
              <a:t>l</a:t>
            </a:r>
            <a:r>
              <a:rPr lang="tr-TR" sz="1800" dirty="0">
                <a:solidFill>
                  <a:schemeClr val="tx1">
                    <a:lumMod val="85000"/>
                    <a:lumOff val="15000"/>
                  </a:schemeClr>
                </a:solidFill>
                <a:latin typeface="Calibri"/>
                <a:cs typeface="Calibri"/>
              </a:rPr>
              <a:t>ı</a:t>
            </a:r>
            <a:r>
              <a:rPr lang="tr-TR" sz="1800" spc="-5" dirty="0">
                <a:solidFill>
                  <a:schemeClr val="tx1">
                    <a:lumMod val="85000"/>
                    <a:lumOff val="15000"/>
                  </a:schemeClr>
                </a:solidFill>
                <a:latin typeface="Calibri"/>
                <a:cs typeface="Calibri"/>
              </a:rPr>
              <a:t> </a:t>
            </a:r>
            <a:r>
              <a:rPr lang="tr-TR" sz="1800" dirty="0">
                <a:solidFill>
                  <a:schemeClr val="tx1">
                    <a:lumMod val="85000"/>
                    <a:lumOff val="15000"/>
                  </a:schemeClr>
                </a:solidFill>
                <a:latin typeface="Calibri"/>
                <a:cs typeface="Calibri"/>
              </a:rPr>
              <a:t>o</a:t>
            </a:r>
            <a:r>
              <a:rPr lang="tr-TR" sz="1800" spc="-15" dirty="0">
                <a:solidFill>
                  <a:schemeClr val="tx1">
                    <a:lumMod val="85000"/>
                    <a:lumOff val="15000"/>
                  </a:schemeClr>
                </a:solidFill>
                <a:latin typeface="Calibri"/>
                <a:cs typeface="Calibri"/>
              </a:rPr>
              <a:t>ld</a:t>
            </a:r>
            <a:r>
              <a:rPr lang="tr-TR" sz="1800" spc="-30" dirty="0">
                <a:solidFill>
                  <a:schemeClr val="tx1">
                    <a:lumMod val="85000"/>
                    <a:lumOff val="15000"/>
                  </a:schemeClr>
                </a:solidFill>
                <a:latin typeface="Calibri"/>
                <a:cs typeface="Calibri"/>
              </a:rPr>
              <a:t>u</a:t>
            </a:r>
            <a:r>
              <a:rPr lang="tr-TR" sz="1800" spc="-15" dirty="0">
                <a:solidFill>
                  <a:schemeClr val="tx1">
                    <a:lumMod val="85000"/>
                    <a:lumOff val="15000"/>
                  </a:schemeClr>
                </a:solidFill>
                <a:latin typeface="Calibri"/>
                <a:cs typeface="Calibri"/>
              </a:rPr>
              <a:t>ğu</a:t>
            </a:r>
            <a:r>
              <a:rPr lang="tr-TR" sz="1800" spc="20" dirty="0">
                <a:solidFill>
                  <a:schemeClr val="tx1">
                    <a:lumMod val="85000"/>
                    <a:lumOff val="15000"/>
                  </a:schemeClr>
                </a:solidFill>
                <a:latin typeface="Calibri"/>
                <a:cs typeface="Calibri"/>
              </a:rPr>
              <a:t> </a:t>
            </a:r>
            <a:r>
              <a:rPr lang="tr-TR" sz="1800" spc="-20" dirty="0">
                <a:solidFill>
                  <a:schemeClr val="tx1">
                    <a:lumMod val="85000"/>
                    <a:lumOff val="15000"/>
                  </a:schemeClr>
                </a:solidFill>
                <a:latin typeface="Calibri"/>
                <a:cs typeface="Calibri"/>
              </a:rPr>
              <a:t>tüm</a:t>
            </a:r>
            <a:r>
              <a:rPr lang="tr-TR" sz="1800" spc="15"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de</a:t>
            </a:r>
            <a:r>
              <a:rPr lang="tr-TR" sz="1800" spc="-70" dirty="0">
                <a:solidFill>
                  <a:schemeClr val="tx1">
                    <a:lumMod val="85000"/>
                    <a:lumOff val="15000"/>
                  </a:schemeClr>
                </a:solidFill>
                <a:latin typeface="Calibri"/>
                <a:cs typeface="Calibri"/>
              </a:rPr>
              <a:t>r</a:t>
            </a:r>
            <a:r>
              <a:rPr lang="tr-TR" sz="1800" dirty="0">
                <a:solidFill>
                  <a:schemeClr val="tx1">
                    <a:lumMod val="85000"/>
                    <a:lumOff val="15000"/>
                  </a:schemeClr>
                </a:solidFill>
                <a:latin typeface="Calibri"/>
                <a:cs typeface="Calibri"/>
              </a:rPr>
              <a:t>s</a:t>
            </a:r>
            <a:r>
              <a:rPr lang="tr-TR" sz="1800" spc="-15" dirty="0">
                <a:solidFill>
                  <a:schemeClr val="tx1">
                    <a:lumMod val="85000"/>
                    <a:lumOff val="15000"/>
                  </a:schemeClr>
                </a:solidFill>
                <a:latin typeface="Calibri"/>
                <a:cs typeface="Calibri"/>
              </a:rPr>
              <a:t>l</a:t>
            </a:r>
            <a:r>
              <a:rPr lang="tr-TR" sz="1800" dirty="0">
                <a:solidFill>
                  <a:schemeClr val="tx1">
                    <a:lumMod val="85000"/>
                    <a:lumOff val="15000"/>
                  </a:schemeClr>
                </a:solidFill>
                <a:latin typeface="Calibri"/>
                <a:cs typeface="Calibri"/>
              </a:rPr>
              <a:t>er</a:t>
            </a:r>
            <a:r>
              <a:rPr lang="tr-TR" sz="1800" spc="-15" dirty="0">
                <a:solidFill>
                  <a:schemeClr val="tx1">
                    <a:lumMod val="85000"/>
                    <a:lumOff val="15000"/>
                  </a:schemeClr>
                </a:solidFill>
                <a:latin typeface="Calibri"/>
                <a:cs typeface="Calibri"/>
              </a:rPr>
              <a:t>in,</a:t>
            </a:r>
            <a:r>
              <a:rPr lang="tr-TR" sz="1800" spc="25"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bu</a:t>
            </a:r>
            <a:r>
              <a:rPr lang="tr-TR" sz="1800" spc="10"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de</a:t>
            </a:r>
            <a:r>
              <a:rPr lang="tr-TR" sz="1800" spc="-70" dirty="0">
                <a:solidFill>
                  <a:schemeClr val="tx1">
                    <a:lumMod val="85000"/>
                    <a:lumOff val="15000"/>
                  </a:schemeClr>
                </a:solidFill>
                <a:latin typeface="Calibri"/>
                <a:cs typeface="Calibri"/>
              </a:rPr>
              <a:t>r</a:t>
            </a:r>
            <a:r>
              <a:rPr lang="tr-TR" sz="1800" dirty="0">
                <a:solidFill>
                  <a:schemeClr val="tx1">
                    <a:lumMod val="85000"/>
                    <a:lumOff val="15000"/>
                  </a:schemeClr>
                </a:solidFill>
                <a:latin typeface="Calibri"/>
                <a:cs typeface="Calibri"/>
              </a:rPr>
              <a:t>s</a:t>
            </a:r>
            <a:r>
              <a:rPr lang="tr-TR" sz="1800" spc="-15" dirty="0">
                <a:solidFill>
                  <a:schemeClr val="tx1">
                    <a:lumMod val="85000"/>
                    <a:lumOff val="15000"/>
                  </a:schemeClr>
                </a:solidFill>
                <a:latin typeface="Calibri"/>
                <a:cs typeface="Calibri"/>
              </a:rPr>
              <a:t>l</a:t>
            </a:r>
            <a:r>
              <a:rPr lang="tr-TR" sz="1800" dirty="0">
                <a:solidFill>
                  <a:schemeClr val="tx1">
                    <a:lumMod val="85000"/>
                    <a:lumOff val="15000"/>
                  </a:schemeClr>
                </a:solidFill>
                <a:latin typeface="Calibri"/>
                <a:cs typeface="Calibri"/>
              </a:rPr>
              <a:t>er</a:t>
            </a:r>
            <a:r>
              <a:rPr lang="tr-TR" sz="1800" spc="-15" dirty="0">
                <a:solidFill>
                  <a:schemeClr val="tx1">
                    <a:lumMod val="85000"/>
                    <a:lumOff val="15000"/>
                  </a:schemeClr>
                </a:solidFill>
                <a:latin typeface="Calibri"/>
                <a:cs typeface="Calibri"/>
              </a:rPr>
              <a:t>in</a:t>
            </a:r>
            <a:r>
              <a:rPr lang="tr-TR" sz="1800" spc="-10" dirty="0">
                <a:solidFill>
                  <a:schemeClr val="tx1">
                    <a:lumMod val="85000"/>
                    <a:lumOff val="15000"/>
                  </a:schemeClr>
                </a:solidFill>
                <a:latin typeface="Calibri"/>
                <a:cs typeface="Calibri"/>
              </a:rPr>
              <a:t> karşılık geldiği k</a:t>
            </a:r>
            <a:r>
              <a:rPr lang="tr-TR" sz="1800" spc="-50" dirty="0">
                <a:solidFill>
                  <a:schemeClr val="tx1">
                    <a:lumMod val="85000"/>
                    <a:lumOff val="15000"/>
                  </a:schemeClr>
                </a:solidFill>
                <a:latin typeface="Calibri"/>
                <a:cs typeface="Calibri"/>
              </a:rPr>
              <a:t>r</a:t>
            </a:r>
            <a:r>
              <a:rPr lang="tr-TR" sz="1800" spc="-15" dirty="0">
                <a:solidFill>
                  <a:schemeClr val="tx1">
                    <a:lumMod val="85000"/>
                    <a:lumOff val="15000"/>
                  </a:schemeClr>
                </a:solidFill>
                <a:latin typeface="Calibri"/>
                <a:cs typeface="Calibri"/>
              </a:rPr>
              <a:t>edi yüklerinin (ECTS/AKTS), son</a:t>
            </a:r>
            <a:r>
              <a:rPr lang="tr-TR" sz="1800" spc="20"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başarı du</a:t>
            </a:r>
            <a:r>
              <a:rPr lang="tr-TR" sz="1800" spc="-25" dirty="0">
                <a:solidFill>
                  <a:schemeClr val="tx1">
                    <a:lumMod val="85000"/>
                    <a:lumOff val="15000"/>
                  </a:schemeClr>
                </a:solidFill>
                <a:latin typeface="Calibri"/>
                <a:cs typeface="Calibri"/>
              </a:rPr>
              <a:t>r</a:t>
            </a:r>
            <a:r>
              <a:rPr lang="tr-TR" sz="1800" spc="-20" dirty="0">
                <a:solidFill>
                  <a:schemeClr val="tx1">
                    <a:lumMod val="85000"/>
                    <a:lumOff val="15000"/>
                  </a:schemeClr>
                </a:solidFill>
                <a:latin typeface="Calibri"/>
                <a:cs typeface="Calibri"/>
              </a:rPr>
              <a:t>um</a:t>
            </a:r>
            <a:r>
              <a:rPr lang="tr-TR" sz="1800" spc="-25" dirty="0">
                <a:solidFill>
                  <a:schemeClr val="tx1">
                    <a:lumMod val="85000"/>
                    <a:lumOff val="15000"/>
                  </a:schemeClr>
                </a:solidFill>
                <a:latin typeface="Calibri"/>
                <a:cs typeface="Calibri"/>
              </a:rPr>
              <a:t>l</a:t>
            </a:r>
            <a:r>
              <a:rPr lang="tr-TR" sz="1800" spc="-10" dirty="0">
                <a:solidFill>
                  <a:schemeClr val="tx1">
                    <a:lumMod val="85000"/>
                    <a:lumOff val="15000"/>
                  </a:schemeClr>
                </a:solidFill>
                <a:latin typeface="Calibri"/>
                <a:cs typeface="Calibri"/>
              </a:rPr>
              <a:t>arının</a:t>
            </a:r>
            <a:r>
              <a:rPr lang="tr-TR" sz="1800" spc="40" dirty="0">
                <a:solidFill>
                  <a:schemeClr val="tx1">
                    <a:lumMod val="85000"/>
                    <a:lumOff val="15000"/>
                  </a:schemeClr>
                </a:solidFill>
                <a:latin typeface="Calibri"/>
                <a:cs typeface="Calibri"/>
              </a:rPr>
              <a:t> </a:t>
            </a:r>
            <a:r>
              <a:rPr lang="tr-TR" sz="1800" spc="-45" dirty="0">
                <a:solidFill>
                  <a:schemeClr val="tx1">
                    <a:lumMod val="85000"/>
                    <a:lumOff val="15000"/>
                  </a:schemeClr>
                </a:solidFill>
                <a:latin typeface="Calibri"/>
                <a:cs typeface="Calibri"/>
              </a:rPr>
              <a:t>v</a:t>
            </a:r>
            <a:r>
              <a:rPr lang="tr-TR" sz="1800" spc="-15" dirty="0">
                <a:solidFill>
                  <a:schemeClr val="tx1">
                    <a:lumMod val="85000"/>
                    <a:lumOff val="15000"/>
                  </a:schemeClr>
                </a:solidFill>
                <a:latin typeface="Calibri"/>
                <a:cs typeface="Calibri"/>
              </a:rPr>
              <a:t>e</a:t>
            </a:r>
            <a:r>
              <a:rPr lang="tr-TR" sz="1800" spc="-5"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ağı</a:t>
            </a:r>
            <a:r>
              <a:rPr lang="tr-TR" sz="1800" spc="-25" dirty="0">
                <a:solidFill>
                  <a:schemeClr val="tx1">
                    <a:lumMod val="85000"/>
                    <a:lumOff val="15000"/>
                  </a:schemeClr>
                </a:solidFill>
                <a:latin typeface="Calibri"/>
                <a:cs typeface="Calibri"/>
              </a:rPr>
              <a:t>r</a:t>
            </a:r>
            <a:r>
              <a:rPr lang="tr-TR" sz="1800" dirty="0">
                <a:solidFill>
                  <a:schemeClr val="tx1">
                    <a:lumMod val="85000"/>
                    <a:lumOff val="15000"/>
                  </a:schemeClr>
                </a:solidFill>
                <a:latin typeface="Calibri"/>
                <a:cs typeface="Calibri"/>
              </a:rPr>
              <a:t>l</a:t>
            </a:r>
            <a:r>
              <a:rPr lang="tr-TR" sz="1800" spc="-15" dirty="0">
                <a:solidFill>
                  <a:schemeClr val="tx1">
                    <a:lumMod val="85000"/>
                    <a:lumOff val="15000"/>
                  </a:schemeClr>
                </a:solidFill>
                <a:latin typeface="Calibri"/>
                <a:cs typeface="Calibri"/>
              </a:rPr>
              <a:t>ı</a:t>
            </a:r>
            <a:r>
              <a:rPr lang="tr-TR" sz="1800" dirty="0">
                <a:solidFill>
                  <a:schemeClr val="tx1">
                    <a:lumMod val="85000"/>
                    <a:lumOff val="15000"/>
                  </a:schemeClr>
                </a:solidFill>
                <a:latin typeface="Calibri"/>
                <a:cs typeface="Calibri"/>
              </a:rPr>
              <a:t>klı</a:t>
            </a:r>
            <a:r>
              <a:rPr lang="tr-TR" sz="1800" spc="-15" dirty="0">
                <a:solidFill>
                  <a:schemeClr val="tx1">
                    <a:lumMod val="85000"/>
                    <a:lumOff val="15000"/>
                  </a:schemeClr>
                </a:solidFill>
                <a:latin typeface="Calibri"/>
                <a:cs typeface="Calibri"/>
              </a:rPr>
              <a:t> or</a:t>
            </a:r>
            <a:r>
              <a:rPr lang="tr-TR" sz="1800" spc="-45" dirty="0">
                <a:solidFill>
                  <a:schemeClr val="tx1">
                    <a:lumMod val="85000"/>
                    <a:lumOff val="15000"/>
                  </a:schemeClr>
                </a:solidFill>
                <a:latin typeface="Calibri"/>
                <a:cs typeface="Calibri"/>
              </a:rPr>
              <a:t>t</a:t>
            </a:r>
            <a:r>
              <a:rPr lang="tr-TR" sz="1800" spc="-15" dirty="0">
                <a:solidFill>
                  <a:schemeClr val="tx1">
                    <a:lumMod val="85000"/>
                    <a:lumOff val="15000"/>
                  </a:schemeClr>
                </a:solidFill>
                <a:latin typeface="Calibri"/>
                <a:cs typeface="Calibri"/>
              </a:rPr>
              <a:t>alamaların </a:t>
            </a:r>
            <a:r>
              <a:rPr lang="tr-TR" sz="1800" spc="-60" dirty="0">
                <a:solidFill>
                  <a:schemeClr val="tx1">
                    <a:lumMod val="85000"/>
                    <a:lumOff val="15000"/>
                  </a:schemeClr>
                </a:solidFill>
                <a:latin typeface="Calibri"/>
                <a:cs typeface="Calibri"/>
              </a:rPr>
              <a:t>y</a:t>
            </a:r>
            <a:r>
              <a:rPr lang="tr-TR" sz="1800" spc="-15" dirty="0">
                <a:solidFill>
                  <a:schemeClr val="tx1">
                    <a:lumMod val="85000"/>
                    <a:lumOff val="15000"/>
                  </a:schemeClr>
                </a:solidFill>
                <a:latin typeface="Calibri"/>
                <a:cs typeface="Calibri"/>
              </a:rPr>
              <a:t>er ald</a:t>
            </a:r>
            <a:r>
              <a:rPr lang="tr-TR" sz="1800" spc="-25" dirty="0">
                <a:solidFill>
                  <a:schemeClr val="tx1">
                    <a:lumMod val="85000"/>
                    <a:lumOff val="15000"/>
                  </a:schemeClr>
                </a:solidFill>
                <a:latin typeface="Calibri"/>
                <a:cs typeface="Calibri"/>
              </a:rPr>
              <a:t>ı</a:t>
            </a:r>
            <a:r>
              <a:rPr lang="tr-TR" sz="1800" spc="-10" dirty="0">
                <a:solidFill>
                  <a:schemeClr val="tx1">
                    <a:lumMod val="85000"/>
                    <a:lumOff val="15000"/>
                  </a:schemeClr>
                </a:solidFill>
                <a:latin typeface="Calibri"/>
                <a:cs typeface="Calibri"/>
              </a:rPr>
              <a:t>ğı belgedir.</a:t>
            </a:r>
            <a:endParaRPr lang="tr-TR" sz="1800" spc="-5" dirty="0">
              <a:solidFill>
                <a:schemeClr val="tx1">
                  <a:lumMod val="85000"/>
                  <a:lumOff val="15000"/>
                </a:schemeClr>
              </a:solidFill>
              <a:latin typeface="Calibri"/>
              <a:cs typeface="Calibri"/>
            </a:endParaRPr>
          </a:p>
          <a:p>
            <a:pPr marL="12065" marR="12700" indent="0">
              <a:buNone/>
              <a:tabLst>
                <a:tab pos="241300" algn="l"/>
              </a:tabLst>
            </a:pPr>
            <a:r>
              <a:rPr lang="tr-TR" sz="1800" spc="-20" dirty="0">
                <a:solidFill>
                  <a:schemeClr val="tx1">
                    <a:lumMod val="85000"/>
                    <a:lumOff val="15000"/>
                  </a:schemeClr>
                </a:solidFill>
                <a:latin typeface="Calibri"/>
                <a:cs typeface="Calibri"/>
              </a:rPr>
              <a:t>Uluslararası</a:t>
            </a:r>
            <a:r>
              <a:rPr lang="tr-TR" sz="1800" spc="20" dirty="0">
                <a:solidFill>
                  <a:schemeClr val="tx1">
                    <a:lumMod val="85000"/>
                    <a:lumOff val="15000"/>
                  </a:schemeClr>
                </a:solidFill>
                <a:latin typeface="Calibri"/>
                <a:cs typeface="Calibri"/>
              </a:rPr>
              <a:t> </a:t>
            </a:r>
            <a:r>
              <a:rPr lang="tr-TR" sz="1800" dirty="0">
                <a:solidFill>
                  <a:schemeClr val="tx1">
                    <a:lumMod val="85000"/>
                    <a:lumOff val="15000"/>
                  </a:schemeClr>
                </a:solidFill>
                <a:latin typeface="Calibri"/>
                <a:cs typeface="Calibri"/>
              </a:rPr>
              <a:t>İl</a:t>
            </a:r>
            <a:r>
              <a:rPr lang="tr-TR" sz="1800" spc="-15" dirty="0">
                <a:solidFill>
                  <a:schemeClr val="tx1">
                    <a:lumMod val="85000"/>
                    <a:lumOff val="15000"/>
                  </a:schemeClr>
                </a:solidFill>
                <a:latin typeface="Calibri"/>
                <a:cs typeface="Calibri"/>
              </a:rPr>
              <a:t>işk</a:t>
            </a:r>
            <a:r>
              <a:rPr lang="tr-TR" sz="1800" spc="-20" dirty="0">
                <a:solidFill>
                  <a:schemeClr val="tx1">
                    <a:lumMod val="85000"/>
                    <a:lumOff val="15000"/>
                  </a:schemeClr>
                </a:solidFill>
                <a:latin typeface="Calibri"/>
                <a:cs typeface="Calibri"/>
              </a:rPr>
              <a:t>i</a:t>
            </a:r>
            <a:r>
              <a:rPr lang="tr-TR" sz="1800" spc="-10" dirty="0">
                <a:solidFill>
                  <a:schemeClr val="tx1">
                    <a:lumMod val="85000"/>
                    <a:lumOff val="15000"/>
                  </a:schemeClr>
                </a:solidFill>
                <a:latin typeface="Calibri"/>
                <a:cs typeface="Calibri"/>
              </a:rPr>
              <a:t>ler</a:t>
            </a:r>
            <a:r>
              <a:rPr lang="tr-TR" sz="1800" spc="-15" dirty="0">
                <a:solidFill>
                  <a:schemeClr val="tx1">
                    <a:lumMod val="85000"/>
                    <a:lumOff val="15000"/>
                  </a:schemeClr>
                </a:solidFill>
                <a:latin typeface="Calibri"/>
                <a:cs typeface="Calibri"/>
              </a:rPr>
              <a:t> </a:t>
            </a:r>
            <a:r>
              <a:rPr lang="tr-TR" sz="1800" spc="-60" dirty="0">
                <a:solidFill>
                  <a:schemeClr val="tx1">
                    <a:lumMod val="85000"/>
                    <a:lumOff val="15000"/>
                  </a:schemeClr>
                </a:solidFill>
                <a:latin typeface="Calibri"/>
                <a:cs typeface="Calibri"/>
              </a:rPr>
              <a:t>K</a:t>
            </a:r>
            <a:r>
              <a:rPr lang="tr-TR" sz="1800" spc="-15" dirty="0">
                <a:solidFill>
                  <a:schemeClr val="tx1">
                    <a:lumMod val="85000"/>
                    <a:lumOff val="15000"/>
                  </a:schemeClr>
                </a:solidFill>
                <a:latin typeface="Calibri"/>
                <a:cs typeface="Calibri"/>
              </a:rPr>
              <a:t>oo</a:t>
            </a:r>
            <a:r>
              <a:rPr lang="tr-TR" sz="1800" spc="-45" dirty="0">
                <a:solidFill>
                  <a:schemeClr val="tx1">
                    <a:lumMod val="85000"/>
                    <a:lumOff val="15000"/>
                  </a:schemeClr>
                </a:solidFill>
                <a:latin typeface="Calibri"/>
                <a:cs typeface="Calibri"/>
              </a:rPr>
              <a:t>r</a:t>
            </a:r>
            <a:r>
              <a:rPr lang="tr-TR" sz="1800" spc="-15" dirty="0">
                <a:solidFill>
                  <a:schemeClr val="tx1">
                    <a:lumMod val="85000"/>
                    <a:lumOff val="15000"/>
                  </a:schemeClr>
                </a:solidFill>
                <a:latin typeface="Calibri"/>
                <a:cs typeface="Calibri"/>
              </a:rPr>
              <a:t>d</a:t>
            </a:r>
            <a:r>
              <a:rPr lang="tr-TR" sz="1800" spc="-25" dirty="0">
                <a:solidFill>
                  <a:schemeClr val="tx1">
                    <a:lumMod val="85000"/>
                    <a:lumOff val="15000"/>
                  </a:schemeClr>
                </a:solidFill>
                <a:latin typeface="Calibri"/>
                <a:cs typeface="Calibri"/>
              </a:rPr>
              <a:t>i</a:t>
            </a:r>
            <a:r>
              <a:rPr lang="tr-TR" sz="1800" spc="-15" dirty="0">
                <a:solidFill>
                  <a:schemeClr val="tx1">
                    <a:lumMod val="85000"/>
                    <a:lumOff val="15000"/>
                  </a:schemeClr>
                </a:solidFill>
                <a:latin typeface="Calibri"/>
                <a:cs typeface="Calibri"/>
              </a:rPr>
              <a:t>n</a:t>
            </a:r>
            <a:r>
              <a:rPr lang="tr-TR" sz="1800" spc="-40" dirty="0">
                <a:solidFill>
                  <a:schemeClr val="tx1">
                    <a:lumMod val="85000"/>
                    <a:lumOff val="15000"/>
                  </a:schemeClr>
                </a:solidFill>
                <a:latin typeface="Calibri"/>
                <a:cs typeface="Calibri"/>
              </a:rPr>
              <a:t>at</a:t>
            </a:r>
            <a:r>
              <a:rPr lang="tr-TR" sz="1800" spc="-15" dirty="0">
                <a:solidFill>
                  <a:schemeClr val="tx1">
                    <a:lumMod val="85000"/>
                    <a:lumOff val="15000"/>
                  </a:schemeClr>
                </a:solidFill>
                <a:latin typeface="Calibri"/>
                <a:cs typeface="Calibri"/>
              </a:rPr>
              <a:t>örl</a:t>
            </a:r>
            <a:r>
              <a:rPr lang="tr-TR" sz="1800" spc="-30" dirty="0">
                <a:solidFill>
                  <a:schemeClr val="tx1">
                    <a:lumMod val="85000"/>
                    <a:lumOff val="15000"/>
                  </a:schemeClr>
                </a:solidFill>
                <a:latin typeface="Calibri"/>
                <a:cs typeface="Calibri"/>
              </a:rPr>
              <a:t>ü</a:t>
            </a:r>
            <a:r>
              <a:rPr lang="tr-TR" sz="1800" spc="-15" dirty="0">
                <a:solidFill>
                  <a:schemeClr val="tx1">
                    <a:lumMod val="85000"/>
                    <a:lumOff val="15000"/>
                  </a:schemeClr>
                </a:solidFill>
                <a:latin typeface="Calibri"/>
                <a:cs typeface="Calibri"/>
              </a:rPr>
              <a:t>ğüne</a:t>
            </a:r>
            <a:r>
              <a:rPr lang="tr-TR" sz="1800" spc="30" dirty="0">
                <a:solidFill>
                  <a:schemeClr val="tx1">
                    <a:lumMod val="85000"/>
                    <a:lumOff val="15000"/>
                  </a:schemeClr>
                </a:solidFill>
                <a:latin typeface="Calibri"/>
                <a:cs typeface="Calibri"/>
              </a:rPr>
              <a:t> </a:t>
            </a:r>
            <a:r>
              <a:rPr lang="tr-TR" sz="1800" spc="-40" dirty="0">
                <a:solidFill>
                  <a:schemeClr val="tx1">
                    <a:lumMod val="85000"/>
                    <a:lumOff val="15000"/>
                  </a:schemeClr>
                </a:solidFill>
                <a:latin typeface="Calibri"/>
                <a:cs typeface="Calibri"/>
              </a:rPr>
              <a:t>t</a:t>
            </a:r>
            <a:r>
              <a:rPr lang="tr-TR" sz="1800" spc="-15" dirty="0">
                <a:solidFill>
                  <a:schemeClr val="tx1">
                    <a:lumMod val="85000"/>
                    <a:lumOff val="15000"/>
                  </a:schemeClr>
                </a:solidFill>
                <a:latin typeface="Calibri"/>
                <a:cs typeface="Calibri"/>
              </a:rPr>
              <a:t>es</a:t>
            </a:r>
            <a:r>
              <a:rPr lang="tr-TR" sz="1800" spc="-20" dirty="0">
                <a:solidFill>
                  <a:schemeClr val="tx1">
                    <a:lumMod val="85000"/>
                    <a:lumOff val="15000"/>
                  </a:schemeClr>
                </a:solidFill>
                <a:latin typeface="Calibri"/>
                <a:cs typeface="Calibri"/>
              </a:rPr>
              <a:t>l</a:t>
            </a:r>
            <a:r>
              <a:rPr lang="tr-TR" sz="1800" spc="-15" dirty="0">
                <a:solidFill>
                  <a:schemeClr val="tx1">
                    <a:lumMod val="85000"/>
                    <a:lumOff val="15000"/>
                  </a:schemeClr>
                </a:solidFill>
                <a:latin typeface="Calibri"/>
                <a:cs typeface="Calibri"/>
              </a:rPr>
              <a:t>im edeceğin</a:t>
            </a:r>
            <a:r>
              <a:rPr lang="tr-TR" sz="1800" spc="-25" dirty="0">
                <a:solidFill>
                  <a:schemeClr val="tx1">
                    <a:lumMod val="85000"/>
                    <a:lumOff val="15000"/>
                  </a:schemeClr>
                </a:solidFill>
                <a:latin typeface="Calibri"/>
                <a:cs typeface="Calibri"/>
              </a:rPr>
              <a:t>i</a:t>
            </a:r>
            <a:r>
              <a:rPr lang="tr-TR" sz="1800" spc="-15" dirty="0">
                <a:solidFill>
                  <a:schemeClr val="tx1">
                    <a:lumMod val="85000"/>
                    <a:lumOff val="15000"/>
                  </a:schemeClr>
                </a:solidFill>
                <a:latin typeface="Calibri"/>
                <a:cs typeface="Calibri"/>
              </a:rPr>
              <a:t>z</a:t>
            </a:r>
            <a:r>
              <a:rPr lang="tr-TR" sz="1800" spc="-5" dirty="0">
                <a:solidFill>
                  <a:schemeClr val="tx1">
                    <a:lumMod val="85000"/>
                    <a:lumOff val="15000"/>
                  </a:schemeClr>
                </a:solidFill>
                <a:latin typeface="Calibri"/>
                <a:cs typeface="Calibri"/>
              </a:rPr>
              <a:t> </a:t>
            </a:r>
            <a:r>
              <a:rPr lang="tr-TR" sz="1800" dirty="0">
                <a:solidFill>
                  <a:schemeClr val="tx1">
                    <a:lumMod val="85000"/>
                    <a:lumOff val="15000"/>
                  </a:schemeClr>
                </a:solidFill>
                <a:latin typeface="Calibri"/>
                <a:cs typeface="Calibri"/>
              </a:rPr>
              <a:t>İngil</a:t>
            </a:r>
            <a:r>
              <a:rPr lang="tr-TR" sz="1800" spc="-15" dirty="0">
                <a:solidFill>
                  <a:schemeClr val="tx1">
                    <a:lumMod val="85000"/>
                    <a:lumOff val="15000"/>
                  </a:schemeClr>
                </a:solidFill>
                <a:latin typeface="Calibri"/>
                <a:cs typeface="Calibri"/>
              </a:rPr>
              <a:t>i</a:t>
            </a:r>
            <a:r>
              <a:rPr lang="tr-TR" sz="1800" spc="-80" dirty="0">
                <a:solidFill>
                  <a:schemeClr val="tx1">
                    <a:lumMod val="85000"/>
                    <a:lumOff val="15000"/>
                  </a:schemeClr>
                </a:solidFill>
                <a:latin typeface="Calibri"/>
                <a:cs typeface="Calibri"/>
              </a:rPr>
              <a:t>z</a:t>
            </a:r>
            <a:r>
              <a:rPr lang="tr-TR" sz="1800" spc="-15" dirty="0">
                <a:solidFill>
                  <a:schemeClr val="tx1">
                    <a:lumMod val="85000"/>
                    <a:lumOff val="15000"/>
                  </a:schemeClr>
                </a:solidFill>
                <a:latin typeface="Calibri"/>
                <a:cs typeface="Calibri"/>
              </a:rPr>
              <a:t>ce</a:t>
            </a:r>
            <a:r>
              <a:rPr lang="tr-TR" sz="1800" spc="-5" dirty="0">
                <a:solidFill>
                  <a:schemeClr val="tx1">
                    <a:lumMod val="85000"/>
                    <a:lumOff val="15000"/>
                  </a:schemeClr>
                </a:solidFill>
                <a:latin typeface="Calibri"/>
                <a:cs typeface="Calibri"/>
              </a:rPr>
              <a:t> </a:t>
            </a:r>
            <a:r>
              <a:rPr lang="tr-TR" sz="1800" spc="-10" dirty="0">
                <a:solidFill>
                  <a:schemeClr val="tx1">
                    <a:lumMod val="85000"/>
                    <a:lumOff val="15000"/>
                  </a:schemeClr>
                </a:solidFill>
                <a:latin typeface="Calibri"/>
                <a:cs typeface="Calibri"/>
              </a:rPr>
              <a:t>t</a:t>
            </a:r>
            <a:r>
              <a:rPr lang="tr-TR" sz="1800" spc="-80" dirty="0">
                <a:solidFill>
                  <a:schemeClr val="tx1">
                    <a:lumMod val="85000"/>
                    <a:lumOff val="15000"/>
                  </a:schemeClr>
                </a:solidFill>
                <a:latin typeface="Calibri"/>
                <a:cs typeface="Calibri"/>
              </a:rPr>
              <a:t>r</a:t>
            </a:r>
            <a:r>
              <a:rPr lang="tr-TR" sz="1800" spc="-15" dirty="0">
                <a:solidFill>
                  <a:schemeClr val="tx1">
                    <a:lumMod val="85000"/>
                    <a:lumOff val="15000"/>
                  </a:schemeClr>
                </a:solidFill>
                <a:latin typeface="Calibri"/>
                <a:cs typeface="Calibri"/>
              </a:rPr>
              <a:t>anskr</a:t>
            </a:r>
            <a:r>
              <a:rPr lang="tr-TR" sz="1800" spc="-25" dirty="0">
                <a:solidFill>
                  <a:schemeClr val="tx1">
                    <a:lumMod val="85000"/>
                    <a:lumOff val="15000"/>
                  </a:schemeClr>
                </a:solidFill>
                <a:latin typeface="Calibri"/>
                <a:cs typeface="Calibri"/>
              </a:rPr>
              <a:t>i</a:t>
            </a:r>
            <a:r>
              <a:rPr lang="tr-TR" sz="1800" spc="-35" dirty="0">
                <a:solidFill>
                  <a:schemeClr val="tx1">
                    <a:lumMod val="85000"/>
                    <a:lumOff val="15000"/>
                  </a:schemeClr>
                </a:solidFill>
                <a:latin typeface="Calibri"/>
                <a:cs typeface="Calibri"/>
              </a:rPr>
              <a:t>p</a:t>
            </a:r>
            <a:r>
              <a:rPr lang="tr-TR" sz="1800" spc="-10" dirty="0">
                <a:solidFill>
                  <a:schemeClr val="tx1">
                    <a:lumMod val="85000"/>
                    <a:lumOff val="15000"/>
                  </a:schemeClr>
                </a:solidFill>
                <a:latin typeface="Calibri"/>
                <a:cs typeface="Calibri"/>
              </a:rPr>
              <a:t>t</a:t>
            </a:r>
            <a:r>
              <a:rPr lang="tr-TR" sz="1800" spc="-15" dirty="0">
                <a:solidFill>
                  <a:schemeClr val="tx1">
                    <a:lumMod val="85000"/>
                    <a:lumOff val="15000"/>
                  </a:schemeClr>
                </a:solidFill>
                <a:latin typeface="Calibri"/>
                <a:cs typeface="Calibri"/>
              </a:rPr>
              <a:t> be</a:t>
            </a:r>
            <a:r>
              <a:rPr lang="tr-TR" sz="1800" spc="-25" dirty="0">
                <a:solidFill>
                  <a:schemeClr val="tx1">
                    <a:lumMod val="85000"/>
                    <a:lumOff val="15000"/>
                  </a:schemeClr>
                </a:solidFill>
                <a:latin typeface="Calibri"/>
                <a:cs typeface="Calibri"/>
              </a:rPr>
              <a:t>l</a:t>
            </a:r>
            <a:r>
              <a:rPr lang="tr-TR" sz="1800" spc="-35" dirty="0">
                <a:solidFill>
                  <a:schemeClr val="tx1">
                    <a:lumMod val="85000"/>
                    <a:lumOff val="15000"/>
                  </a:schemeClr>
                </a:solidFill>
                <a:latin typeface="Calibri"/>
                <a:cs typeface="Calibri"/>
              </a:rPr>
              <a:t>g</a:t>
            </a:r>
            <a:r>
              <a:rPr lang="tr-TR" sz="1800" spc="-15" dirty="0">
                <a:solidFill>
                  <a:schemeClr val="tx1">
                    <a:lumMod val="85000"/>
                    <a:lumOff val="15000"/>
                  </a:schemeClr>
                </a:solidFill>
                <a:latin typeface="Calibri"/>
                <a:cs typeface="Calibri"/>
              </a:rPr>
              <a:t>en</a:t>
            </a:r>
            <a:r>
              <a:rPr lang="tr-TR" sz="1800" spc="-25" dirty="0">
                <a:solidFill>
                  <a:schemeClr val="tx1">
                    <a:lumMod val="85000"/>
                    <a:lumOff val="15000"/>
                  </a:schemeClr>
                </a:solidFill>
                <a:latin typeface="Calibri"/>
                <a:cs typeface="Calibri"/>
              </a:rPr>
              <a:t>i</a:t>
            </a:r>
            <a:r>
              <a:rPr lang="tr-TR" sz="1800" spc="-15" dirty="0">
                <a:solidFill>
                  <a:schemeClr val="tx1">
                    <a:lumMod val="85000"/>
                    <a:lumOff val="15000"/>
                  </a:schemeClr>
                </a:solidFill>
                <a:latin typeface="Calibri"/>
                <a:cs typeface="Calibri"/>
              </a:rPr>
              <a:t>zin</a:t>
            </a:r>
            <a:r>
              <a:rPr lang="tr-TR" sz="1800" spc="10" dirty="0">
                <a:solidFill>
                  <a:schemeClr val="tx1">
                    <a:lumMod val="85000"/>
                    <a:lumOff val="15000"/>
                  </a:schemeClr>
                </a:solidFill>
                <a:latin typeface="Calibri"/>
                <a:cs typeface="Calibri"/>
              </a:rPr>
              <a:t> </a:t>
            </a:r>
            <a:r>
              <a:rPr lang="tr-TR" sz="1800" spc="-15" dirty="0">
                <a:solidFill>
                  <a:schemeClr val="tx1">
                    <a:lumMod val="85000"/>
                    <a:lumOff val="15000"/>
                  </a:schemeClr>
                </a:solidFill>
                <a:latin typeface="Calibri"/>
                <a:cs typeface="Calibri"/>
              </a:rPr>
              <a:t>güncel tarihli olması gerekmektedir. </a:t>
            </a:r>
            <a:endParaRPr lang="tr-TR" sz="1800" dirty="0">
              <a:solidFill>
                <a:schemeClr val="tx1">
                  <a:lumMod val="85000"/>
                  <a:lumOff val="15000"/>
                </a:schemeClr>
              </a:solidFill>
              <a:latin typeface="Calibri"/>
              <a:cs typeface="Calibri"/>
            </a:endParaRPr>
          </a:p>
          <a:p>
            <a:endParaRPr lang="tr-TR" sz="1800" dirty="0">
              <a:solidFill>
                <a:schemeClr val="tx1">
                  <a:lumMod val="85000"/>
                  <a:lumOff val="15000"/>
                </a:schemeClr>
              </a:solidFill>
            </a:endParaRPr>
          </a:p>
        </p:txBody>
      </p:sp>
      <p:sp>
        <p:nvSpPr>
          <p:cNvPr id="47" name="Oval 34">
            <a:extLst>
              <a:ext uri="{FF2B5EF4-FFF2-40B4-BE49-F238E27FC236}">
                <a16:creationId xmlns:a16="http://schemas.microsoft.com/office/drawing/2014/main" id="{4DE0FBC4-76C2-4FA1-A14B-AF5A773FF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80694" y="3174440"/>
            <a:ext cx="530750" cy="530750"/>
          </a:xfrm>
          <a:prstGeom prst="ellipse">
            <a:avLst/>
          </a:prstGeom>
          <a:solidFill>
            <a:schemeClr val="tx1">
              <a:lumMod val="65000"/>
              <a:lumOff val="3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fik 6" descr="Armut ile kitap yığını">
            <a:extLst>
              <a:ext uri="{FF2B5EF4-FFF2-40B4-BE49-F238E27FC236}">
                <a16:creationId xmlns:a16="http://schemas.microsoft.com/office/drawing/2014/main" id="{915650EB-1E0F-4307-B14C-05C561B802A8}"/>
              </a:ext>
            </a:extLst>
          </p:cNvPr>
          <p:cNvPicPr>
            <a:picLocks noChangeAspect="1"/>
          </p:cNvPicPr>
          <p:nvPr/>
        </p:nvPicPr>
        <p:blipFill>
          <a:blip r:embed="rId2" cstate="print">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24387" y="1039195"/>
            <a:ext cx="3845331" cy="3845331"/>
          </a:xfrm>
          <a:prstGeom prst="rect">
            <a:avLst/>
          </a:prstGeom>
        </p:spPr>
      </p:pic>
      <p:sp>
        <p:nvSpPr>
          <p:cNvPr id="48" name="Freeform: Shape 36">
            <a:extLst>
              <a:ext uri="{FF2B5EF4-FFF2-40B4-BE49-F238E27FC236}">
                <a16:creationId xmlns:a16="http://schemas.microsoft.com/office/drawing/2014/main" id="{B5C5D707-0833-44B6-B2CE-419420429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99638" y="3928897"/>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1590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Zarf düz dolguyla">
            <a:extLst>
              <a:ext uri="{FF2B5EF4-FFF2-40B4-BE49-F238E27FC236}">
                <a16:creationId xmlns:a16="http://schemas.microsoft.com/office/drawing/2014/main" id="{5D12F85E-C823-48DA-AE95-D54A0C2FB8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495426"/>
            <a:ext cx="6422848" cy="4728394"/>
          </a:xfrm>
        </p:spPr>
        <p:txBody>
          <a:bodyPr>
            <a:normAutofit/>
          </a:bodyPr>
          <a:lstStyle/>
          <a:p>
            <a:pPr marL="0" indent="0">
              <a:buNone/>
            </a:pPr>
            <a:r>
              <a:rPr lang="tr-TR" sz="2000" b="1" dirty="0"/>
              <a:t>Kabul/Davet Mektubu (</a:t>
            </a:r>
            <a:r>
              <a:rPr lang="tr-TR" sz="2000" b="1" dirty="0" err="1"/>
              <a:t>Acceptance</a:t>
            </a:r>
            <a:r>
              <a:rPr lang="tr-TR" sz="2000" b="1" dirty="0"/>
              <a:t>/</a:t>
            </a:r>
            <a:r>
              <a:rPr lang="tr-TR" sz="2000" b="1" dirty="0" err="1"/>
              <a:t>Invitation</a:t>
            </a:r>
            <a:r>
              <a:rPr lang="tr-TR" sz="2000" b="1" dirty="0"/>
              <a:t> </a:t>
            </a:r>
            <a:r>
              <a:rPr lang="tr-TR" sz="2000" b="1" dirty="0" err="1"/>
              <a:t>Letter</a:t>
            </a:r>
            <a:r>
              <a:rPr lang="tr-TR" sz="2000" b="1" dirty="0"/>
              <a:t>)</a:t>
            </a:r>
          </a:p>
          <a:p>
            <a:pPr>
              <a:buFont typeface="Wingdings" panose="05000000000000000000" pitchFamily="2" charset="2"/>
              <a:buChar char="§"/>
            </a:pPr>
            <a:r>
              <a:rPr lang="tr-TR" sz="2000" dirty="0"/>
              <a:t>Bölüm Koordinatörünüzle başvuru işlemlerini gerçekleştirdikten sonra, Kabul Mektubunun gelmesi beklenir. </a:t>
            </a:r>
          </a:p>
          <a:p>
            <a:pPr>
              <a:buFont typeface="Wingdings" panose="05000000000000000000" pitchFamily="2" charset="2"/>
              <a:buChar char="§"/>
            </a:pPr>
            <a:r>
              <a:rPr lang="tr-TR" sz="2000" dirty="0"/>
              <a:t>Belirtilen adrese göre, size, bölüme veya Uluslararası İlişkiler Koordinatörlüğüne posta yoluyla gelecektir. İşlem takibi açısından UİK adresi verilmesi en doğrusu olacaktır.</a:t>
            </a:r>
          </a:p>
          <a:p>
            <a:pPr>
              <a:buFont typeface="Wingdings" panose="05000000000000000000" pitchFamily="2" charset="2"/>
              <a:buChar char="§"/>
            </a:pPr>
            <a:r>
              <a:rPr lang="tr-TR" sz="2000" dirty="0"/>
              <a:t>Kabul mektubunun taralı formu Elçilikler tarafından kabul edilmediği için adresin doğru olması önem taşımaktadır.</a:t>
            </a:r>
          </a:p>
          <a:p>
            <a:pPr>
              <a:buFont typeface="Wingdings" panose="05000000000000000000" pitchFamily="2" charset="2"/>
              <a:buChar char="§"/>
            </a:pPr>
            <a:r>
              <a:rPr lang="tr-TR" sz="2000" dirty="0"/>
              <a:t>Kabul mektubu gelir gelmez, vize işlemlerini başlatmak üzere randevu almalısınız.</a:t>
            </a:r>
          </a:p>
          <a:p>
            <a:endParaRPr lang="tr-TR" sz="2000" dirty="0"/>
          </a:p>
        </p:txBody>
      </p:sp>
    </p:spTree>
    <p:extLst>
      <p:ext uri="{BB962C8B-B14F-4D97-AF65-F5344CB8AC3E}">
        <p14:creationId xmlns:p14="http://schemas.microsoft.com/office/powerpoint/2010/main" val="4176229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fik 9" descr="Kitap yığını ve armut ile Backpack">
            <a:extLst>
              <a:ext uri="{FF2B5EF4-FFF2-40B4-BE49-F238E27FC236}">
                <a16:creationId xmlns:a16="http://schemas.microsoft.com/office/drawing/2014/main" id="{61D5E139-4BAE-41D8-9B78-08949334F0E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02" y="1146801"/>
            <a:ext cx="4564396" cy="4564396"/>
          </a:xfrm>
          <a:prstGeom prst="rect">
            <a:avLst/>
          </a:prstGeom>
          <a:effectLst/>
        </p:spPr>
      </p:pic>
      <p:sp>
        <p:nvSpPr>
          <p:cNvPr id="64" name="İçerik Yer Tutucusu 2">
            <a:extLst>
              <a:ext uri="{FF2B5EF4-FFF2-40B4-BE49-F238E27FC236}">
                <a16:creationId xmlns:a16="http://schemas.microsoft.com/office/drawing/2014/main" id="{27F13121-7F24-43E6-AB20-1BDAB3E7F255}"/>
              </a:ext>
            </a:extLst>
          </p:cNvPr>
          <p:cNvSpPr>
            <a:spLocks noGrp="1"/>
          </p:cNvSpPr>
          <p:nvPr>
            <p:ph idx="1"/>
          </p:nvPr>
        </p:nvSpPr>
        <p:spPr>
          <a:xfrm>
            <a:off x="6622295" y="1146801"/>
            <a:ext cx="4953932" cy="5071120"/>
          </a:xfrm>
        </p:spPr>
        <p:txBody>
          <a:bodyPr>
            <a:normAutofit/>
          </a:bodyPr>
          <a:lstStyle/>
          <a:p>
            <a:pPr marL="0" indent="0">
              <a:buNone/>
            </a:pPr>
            <a:r>
              <a:rPr lang="tr-TR" sz="1600" dirty="0">
                <a:latin typeface="+mn-lt"/>
              </a:rPr>
              <a:t>Kabul Mektubu (</a:t>
            </a:r>
            <a:r>
              <a:rPr lang="tr-TR" sz="1600" dirty="0" err="1">
                <a:latin typeface="+mn-lt"/>
              </a:rPr>
              <a:t>Acceptance</a:t>
            </a:r>
            <a:r>
              <a:rPr lang="tr-TR" sz="1600" dirty="0">
                <a:latin typeface="+mn-lt"/>
              </a:rPr>
              <a:t>/</a:t>
            </a:r>
            <a:r>
              <a:rPr lang="tr-TR" sz="1600" dirty="0" err="1">
                <a:latin typeface="+mn-lt"/>
              </a:rPr>
              <a:t>Admission</a:t>
            </a:r>
            <a:r>
              <a:rPr lang="tr-TR" sz="1600" dirty="0">
                <a:latin typeface="+mn-lt"/>
              </a:rPr>
              <a:t> </a:t>
            </a:r>
            <a:r>
              <a:rPr lang="tr-TR" sz="1600" dirty="0" err="1">
                <a:latin typeface="+mn-lt"/>
              </a:rPr>
              <a:t>Letter</a:t>
            </a:r>
            <a:r>
              <a:rPr lang="tr-TR" sz="1600" dirty="0">
                <a:latin typeface="+mn-lt"/>
              </a:rPr>
              <a:t>) ya da Davet Mektubu (</a:t>
            </a:r>
            <a:r>
              <a:rPr lang="tr-TR" sz="1600" dirty="0" err="1">
                <a:latin typeface="+mn-lt"/>
              </a:rPr>
              <a:t>Invitation</a:t>
            </a:r>
            <a:r>
              <a:rPr lang="tr-TR" sz="1600" dirty="0">
                <a:latin typeface="+mn-lt"/>
              </a:rPr>
              <a:t> </a:t>
            </a:r>
            <a:r>
              <a:rPr lang="tr-TR" sz="1600" dirty="0" err="1">
                <a:latin typeface="+mn-lt"/>
              </a:rPr>
              <a:t>Letter</a:t>
            </a:r>
            <a:r>
              <a:rPr lang="tr-TR" sz="1600" dirty="0">
                <a:latin typeface="+mn-lt"/>
              </a:rPr>
              <a:t>), kişisel bilgilerinizin yanı sıra karşı kurumda hangi tarihler arasında öğrenim göreceğinizi içerir.</a:t>
            </a:r>
          </a:p>
          <a:p>
            <a:pPr marL="12065" indent="0">
              <a:buNone/>
              <a:tabLst>
                <a:tab pos="241300" algn="l"/>
              </a:tabLst>
            </a:pPr>
            <a:r>
              <a:rPr lang="tr-TR" sz="1600" spc="-15" dirty="0">
                <a:latin typeface="+mn-lt"/>
                <a:cs typeface="Calibri"/>
              </a:rPr>
              <a:t>Bu</a:t>
            </a:r>
            <a:r>
              <a:rPr lang="tr-TR" sz="1600" spc="10" dirty="0">
                <a:latin typeface="+mn-lt"/>
                <a:cs typeface="Calibri"/>
              </a:rPr>
              <a:t> </a:t>
            </a:r>
            <a:r>
              <a:rPr lang="tr-TR" sz="1600" spc="-15" dirty="0">
                <a:latin typeface="+mn-lt"/>
                <a:cs typeface="Calibri"/>
              </a:rPr>
              <a:t>be</a:t>
            </a:r>
            <a:r>
              <a:rPr lang="tr-TR" sz="1600" spc="-25" dirty="0">
                <a:latin typeface="+mn-lt"/>
                <a:cs typeface="Calibri"/>
              </a:rPr>
              <a:t>l</a:t>
            </a:r>
            <a:r>
              <a:rPr lang="tr-TR" sz="1600" spc="-35" dirty="0">
                <a:latin typeface="+mn-lt"/>
                <a:cs typeface="Calibri"/>
              </a:rPr>
              <a:t>g</a:t>
            </a:r>
            <a:r>
              <a:rPr lang="tr-TR" sz="1600" spc="-15" dirty="0">
                <a:latin typeface="+mn-lt"/>
                <a:cs typeface="Calibri"/>
              </a:rPr>
              <a:t>e,</a:t>
            </a:r>
            <a:r>
              <a:rPr lang="tr-TR" sz="1600" spc="-5" dirty="0">
                <a:latin typeface="+mn-lt"/>
                <a:cs typeface="Calibri"/>
              </a:rPr>
              <a:t> </a:t>
            </a:r>
            <a:r>
              <a:rPr lang="tr-TR" sz="1600" dirty="0">
                <a:latin typeface="+mn-lt"/>
                <a:cs typeface="Calibri"/>
              </a:rPr>
              <a:t>v</a:t>
            </a:r>
            <a:r>
              <a:rPr lang="tr-TR" sz="1600" spc="-15" dirty="0">
                <a:latin typeface="+mn-lt"/>
                <a:cs typeface="Calibri"/>
              </a:rPr>
              <a:t>i</a:t>
            </a:r>
            <a:r>
              <a:rPr lang="tr-TR" sz="1600" spc="-80" dirty="0">
                <a:latin typeface="+mn-lt"/>
                <a:cs typeface="Calibri"/>
              </a:rPr>
              <a:t>z</a:t>
            </a:r>
            <a:r>
              <a:rPr lang="tr-TR" sz="1600" spc="-15" dirty="0">
                <a:latin typeface="+mn-lt"/>
                <a:cs typeface="Calibri"/>
              </a:rPr>
              <a:t>e</a:t>
            </a:r>
            <a:r>
              <a:rPr lang="tr-TR" sz="1600" spc="-5" dirty="0">
                <a:latin typeface="+mn-lt"/>
                <a:cs typeface="Calibri"/>
              </a:rPr>
              <a:t> </a:t>
            </a:r>
            <a:r>
              <a:rPr lang="tr-TR" sz="1600" spc="-20" dirty="0">
                <a:latin typeface="+mn-lt"/>
                <a:cs typeface="Calibri"/>
              </a:rPr>
              <a:t>i</a:t>
            </a:r>
            <a:r>
              <a:rPr lang="tr-TR" sz="1600" spc="-10" dirty="0">
                <a:latin typeface="+mn-lt"/>
                <a:cs typeface="Calibri"/>
              </a:rPr>
              <a:t>şl</a:t>
            </a:r>
            <a:r>
              <a:rPr lang="tr-TR" sz="1600" spc="-25" dirty="0">
                <a:latin typeface="+mn-lt"/>
                <a:cs typeface="Calibri"/>
              </a:rPr>
              <a:t>e</a:t>
            </a:r>
            <a:r>
              <a:rPr lang="tr-TR" sz="1600" spc="-15" dirty="0">
                <a:latin typeface="+mn-lt"/>
                <a:cs typeface="Calibri"/>
              </a:rPr>
              <a:t>mle</a:t>
            </a:r>
            <a:r>
              <a:rPr lang="tr-TR" sz="1600" spc="-25" dirty="0">
                <a:latin typeface="+mn-lt"/>
                <a:cs typeface="Calibri"/>
              </a:rPr>
              <a:t>r</a:t>
            </a:r>
            <a:r>
              <a:rPr lang="tr-TR" sz="1600" dirty="0">
                <a:latin typeface="+mn-lt"/>
                <a:cs typeface="Calibri"/>
              </a:rPr>
              <a:t>i için gereklidir. </a:t>
            </a:r>
            <a:endParaRPr lang="tr-TR" sz="1600" dirty="0">
              <a:latin typeface="+mn-lt"/>
            </a:endParaRPr>
          </a:p>
          <a:p>
            <a:pPr marL="12065" indent="0">
              <a:buNone/>
              <a:tabLst>
                <a:tab pos="241300" algn="l"/>
              </a:tabLst>
            </a:pPr>
            <a:r>
              <a:rPr lang="tr-TR" sz="1600" spc="-15" dirty="0">
                <a:latin typeface="+mn-lt"/>
                <a:cs typeface="Calibri"/>
              </a:rPr>
              <a:t>Bu</a:t>
            </a:r>
            <a:r>
              <a:rPr lang="tr-TR" sz="1600" spc="10" dirty="0">
                <a:latin typeface="+mn-lt"/>
                <a:cs typeface="Calibri"/>
              </a:rPr>
              <a:t> </a:t>
            </a:r>
            <a:r>
              <a:rPr lang="tr-TR" sz="1600" spc="-15" dirty="0">
                <a:latin typeface="+mn-lt"/>
                <a:cs typeface="Calibri"/>
              </a:rPr>
              <a:t>be</a:t>
            </a:r>
            <a:r>
              <a:rPr lang="tr-TR" sz="1600" spc="-25" dirty="0">
                <a:latin typeface="+mn-lt"/>
                <a:cs typeface="Calibri"/>
              </a:rPr>
              <a:t>l</a:t>
            </a:r>
            <a:r>
              <a:rPr lang="tr-TR" sz="1600" spc="-35" dirty="0">
                <a:latin typeface="+mn-lt"/>
                <a:cs typeface="Calibri"/>
              </a:rPr>
              <a:t>g</a:t>
            </a:r>
            <a:r>
              <a:rPr lang="tr-TR" sz="1600" spc="-15" dirty="0">
                <a:latin typeface="+mn-lt"/>
                <a:cs typeface="Calibri"/>
              </a:rPr>
              <a:t>ede </a:t>
            </a:r>
            <a:r>
              <a:rPr lang="tr-TR" sz="1600" spc="-75" dirty="0">
                <a:latin typeface="+mn-lt"/>
                <a:cs typeface="Calibri"/>
              </a:rPr>
              <a:t>y</a:t>
            </a:r>
            <a:r>
              <a:rPr lang="tr-TR" sz="1600" dirty="0">
                <a:latin typeface="+mn-lt"/>
                <a:cs typeface="Calibri"/>
              </a:rPr>
              <a:t>azı</a:t>
            </a:r>
            <a:r>
              <a:rPr lang="tr-TR" sz="1600" spc="-15" dirty="0">
                <a:latin typeface="+mn-lt"/>
                <a:cs typeface="Calibri"/>
              </a:rPr>
              <a:t>lan</a:t>
            </a:r>
            <a:r>
              <a:rPr lang="tr-TR" sz="1600" spc="-5" dirty="0">
                <a:latin typeface="+mn-lt"/>
                <a:cs typeface="Calibri"/>
              </a:rPr>
              <a:t> </a:t>
            </a:r>
            <a:r>
              <a:rPr lang="tr-TR" sz="1600" spc="-45" dirty="0">
                <a:latin typeface="+mn-lt"/>
                <a:cs typeface="Calibri"/>
              </a:rPr>
              <a:t>t</a:t>
            </a:r>
            <a:r>
              <a:rPr lang="tr-TR" sz="1600" spc="-10" dirty="0">
                <a:latin typeface="+mn-lt"/>
                <a:cs typeface="Calibri"/>
              </a:rPr>
              <a:t>ari</a:t>
            </a:r>
            <a:r>
              <a:rPr lang="tr-TR" sz="1600" spc="-30" dirty="0">
                <a:latin typeface="+mn-lt"/>
                <a:cs typeface="Calibri"/>
              </a:rPr>
              <a:t>h</a:t>
            </a:r>
            <a:r>
              <a:rPr lang="tr-TR" sz="1600" spc="-15" dirty="0">
                <a:latin typeface="+mn-lt"/>
                <a:cs typeface="Calibri"/>
              </a:rPr>
              <a:t>le</a:t>
            </a:r>
            <a:r>
              <a:rPr lang="tr-TR" sz="1600" spc="-60" dirty="0">
                <a:latin typeface="+mn-lt"/>
                <a:cs typeface="Calibri"/>
              </a:rPr>
              <a:t>r</a:t>
            </a:r>
            <a:r>
              <a:rPr lang="tr-TR" sz="1600" spc="-15" dirty="0">
                <a:latin typeface="+mn-lt"/>
                <a:cs typeface="Calibri"/>
              </a:rPr>
              <a:t>, Koordinatörlüğümüzce </a:t>
            </a:r>
            <a:r>
              <a:rPr lang="tr-TR" sz="1600" spc="10" dirty="0">
                <a:latin typeface="+mn-lt"/>
                <a:cs typeface="Calibri"/>
              </a:rPr>
              <a:t> </a:t>
            </a:r>
            <a:r>
              <a:rPr lang="tr-TR" sz="1600" spc="-15" dirty="0" err="1">
                <a:latin typeface="+mn-lt"/>
                <a:cs typeface="Calibri"/>
              </a:rPr>
              <a:t>E</a:t>
            </a:r>
            <a:r>
              <a:rPr lang="tr-TR" sz="1600" spc="-75" dirty="0" err="1">
                <a:latin typeface="+mn-lt"/>
                <a:cs typeface="Calibri"/>
              </a:rPr>
              <a:t>r</a:t>
            </a:r>
            <a:r>
              <a:rPr lang="tr-TR" sz="1600" spc="-15" dirty="0" err="1">
                <a:latin typeface="+mn-lt"/>
                <a:cs typeface="Calibri"/>
              </a:rPr>
              <a:t>asmus</a:t>
            </a:r>
            <a:r>
              <a:rPr lang="tr-TR" sz="1600" spc="25" dirty="0">
                <a:latin typeface="+mn-lt"/>
                <a:cs typeface="Calibri"/>
              </a:rPr>
              <a:t> </a:t>
            </a:r>
            <a:r>
              <a:rPr lang="tr-TR" sz="1600" spc="-15" dirty="0">
                <a:latin typeface="+mn-lt"/>
                <a:cs typeface="Calibri"/>
              </a:rPr>
              <a:t>h</a:t>
            </a:r>
            <a:r>
              <a:rPr lang="tr-TR" sz="1600" spc="-25" dirty="0">
                <a:latin typeface="+mn-lt"/>
                <a:cs typeface="Calibri"/>
              </a:rPr>
              <a:t>i</a:t>
            </a:r>
            <a:r>
              <a:rPr lang="tr-TR" sz="1600" spc="-15" dirty="0">
                <a:latin typeface="+mn-lt"/>
                <a:cs typeface="Calibri"/>
              </a:rPr>
              <a:t>besi hesaplamasında da kullanılır.</a:t>
            </a:r>
            <a:endParaRPr lang="tr-TR" sz="1600" dirty="0">
              <a:latin typeface="+mn-lt"/>
              <a:cs typeface="Calibri"/>
            </a:endParaRPr>
          </a:p>
          <a:p>
            <a:pPr marL="12065" marR="12700" indent="0">
              <a:buNone/>
              <a:tabLst>
                <a:tab pos="241300" algn="l"/>
              </a:tabLst>
            </a:pPr>
            <a:r>
              <a:rPr lang="tr-TR" sz="1600" spc="-15" dirty="0">
                <a:latin typeface="+mn-lt"/>
                <a:cs typeface="Calibri"/>
              </a:rPr>
              <a:t>Bel</a:t>
            </a:r>
            <a:r>
              <a:rPr lang="tr-TR" sz="1600" spc="-40" dirty="0">
                <a:latin typeface="+mn-lt"/>
                <a:cs typeface="Calibri"/>
              </a:rPr>
              <a:t>g</a:t>
            </a:r>
            <a:r>
              <a:rPr lang="tr-TR" sz="1600" spc="-15" dirty="0">
                <a:latin typeface="+mn-lt"/>
                <a:cs typeface="Calibri"/>
              </a:rPr>
              <a:t>e</a:t>
            </a:r>
            <a:r>
              <a:rPr lang="tr-TR" sz="1600" spc="-10" dirty="0">
                <a:latin typeface="+mn-lt"/>
                <a:cs typeface="Calibri"/>
              </a:rPr>
              <a:t> </a:t>
            </a:r>
            <a:r>
              <a:rPr lang="tr-TR" sz="1600" spc="-15" dirty="0">
                <a:latin typeface="+mn-lt"/>
                <a:cs typeface="Calibri"/>
              </a:rPr>
              <a:t>öğ</a:t>
            </a:r>
            <a:r>
              <a:rPr lang="tr-TR" sz="1600" spc="-50" dirty="0">
                <a:latin typeface="+mn-lt"/>
                <a:cs typeface="Calibri"/>
              </a:rPr>
              <a:t>r</a:t>
            </a:r>
            <a:r>
              <a:rPr lang="tr-TR" sz="1600" spc="-15" dirty="0">
                <a:latin typeface="+mn-lt"/>
                <a:cs typeface="Calibri"/>
              </a:rPr>
              <a:t>enci</a:t>
            </a:r>
            <a:r>
              <a:rPr lang="tr-TR" sz="1600" spc="-30" dirty="0">
                <a:latin typeface="+mn-lt"/>
                <a:cs typeface="Calibri"/>
              </a:rPr>
              <a:t>n</a:t>
            </a:r>
            <a:r>
              <a:rPr lang="tr-TR" sz="1600" spc="-15" dirty="0">
                <a:latin typeface="+mn-lt"/>
                <a:cs typeface="Calibri"/>
              </a:rPr>
              <a:t>in</a:t>
            </a:r>
            <a:r>
              <a:rPr lang="tr-TR" sz="1600" spc="20" dirty="0">
                <a:latin typeface="+mn-lt"/>
                <a:cs typeface="Calibri"/>
              </a:rPr>
              <a:t> </a:t>
            </a:r>
            <a:r>
              <a:rPr lang="tr-TR" sz="1600" spc="-15" dirty="0">
                <a:latin typeface="+mn-lt"/>
                <a:cs typeface="Calibri"/>
              </a:rPr>
              <a:t>gideceği</a:t>
            </a:r>
            <a:r>
              <a:rPr lang="tr-TR" sz="1600" spc="-20" dirty="0">
                <a:latin typeface="+mn-lt"/>
                <a:cs typeface="Calibri"/>
              </a:rPr>
              <a:t> </a:t>
            </a:r>
            <a:r>
              <a:rPr lang="tr-TR" sz="1600" spc="-55" dirty="0">
                <a:latin typeface="+mn-lt"/>
                <a:cs typeface="Calibri"/>
              </a:rPr>
              <a:t>k</a:t>
            </a:r>
            <a:r>
              <a:rPr lang="tr-TR" sz="1600" spc="-15" dirty="0">
                <a:latin typeface="+mn-lt"/>
                <a:cs typeface="Calibri"/>
              </a:rPr>
              <a:t>ur</a:t>
            </a:r>
            <a:r>
              <a:rPr lang="tr-TR" sz="1600" spc="-30" dirty="0">
                <a:latin typeface="+mn-lt"/>
                <a:cs typeface="Calibri"/>
              </a:rPr>
              <a:t>u</a:t>
            </a:r>
            <a:r>
              <a:rPr lang="tr-TR" sz="1600" spc="-20" dirty="0">
                <a:latin typeface="+mn-lt"/>
                <a:cs typeface="Calibri"/>
              </a:rPr>
              <a:t>ma</a:t>
            </a:r>
            <a:r>
              <a:rPr lang="tr-TR" sz="1600" spc="40" dirty="0">
                <a:latin typeface="+mn-lt"/>
                <a:cs typeface="Calibri"/>
              </a:rPr>
              <a:t> </a:t>
            </a:r>
            <a:r>
              <a:rPr lang="tr-TR" sz="1600" spc="-10" dirty="0">
                <a:latin typeface="+mn-lt"/>
                <a:cs typeface="Calibri"/>
              </a:rPr>
              <a:t>ait</a:t>
            </a:r>
            <a:r>
              <a:rPr lang="tr-TR" sz="1600" spc="-5" dirty="0">
                <a:latin typeface="+mn-lt"/>
                <a:cs typeface="Calibri"/>
              </a:rPr>
              <a:t> </a:t>
            </a:r>
            <a:r>
              <a:rPr lang="tr-TR" sz="1600" spc="-15" dirty="0">
                <a:latin typeface="+mn-lt"/>
                <a:cs typeface="Calibri"/>
              </a:rPr>
              <a:t>a</a:t>
            </a:r>
            <a:r>
              <a:rPr lang="tr-TR" sz="1600" spc="-40" dirty="0">
                <a:latin typeface="+mn-lt"/>
                <a:cs typeface="Calibri"/>
              </a:rPr>
              <a:t>nt</a:t>
            </a:r>
            <a:r>
              <a:rPr lang="tr-TR" sz="1600" spc="-30" dirty="0">
                <a:latin typeface="+mn-lt"/>
                <a:cs typeface="Calibri"/>
              </a:rPr>
              <a:t>e</a:t>
            </a:r>
            <a:r>
              <a:rPr lang="tr-TR" sz="1600" dirty="0">
                <a:latin typeface="+mn-lt"/>
                <a:cs typeface="Calibri"/>
              </a:rPr>
              <a:t>tli</a:t>
            </a:r>
            <a:r>
              <a:rPr lang="tr-TR" sz="1600" spc="-15" dirty="0">
                <a:latin typeface="+mn-lt"/>
                <a:cs typeface="Calibri"/>
              </a:rPr>
              <a:t> </a:t>
            </a:r>
            <a:r>
              <a:rPr lang="tr-TR" sz="1600" spc="-75" dirty="0">
                <a:latin typeface="+mn-lt"/>
                <a:cs typeface="Calibri"/>
              </a:rPr>
              <a:t>k</a:t>
            </a:r>
            <a:r>
              <a:rPr lang="tr-TR" sz="1600" spc="-15" dirty="0">
                <a:latin typeface="+mn-lt"/>
                <a:cs typeface="Calibri"/>
              </a:rPr>
              <a:t>ağıda,</a:t>
            </a:r>
            <a:r>
              <a:rPr lang="tr-TR" sz="1600" spc="-5" dirty="0">
                <a:latin typeface="+mn-lt"/>
                <a:cs typeface="Calibri"/>
              </a:rPr>
              <a:t> </a:t>
            </a:r>
            <a:r>
              <a:rPr lang="tr-TR" sz="1600" spc="-50" dirty="0">
                <a:latin typeface="+mn-lt"/>
                <a:cs typeface="Calibri"/>
              </a:rPr>
              <a:t>k</a:t>
            </a:r>
            <a:r>
              <a:rPr lang="tr-TR" sz="1600" spc="-15" dirty="0">
                <a:latin typeface="+mn-lt"/>
                <a:cs typeface="Calibri"/>
              </a:rPr>
              <a:t>ur</a:t>
            </a:r>
            <a:r>
              <a:rPr lang="tr-TR" sz="1600" spc="-30" dirty="0">
                <a:latin typeface="+mn-lt"/>
                <a:cs typeface="Calibri"/>
              </a:rPr>
              <a:t>u</a:t>
            </a:r>
            <a:r>
              <a:rPr lang="tr-TR" sz="1600" spc="-25" dirty="0">
                <a:latin typeface="+mn-lt"/>
                <a:cs typeface="Calibri"/>
              </a:rPr>
              <a:t>m</a:t>
            </a:r>
            <a:r>
              <a:rPr lang="tr-TR" sz="1600" spc="35" dirty="0">
                <a:latin typeface="+mn-lt"/>
                <a:cs typeface="Calibri"/>
              </a:rPr>
              <a:t> </a:t>
            </a:r>
            <a:r>
              <a:rPr lang="tr-TR" sz="1600" spc="-60" dirty="0">
                <a:latin typeface="+mn-lt"/>
                <a:cs typeface="Calibri"/>
              </a:rPr>
              <a:t>y</a:t>
            </a:r>
            <a:r>
              <a:rPr lang="tr-TR" sz="1600" spc="-30" dirty="0">
                <a:latin typeface="+mn-lt"/>
                <a:cs typeface="Calibri"/>
              </a:rPr>
              <a:t>e</a:t>
            </a:r>
            <a:r>
              <a:rPr lang="tr-TR" sz="1600" dirty="0">
                <a:latin typeface="+mn-lt"/>
                <a:cs typeface="Calibri"/>
              </a:rPr>
              <a:t>tki</a:t>
            </a:r>
            <a:r>
              <a:rPr lang="tr-TR" sz="1600" spc="-15" dirty="0">
                <a:latin typeface="+mn-lt"/>
                <a:cs typeface="Calibri"/>
              </a:rPr>
              <a:t>l</a:t>
            </a:r>
            <a:r>
              <a:rPr lang="tr-TR" sz="1600" dirty="0">
                <a:latin typeface="+mn-lt"/>
                <a:cs typeface="Calibri"/>
              </a:rPr>
              <a:t>isi </a:t>
            </a:r>
            <a:r>
              <a:rPr lang="tr-TR" sz="1600" spc="-50" dirty="0">
                <a:latin typeface="+mn-lt"/>
                <a:cs typeface="Calibri"/>
              </a:rPr>
              <a:t>t</a:t>
            </a:r>
            <a:r>
              <a:rPr lang="tr-TR" sz="1600" spc="-15" dirty="0">
                <a:latin typeface="+mn-lt"/>
                <a:cs typeface="Calibri"/>
              </a:rPr>
              <a:t>a</a:t>
            </a:r>
            <a:r>
              <a:rPr lang="tr-TR" sz="1600" spc="-70" dirty="0">
                <a:latin typeface="+mn-lt"/>
                <a:cs typeface="Calibri"/>
              </a:rPr>
              <a:t>r</a:t>
            </a:r>
            <a:r>
              <a:rPr lang="tr-TR" sz="1600" spc="-15" dirty="0">
                <a:latin typeface="+mn-lt"/>
                <a:cs typeface="Calibri"/>
              </a:rPr>
              <a:t>af</a:t>
            </a:r>
            <a:r>
              <a:rPr lang="tr-TR" sz="1600" spc="-25" dirty="0">
                <a:latin typeface="+mn-lt"/>
                <a:cs typeface="Calibri"/>
              </a:rPr>
              <a:t>ı</a:t>
            </a:r>
            <a:r>
              <a:rPr lang="tr-TR" sz="1600" spc="-15" dirty="0">
                <a:latin typeface="+mn-lt"/>
                <a:cs typeface="Calibri"/>
              </a:rPr>
              <a:t>ndan </a:t>
            </a:r>
            <a:r>
              <a:rPr lang="tr-TR" sz="1600" spc="15" dirty="0">
                <a:latin typeface="+mn-lt"/>
                <a:cs typeface="Calibri"/>
              </a:rPr>
              <a:t> </a:t>
            </a:r>
            <a:r>
              <a:rPr lang="tr-TR" sz="1600" spc="-10" dirty="0">
                <a:latin typeface="+mn-lt"/>
                <a:cs typeface="Calibri"/>
              </a:rPr>
              <a:t>i</a:t>
            </a:r>
            <a:r>
              <a:rPr lang="tr-TR" sz="1600" spc="-25" dirty="0">
                <a:latin typeface="+mn-lt"/>
                <a:cs typeface="Calibri"/>
              </a:rPr>
              <a:t>m</a:t>
            </a:r>
            <a:r>
              <a:rPr lang="tr-TR" sz="1600" spc="-65" dirty="0">
                <a:latin typeface="+mn-lt"/>
                <a:cs typeface="Calibri"/>
              </a:rPr>
              <a:t>z</a:t>
            </a:r>
            <a:r>
              <a:rPr lang="tr-TR" sz="1600" spc="-15" dirty="0">
                <a:latin typeface="+mn-lt"/>
                <a:cs typeface="Calibri"/>
              </a:rPr>
              <a:t>alanmış </a:t>
            </a:r>
            <a:r>
              <a:rPr lang="tr-TR" sz="1600" spc="-45" dirty="0">
                <a:latin typeface="+mn-lt"/>
                <a:cs typeface="Calibri"/>
              </a:rPr>
              <a:t>v</a:t>
            </a:r>
            <a:r>
              <a:rPr lang="tr-TR" sz="1600" spc="-15" dirty="0">
                <a:latin typeface="+mn-lt"/>
                <a:cs typeface="Calibri"/>
              </a:rPr>
              <a:t>e </a:t>
            </a:r>
            <a:r>
              <a:rPr lang="tr-TR" sz="1600" spc="-50" dirty="0">
                <a:latin typeface="+mn-lt"/>
                <a:cs typeface="Calibri"/>
              </a:rPr>
              <a:t>k</a:t>
            </a:r>
            <a:r>
              <a:rPr lang="tr-TR" sz="1600" spc="-15" dirty="0">
                <a:latin typeface="+mn-lt"/>
                <a:cs typeface="Calibri"/>
              </a:rPr>
              <a:t>ur</a:t>
            </a:r>
            <a:r>
              <a:rPr lang="tr-TR" sz="1600" spc="-30" dirty="0">
                <a:latin typeface="+mn-lt"/>
                <a:cs typeface="Calibri"/>
              </a:rPr>
              <a:t>u</a:t>
            </a:r>
            <a:r>
              <a:rPr lang="tr-TR" sz="1600" spc="-20" dirty="0">
                <a:latin typeface="+mn-lt"/>
                <a:cs typeface="Calibri"/>
              </a:rPr>
              <a:t>ma</a:t>
            </a:r>
            <a:r>
              <a:rPr lang="tr-TR" sz="1600" spc="30" dirty="0">
                <a:latin typeface="+mn-lt"/>
                <a:cs typeface="Calibri"/>
              </a:rPr>
              <a:t> </a:t>
            </a:r>
            <a:r>
              <a:rPr lang="tr-TR" sz="1600" spc="-10" dirty="0">
                <a:latin typeface="+mn-lt"/>
                <a:cs typeface="Calibri"/>
              </a:rPr>
              <a:t>ait</a:t>
            </a:r>
            <a:r>
              <a:rPr lang="tr-TR" sz="1600" spc="-5" dirty="0">
                <a:latin typeface="+mn-lt"/>
                <a:cs typeface="Calibri"/>
              </a:rPr>
              <a:t> </a:t>
            </a:r>
            <a:r>
              <a:rPr lang="tr-TR" sz="1600" u="heavy" spc="-20" dirty="0">
                <a:latin typeface="+mn-lt"/>
                <a:cs typeface="Calibri"/>
              </a:rPr>
              <a:t>müh</a:t>
            </a:r>
            <a:r>
              <a:rPr lang="tr-TR" sz="1600" u="heavy" spc="-15" dirty="0">
                <a:latin typeface="+mn-lt"/>
                <a:cs typeface="Calibri"/>
              </a:rPr>
              <a:t>rü</a:t>
            </a:r>
            <a:r>
              <a:rPr lang="tr-TR" sz="1600" spc="50" dirty="0">
                <a:latin typeface="+mn-lt"/>
                <a:cs typeface="Calibri"/>
              </a:rPr>
              <a:t> </a:t>
            </a:r>
            <a:r>
              <a:rPr lang="tr-TR" sz="1600" spc="-15" dirty="0">
                <a:latin typeface="+mn-lt"/>
                <a:cs typeface="Calibri"/>
              </a:rPr>
              <a:t>içer</a:t>
            </a:r>
            <a:r>
              <a:rPr lang="tr-TR" sz="1600" spc="-25" dirty="0">
                <a:latin typeface="+mn-lt"/>
                <a:cs typeface="Calibri"/>
              </a:rPr>
              <a:t>i</a:t>
            </a:r>
            <a:r>
              <a:rPr lang="tr-TR" sz="1600" spc="-10" dirty="0">
                <a:latin typeface="+mn-lt"/>
                <a:cs typeface="Calibri"/>
              </a:rPr>
              <a:t>r</a:t>
            </a:r>
            <a:r>
              <a:rPr lang="tr-TR" sz="1600" spc="-5" dirty="0">
                <a:latin typeface="+mn-lt"/>
                <a:cs typeface="Calibri"/>
              </a:rPr>
              <a:t> </a:t>
            </a:r>
            <a:r>
              <a:rPr lang="tr-TR" sz="1600" spc="-15" dirty="0">
                <a:latin typeface="+mn-lt"/>
                <a:cs typeface="Calibri"/>
              </a:rPr>
              <a:t>b</a:t>
            </a:r>
            <a:r>
              <a:rPr lang="tr-TR" sz="1600" spc="-25" dirty="0">
                <a:latin typeface="+mn-lt"/>
                <a:cs typeface="Calibri"/>
              </a:rPr>
              <a:t>i</a:t>
            </a:r>
            <a:r>
              <a:rPr lang="tr-TR" sz="1600" spc="-10" dirty="0">
                <a:latin typeface="+mn-lt"/>
                <a:cs typeface="Calibri"/>
              </a:rPr>
              <a:t>r</a:t>
            </a:r>
            <a:r>
              <a:rPr lang="tr-TR" sz="1600" spc="20" dirty="0">
                <a:latin typeface="+mn-lt"/>
                <a:cs typeface="Calibri"/>
              </a:rPr>
              <a:t> </a:t>
            </a:r>
            <a:r>
              <a:rPr lang="tr-TR" sz="1600" spc="-15" dirty="0">
                <a:latin typeface="+mn-lt"/>
                <a:cs typeface="Calibri"/>
              </a:rPr>
              <a:t>be</a:t>
            </a:r>
            <a:r>
              <a:rPr lang="tr-TR" sz="1600" spc="-25" dirty="0">
                <a:latin typeface="+mn-lt"/>
                <a:cs typeface="Calibri"/>
              </a:rPr>
              <a:t>l</a:t>
            </a:r>
            <a:r>
              <a:rPr lang="tr-TR" sz="1600" spc="-35" dirty="0">
                <a:latin typeface="+mn-lt"/>
                <a:cs typeface="Calibri"/>
              </a:rPr>
              <a:t>g</a:t>
            </a:r>
            <a:r>
              <a:rPr lang="tr-TR" sz="1600" spc="-15" dirty="0">
                <a:latin typeface="+mn-lt"/>
                <a:cs typeface="Calibri"/>
              </a:rPr>
              <a:t>e</a:t>
            </a:r>
            <a:r>
              <a:rPr lang="tr-TR" sz="1600" spc="-5" dirty="0">
                <a:latin typeface="+mn-lt"/>
                <a:cs typeface="Calibri"/>
              </a:rPr>
              <a:t> </a:t>
            </a:r>
            <a:r>
              <a:rPr lang="tr-TR" sz="1600" spc="-15" dirty="0">
                <a:latin typeface="+mn-lt"/>
                <a:cs typeface="Calibri"/>
              </a:rPr>
              <a:t>o</a:t>
            </a:r>
            <a:r>
              <a:rPr lang="tr-TR" sz="1600" spc="-25" dirty="0">
                <a:latin typeface="+mn-lt"/>
                <a:cs typeface="Calibri"/>
              </a:rPr>
              <a:t>l</a:t>
            </a:r>
            <a:r>
              <a:rPr lang="tr-TR" sz="1600" spc="-15" dirty="0">
                <a:latin typeface="+mn-lt"/>
                <a:cs typeface="Calibri"/>
              </a:rPr>
              <a:t>malıdır. </a:t>
            </a:r>
          </a:p>
          <a:p>
            <a:pPr marL="12065" marR="12700" indent="0">
              <a:buNone/>
              <a:tabLst>
                <a:tab pos="241300" algn="l"/>
              </a:tabLst>
            </a:pPr>
            <a:r>
              <a:rPr lang="tr-TR" sz="1600" spc="-15" dirty="0">
                <a:latin typeface="+mn-lt"/>
                <a:cs typeface="Calibri"/>
              </a:rPr>
              <a:t>Koordinatörlüğümüz bu belgenin e-posta ile tarafınıza iletilmiş bir kopyası, </a:t>
            </a:r>
            <a:r>
              <a:rPr lang="tr-TR" sz="1600" spc="-15" dirty="0" err="1">
                <a:latin typeface="+mn-lt"/>
                <a:cs typeface="Calibri"/>
              </a:rPr>
              <a:t>Erasmus</a:t>
            </a:r>
            <a:r>
              <a:rPr lang="tr-TR" sz="1600" spc="-15" dirty="0">
                <a:latin typeface="+mn-lt"/>
                <a:cs typeface="Calibri"/>
              </a:rPr>
              <a:t> işlemleriniz için kullanabilir. Ancak vize başvurusu yapacağınız ülkenin konsolosluğunun mutlaka posta yoluyla gönderilmiş orijinal belgeyi talep edip etmediğinden emin olunuz. Belge tarafınıza ulaştığında, üstündeki bilgilerin doğruluğunu mutlaka kontrol ediniz.</a:t>
            </a:r>
            <a:endParaRPr lang="tr-TR" sz="1600" dirty="0">
              <a:latin typeface="+mn-lt"/>
              <a:cs typeface="Calibri"/>
            </a:endParaRPr>
          </a:p>
          <a:p>
            <a:endParaRPr lang="tr-TR" sz="1300" dirty="0"/>
          </a:p>
        </p:txBody>
      </p:sp>
    </p:spTree>
    <p:extLst>
      <p:ext uri="{BB962C8B-B14F-4D97-AF65-F5344CB8AC3E}">
        <p14:creationId xmlns:p14="http://schemas.microsoft.com/office/powerpoint/2010/main" val="1793301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etin kutusu 12">
            <a:extLst>
              <a:ext uri="{FF2B5EF4-FFF2-40B4-BE49-F238E27FC236}">
                <a16:creationId xmlns:a16="http://schemas.microsoft.com/office/drawing/2014/main" id="{7A63A0C3-790E-4D7B-B004-8A53D14F21EA}"/>
              </a:ext>
            </a:extLst>
          </p:cNvPr>
          <p:cNvSpPr txBox="1"/>
          <p:nvPr/>
        </p:nvSpPr>
        <p:spPr>
          <a:xfrm>
            <a:off x="838200" y="963877"/>
            <a:ext cx="3494362" cy="4930246"/>
          </a:xfrm>
          <a:prstGeom prst="rect">
            <a:avLst/>
          </a:prstGeom>
        </p:spPr>
        <p:txBody>
          <a:bodyPr vert="horz" lIns="91440" tIns="45720" rIns="91440" bIns="45720" rtlCol="0" anchor="ctr">
            <a:normAutofit/>
          </a:bodyPr>
          <a:lstStyle/>
          <a:p>
            <a:pPr marL="0" indent="0" algn="r" defTabSz="914400">
              <a:lnSpc>
                <a:spcPct val="90000"/>
              </a:lnSpc>
              <a:spcBef>
                <a:spcPct val="0"/>
              </a:spcBef>
              <a:spcAft>
                <a:spcPts val="600"/>
              </a:spcAft>
            </a:pPr>
            <a:r>
              <a:rPr lang="en-US" sz="4400" b="1" kern="1200" dirty="0" err="1">
                <a:solidFill>
                  <a:schemeClr val="accent1"/>
                </a:solidFill>
                <a:latin typeface="+mj-lt"/>
                <a:ea typeface="+mj-ea"/>
                <a:cs typeface="+mj-cs"/>
              </a:rPr>
              <a:t>Akademik</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Tanınma</a:t>
            </a:r>
            <a:r>
              <a:rPr lang="en-US" sz="4400" b="1" kern="1200" dirty="0">
                <a:solidFill>
                  <a:schemeClr val="accent1"/>
                </a:solidFill>
                <a:latin typeface="+mj-lt"/>
                <a:ea typeface="+mj-ea"/>
                <a:cs typeface="+mj-cs"/>
              </a:rPr>
              <a:t> </a:t>
            </a:r>
            <a:r>
              <a:rPr lang="en-US" sz="4400" b="1" kern="1200" dirty="0" err="1">
                <a:solidFill>
                  <a:schemeClr val="accent1"/>
                </a:solidFill>
                <a:latin typeface="+mj-lt"/>
                <a:ea typeface="+mj-ea"/>
                <a:cs typeface="+mj-cs"/>
              </a:rPr>
              <a:t>Belgesi</a:t>
            </a:r>
            <a:endParaRPr lang="en-US" sz="4400" b="1" kern="1200" dirty="0">
              <a:solidFill>
                <a:schemeClr val="accent1"/>
              </a:solidFill>
              <a:latin typeface="+mj-lt"/>
              <a:ea typeface="+mj-ea"/>
              <a:cs typeface="+mj-cs"/>
            </a:endParaRPr>
          </a:p>
        </p:txBody>
      </p:sp>
      <p:cxnSp>
        <p:nvCxnSpPr>
          <p:cNvPr id="32" name="Straight Connector 3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İçerik Yer Tutucusu 2"/>
          <p:cNvSpPr>
            <a:spLocks noGrp="1"/>
          </p:cNvSpPr>
          <p:nvPr>
            <p:ph idx="1"/>
          </p:nvPr>
        </p:nvSpPr>
        <p:spPr>
          <a:xfrm>
            <a:off x="4976031" y="963877"/>
            <a:ext cx="6377769" cy="4930246"/>
          </a:xfrm>
        </p:spPr>
        <p:txBody>
          <a:bodyPr vert="horz" lIns="91440" tIns="45720" rIns="91440" bIns="45720" rtlCol="0" anchor="ctr">
            <a:normAutofit/>
          </a:bodyPr>
          <a:lstStyle/>
          <a:p>
            <a:pPr marL="0" indent="0">
              <a:buNone/>
            </a:pPr>
            <a:r>
              <a:rPr lang="en-US" sz="2000" dirty="0"/>
              <a:t>Learning Agreement </a:t>
            </a:r>
            <a:r>
              <a:rPr lang="en-US" sz="2000" dirty="0" err="1"/>
              <a:t>belgesinde</a:t>
            </a:r>
            <a:r>
              <a:rPr lang="en-US" sz="2000" dirty="0"/>
              <a:t> </a:t>
            </a:r>
            <a:r>
              <a:rPr lang="en-US" sz="2000" dirty="0" err="1"/>
              <a:t>onaylanan</a:t>
            </a:r>
            <a:r>
              <a:rPr lang="en-US" sz="2000" dirty="0"/>
              <a:t> </a:t>
            </a:r>
            <a:r>
              <a:rPr lang="en-US" sz="2000" dirty="0" err="1"/>
              <a:t>dersler</a:t>
            </a:r>
            <a:r>
              <a:rPr lang="en-US" sz="2000" dirty="0"/>
              <a:t>, </a:t>
            </a:r>
            <a:r>
              <a:rPr lang="en-US" sz="2000" dirty="0" err="1"/>
              <a:t>Akademik</a:t>
            </a:r>
            <a:r>
              <a:rPr lang="en-US" sz="2000" dirty="0"/>
              <a:t> </a:t>
            </a:r>
            <a:r>
              <a:rPr lang="en-US" sz="2000" dirty="0" err="1"/>
              <a:t>Tanınma</a:t>
            </a:r>
            <a:r>
              <a:rPr lang="en-US" sz="2000" dirty="0"/>
              <a:t> </a:t>
            </a:r>
            <a:r>
              <a:rPr lang="en-US" sz="2000" dirty="0" err="1"/>
              <a:t>belgesine</a:t>
            </a:r>
            <a:r>
              <a:rPr lang="en-US" sz="2000" dirty="0"/>
              <a:t> </a:t>
            </a:r>
            <a:r>
              <a:rPr lang="en-US" sz="2000" dirty="0" err="1"/>
              <a:t>yazılır</a:t>
            </a:r>
            <a:r>
              <a:rPr lang="en-US" sz="2000" dirty="0"/>
              <a:t> </a:t>
            </a:r>
            <a:r>
              <a:rPr lang="en-US" sz="2000" dirty="0" err="1"/>
              <a:t>ve</a:t>
            </a:r>
            <a:r>
              <a:rPr lang="en-US" sz="2000" dirty="0"/>
              <a:t> </a:t>
            </a:r>
            <a:r>
              <a:rPr lang="en-US" sz="2000" dirty="0" err="1"/>
              <a:t>bölüm</a:t>
            </a:r>
            <a:r>
              <a:rPr lang="en-US" sz="2000" dirty="0"/>
              <a:t> </a:t>
            </a:r>
            <a:r>
              <a:rPr lang="en-US" sz="2000" dirty="0" err="1"/>
              <a:t>koordinatörüne</a:t>
            </a:r>
            <a:r>
              <a:rPr lang="en-US" sz="2000" dirty="0"/>
              <a:t> </a:t>
            </a:r>
            <a:r>
              <a:rPr lang="en-US" sz="2000" dirty="0" err="1"/>
              <a:t>teslim</a:t>
            </a:r>
            <a:r>
              <a:rPr lang="en-US" sz="2000" dirty="0"/>
              <a:t> </a:t>
            </a:r>
            <a:r>
              <a:rPr lang="en-US" sz="2000" dirty="0" err="1"/>
              <a:t>edilir</a:t>
            </a:r>
            <a:r>
              <a:rPr lang="en-US" sz="2000" dirty="0"/>
              <a:t>. </a:t>
            </a:r>
          </a:p>
          <a:p>
            <a:pPr marL="0"/>
            <a:endParaRPr lang="en-US" sz="2000" dirty="0"/>
          </a:p>
          <a:p>
            <a:pPr marL="0" indent="0">
              <a:buNone/>
            </a:pPr>
            <a:r>
              <a:rPr lang="en-US" sz="2000" dirty="0" err="1"/>
              <a:t>Öğrenim</a:t>
            </a:r>
            <a:r>
              <a:rPr lang="en-US" sz="2000" dirty="0"/>
              <a:t> </a:t>
            </a:r>
            <a:r>
              <a:rPr lang="en-US" sz="2000" dirty="0" err="1"/>
              <a:t>anlaşmasının</a:t>
            </a:r>
            <a:r>
              <a:rPr lang="en-US" sz="2000" dirty="0"/>
              <a:t> </a:t>
            </a:r>
            <a:r>
              <a:rPr lang="en-US" sz="2000" dirty="0" err="1"/>
              <a:t>Fakülte</a:t>
            </a:r>
            <a:r>
              <a:rPr lang="en-US" sz="2000" b="1" dirty="0"/>
              <a:t> </a:t>
            </a:r>
            <a:r>
              <a:rPr lang="en-US" sz="2000" dirty="0" err="1"/>
              <a:t>Yönetim</a:t>
            </a:r>
            <a:r>
              <a:rPr lang="en-US" sz="2000" dirty="0"/>
              <a:t> </a:t>
            </a:r>
            <a:r>
              <a:rPr lang="en-US" sz="2000" dirty="0" err="1"/>
              <a:t>Kurulu'nda</a:t>
            </a:r>
            <a:r>
              <a:rPr lang="en-US" sz="2000" dirty="0"/>
              <a:t> </a:t>
            </a:r>
            <a:r>
              <a:rPr lang="en-US" sz="2000" dirty="0" err="1"/>
              <a:t>değerlendirildikten</a:t>
            </a:r>
            <a:r>
              <a:rPr lang="en-US" sz="2000" dirty="0"/>
              <a:t> </a:t>
            </a:r>
            <a:r>
              <a:rPr lang="en-US" sz="2000" dirty="0" err="1"/>
              <a:t>sonra</a:t>
            </a:r>
            <a:r>
              <a:rPr lang="en-US" sz="2000" dirty="0"/>
              <a:t> </a:t>
            </a:r>
            <a:r>
              <a:rPr lang="en-US" sz="2000" dirty="0" err="1"/>
              <a:t>Bölüm</a:t>
            </a:r>
            <a:r>
              <a:rPr lang="en-US" sz="2000" dirty="0"/>
              <a:t> </a:t>
            </a:r>
            <a:r>
              <a:rPr lang="en-US" sz="2000" dirty="0" err="1"/>
              <a:t>Başkanı</a:t>
            </a:r>
            <a:r>
              <a:rPr lang="en-US" sz="2000" dirty="0"/>
              <a:t>/</a:t>
            </a:r>
            <a:r>
              <a:rPr lang="en-US" sz="2000" dirty="0" err="1"/>
              <a:t>Enstitü</a:t>
            </a:r>
            <a:r>
              <a:rPr lang="en-US" sz="2000" dirty="0"/>
              <a:t> </a:t>
            </a:r>
            <a:r>
              <a:rPr lang="en-US" sz="2000" dirty="0" err="1"/>
              <a:t>ve</a:t>
            </a:r>
            <a:r>
              <a:rPr lang="en-US" sz="2000" dirty="0"/>
              <a:t> </a:t>
            </a:r>
            <a:r>
              <a:rPr lang="en-US" sz="2000" dirty="0" err="1"/>
              <a:t>lisansüstü</a:t>
            </a:r>
            <a:r>
              <a:rPr lang="en-US" sz="2000" dirty="0"/>
              <a:t> </a:t>
            </a:r>
            <a:r>
              <a:rPr lang="en-US" sz="2000" dirty="0" err="1"/>
              <a:t>öğrencileri</a:t>
            </a:r>
            <a:r>
              <a:rPr lang="en-US" sz="2000" dirty="0"/>
              <a:t> </a:t>
            </a:r>
            <a:r>
              <a:rPr lang="en-US" sz="2000" dirty="0" err="1"/>
              <a:t>için</a:t>
            </a:r>
            <a:r>
              <a:rPr lang="en-US" sz="2000" dirty="0"/>
              <a:t> </a:t>
            </a:r>
            <a:r>
              <a:rPr lang="en-US" sz="2000" dirty="0" err="1"/>
              <a:t>tez</a:t>
            </a:r>
            <a:r>
              <a:rPr lang="en-US" sz="2000" dirty="0"/>
              <a:t> </a:t>
            </a:r>
            <a:r>
              <a:rPr lang="en-US" sz="2000" dirty="0" err="1"/>
              <a:t>danışmanı</a:t>
            </a:r>
            <a:r>
              <a:rPr lang="en-US" sz="2000" dirty="0"/>
              <a:t>, </a:t>
            </a:r>
            <a:r>
              <a:rPr lang="en-US" sz="2000" dirty="0" err="1"/>
              <a:t>Bölüm</a:t>
            </a:r>
            <a:r>
              <a:rPr lang="en-US" sz="2000" dirty="0"/>
              <a:t> Erasmus </a:t>
            </a:r>
            <a:r>
              <a:rPr lang="en-US" sz="2000" dirty="0" err="1"/>
              <a:t>Koordinatörü</a:t>
            </a:r>
            <a:r>
              <a:rPr lang="en-US" sz="2000" dirty="0"/>
              <a:t> </a:t>
            </a:r>
            <a:r>
              <a:rPr lang="en-US" sz="2000" dirty="0" err="1"/>
              <a:t>ve</a:t>
            </a:r>
            <a:r>
              <a:rPr lang="en-US" sz="2000" dirty="0"/>
              <a:t> </a:t>
            </a:r>
            <a:r>
              <a:rPr lang="en-US" sz="2000" dirty="0" err="1"/>
              <a:t>takiben</a:t>
            </a:r>
            <a:r>
              <a:rPr lang="en-US" sz="2000" dirty="0"/>
              <a:t> </a:t>
            </a:r>
            <a:r>
              <a:rPr lang="en-US" sz="2000" dirty="0" err="1"/>
              <a:t>Fakülte</a:t>
            </a:r>
            <a:r>
              <a:rPr lang="en-US" sz="2000" dirty="0"/>
              <a:t> </a:t>
            </a:r>
            <a:r>
              <a:rPr lang="en-US" sz="2000" dirty="0" err="1"/>
              <a:t>Dekanı</a:t>
            </a:r>
            <a:r>
              <a:rPr lang="en-US" sz="2000" dirty="0"/>
              <a:t>/</a:t>
            </a:r>
            <a:r>
              <a:rPr lang="en-US" sz="2000" dirty="0" err="1"/>
              <a:t>Meslek</a:t>
            </a:r>
            <a:r>
              <a:rPr lang="en-US" sz="2000" dirty="0"/>
              <a:t> </a:t>
            </a:r>
            <a:r>
              <a:rPr lang="en-US" sz="2000" dirty="0" err="1"/>
              <a:t>Yüksekokul</a:t>
            </a:r>
            <a:r>
              <a:rPr lang="en-US" sz="2000" dirty="0"/>
              <a:t> </a:t>
            </a:r>
            <a:r>
              <a:rPr lang="en-US" sz="2000" dirty="0" err="1"/>
              <a:t>Müdürü</a:t>
            </a:r>
            <a:r>
              <a:rPr lang="en-US" sz="2000" dirty="0"/>
              <a:t> </a:t>
            </a:r>
            <a:r>
              <a:rPr lang="en-US" sz="2000" dirty="0" err="1"/>
              <a:t>tarafından</a:t>
            </a:r>
            <a:r>
              <a:rPr lang="en-US" sz="2000" dirty="0"/>
              <a:t> </a:t>
            </a:r>
            <a:r>
              <a:rPr lang="en-US" sz="2000" dirty="0" err="1"/>
              <a:t>onaylanması</a:t>
            </a:r>
            <a:r>
              <a:rPr lang="en-US" sz="2000" dirty="0"/>
              <a:t> </a:t>
            </a:r>
            <a:r>
              <a:rPr lang="en-US" sz="2000" dirty="0" err="1"/>
              <a:t>gerekmektedir</a:t>
            </a:r>
            <a:r>
              <a:rPr lang="en-US" sz="2000" dirty="0"/>
              <a:t>. </a:t>
            </a:r>
          </a:p>
        </p:txBody>
      </p:sp>
    </p:spTree>
    <p:extLst>
      <p:ext uri="{BB962C8B-B14F-4D97-AF65-F5344CB8AC3E}">
        <p14:creationId xmlns:p14="http://schemas.microsoft.com/office/powerpoint/2010/main" val="2035322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838200" y="557189"/>
            <a:ext cx="3374136" cy="5567891"/>
          </a:xfrm>
        </p:spPr>
        <p:txBody>
          <a:bodyPr>
            <a:normAutofit/>
          </a:bodyPr>
          <a:lstStyle/>
          <a:p>
            <a:r>
              <a:rPr lang="tr-TR" sz="5200" b="1"/>
              <a:t>Ofise Teslim Edilmesi Gereken Belgeler</a:t>
            </a:r>
            <a:endParaRPr lang="tr-TR" sz="5200"/>
          </a:p>
        </p:txBody>
      </p:sp>
      <p:graphicFrame>
        <p:nvGraphicFramePr>
          <p:cNvPr id="5" name="İçerik Yer Tutucusu 2">
            <a:extLst>
              <a:ext uri="{FF2B5EF4-FFF2-40B4-BE49-F238E27FC236}">
                <a16:creationId xmlns:a16="http://schemas.microsoft.com/office/drawing/2014/main" id="{96974FBE-1704-4A5E-8317-6815F88125C8}"/>
              </a:ext>
            </a:extLst>
          </p:cNvPr>
          <p:cNvGraphicFramePr>
            <a:graphicFrameLocks noGrp="1"/>
          </p:cNvGraphicFramePr>
          <p:nvPr>
            <p:ph idx="1"/>
            <p:extLst>
              <p:ext uri="{D42A27DB-BD31-4B8C-83A1-F6EECF244321}">
                <p14:modId xmlns:p14="http://schemas.microsoft.com/office/powerpoint/2010/main" val="3378595115"/>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2236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838200" y="557188"/>
            <a:ext cx="4862848" cy="5569291"/>
          </a:xfrm>
        </p:spPr>
        <p:txBody>
          <a:bodyPr>
            <a:normAutofit/>
          </a:bodyPr>
          <a:lstStyle/>
          <a:p>
            <a:r>
              <a:rPr lang="tr-TR" sz="5200" b="1" dirty="0"/>
              <a:t>Ofisin Size Sağlayacağı Belgeler</a:t>
            </a:r>
            <a:endParaRPr lang="tr-TR" sz="5200"/>
          </a:p>
        </p:txBody>
      </p:sp>
      <p:graphicFrame>
        <p:nvGraphicFramePr>
          <p:cNvPr id="5" name="İçerik Yer Tutucusu 2">
            <a:extLst>
              <a:ext uri="{FF2B5EF4-FFF2-40B4-BE49-F238E27FC236}">
                <a16:creationId xmlns:a16="http://schemas.microsoft.com/office/drawing/2014/main" id="{BAA2207E-4DC8-491F-B6AE-4AF3813D5856}"/>
              </a:ext>
            </a:extLst>
          </p:cNvPr>
          <p:cNvGraphicFramePr>
            <a:graphicFrameLocks noGrp="1"/>
          </p:cNvGraphicFramePr>
          <p:nvPr>
            <p:ph idx="1"/>
            <p:extLst>
              <p:ext uri="{D42A27DB-BD31-4B8C-83A1-F6EECF244321}">
                <p14:modId xmlns:p14="http://schemas.microsoft.com/office/powerpoint/2010/main" val="1486684531"/>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3771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Metin kutusu 27">
            <a:extLst>
              <a:ext uri="{FF2B5EF4-FFF2-40B4-BE49-F238E27FC236}">
                <a16:creationId xmlns:a16="http://schemas.microsoft.com/office/drawing/2014/main" id="{4282E4E2-7759-482C-AF6D-3EEA1E21D070}"/>
              </a:ext>
            </a:extLst>
          </p:cNvPr>
          <p:cNvSpPr txBox="1"/>
          <p:nvPr/>
        </p:nvSpPr>
        <p:spPr>
          <a:xfrm>
            <a:off x="6622293" y="638144"/>
            <a:ext cx="4953934" cy="1676603"/>
          </a:xfrm>
          <a:prstGeom prst="rect">
            <a:avLst/>
          </a:prstGeom>
        </p:spPr>
        <p:txBody>
          <a:bodyPr vert="horz" lIns="91440" tIns="45720" rIns="91440" bIns="45720" rtlCol="0" anchor="ctr">
            <a:normAutofit/>
          </a:bodyPr>
          <a:lstStyle/>
          <a:p>
            <a:pPr marL="0" indent="0" defTabSz="914400">
              <a:lnSpc>
                <a:spcPct val="90000"/>
              </a:lnSpc>
              <a:spcBef>
                <a:spcPct val="0"/>
              </a:spcBef>
              <a:spcAft>
                <a:spcPts val="600"/>
              </a:spcAft>
            </a:pPr>
            <a:r>
              <a:rPr lang="en-US" sz="4000" b="1" kern="1200" spc="-15">
                <a:solidFill>
                  <a:schemeClr val="tx1"/>
                </a:solidFill>
                <a:latin typeface="+mj-lt"/>
                <a:ea typeface="+mj-ea"/>
                <a:cs typeface="+mj-cs"/>
              </a:rPr>
              <a:t>Vize</a:t>
            </a:r>
            <a:r>
              <a:rPr lang="en-US" sz="4000" b="1" kern="1200">
                <a:solidFill>
                  <a:schemeClr val="tx1"/>
                </a:solidFill>
                <a:latin typeface="+mj-lt"/>
                <a:ea typeface="+mj-ea"/>
                <a:cs typeface="+mj-cs"/>
              </a:rPr>
              <a:t> </a:t>
            </a:r>
            <a:r>
              <a:rPr lang="en-US" sz="4000" b="1" kern="1200" spc="-170">
                <a:solidFill>
                  <a:schemeClr val="tx1"/>
                </a:solidFill>
                <a:latin typeface="+mj-lt"/>
                <a:ea typeface="+mj-ea"/>
                <a:cs typeface="+mj-cs"/>
              </a:rPr>
              <a:t>Y</a:t>
            </a:r>
            <a:r>
              <a:rPr lang="en-US" sz="4000" b="1" kern="1200">
                <a:solidFill>
                  <a:schemeClr val="tx1"/>
                </a:solidFill>
                <a:latin typeface="+mj-lt"/>
                <a:ea typeface="+mj-ea"/>
                <a:cs typeface="+mj-cs"/>
              </a:rPr>
              <a:t>azısı</a:t>
            </a:r>
            <a:r>
              <a:rPr lang="en-US" sz="4000" b="1" kern="1200" spc="-10">
                <a:solidFill>
                  <a:schemeClr val="tx1"/>
                </a:solidFill>
                <a:latin typeface="+mj-lt"/>
                <a:ea typeface="+mj-ea"/>
                <a:cs typeface="+mj-cs"/>
              </a:rPr>
              <a:t>:</a:t>
            </a:r>
            <a:endParaRPr lang="en-US" sz="4000" kern="1200">
              <a:solidFill>
                <a:schemeClr val="tx1"/>
              </a:solidFill>
              <a:latin typeface="+mj-lt"/>
              <a:ea typeface="+mj-ea"/>
              <a:cs typeface="+mj-cs"/>
            </a:endParaRPr>
          </a:p>
        </p:txBody>
      </p:sp>
      <p:sp>
        <p:nvSpPr>
          <p:cNvPr id="48" name="Rectangle 47">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Kalem ile birlikte grafik ve not kağıdı">
            <a:extLst>
              <a:ext uri="{FF2B5EF4-FFF2-40B4-BE49-F238E27FC236}">
                <a16:creationId xmlns:a16="http://schemas.microsoft.com/office/drawing/2014/main" id="{E2B379DB-20C6-435B-BFE9-9EE506F28C0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02" y="1146801"/>
            <a:ext cx="4564396" cy="4564396"/>
          </a:xfrm>
          <a:prstGeom prst="rect">
            <a:avLst/>
          </a:prstGeom>
          <a:effectLst/>
        </p:spPr>
      </p:pic>
      <p:sp>
        <p:nvSpPr>
          <p:cNvPr id="3" name="İçerik Yer Tutucusu 2">
            <a:extLst>
              <a:ext uri="{FF2B5EF4-FFF2-40B4-BE49-F238E27FC236}">
                <a16:creationId xmlns:a16="http://schemas.microsoft.com/office/drawing/2014/main" id="{2EF4891F-689E-42C0-8063-5D938C4BF21B}"/>
              </a:ext>
            </a:extLst>
          </p:cNvPr>
          <p:cNvSpPr>
            <a:spLocks noGrp="1"/>
          </p:cNvSpPr>
          <p:nvPr>
            <p:ph idx="1"/>
          </p:nvPr>
        </p:nvSpPr>
        <p:spPr>
          <a:xfrm>
            <a:off x="6622295" y="1898602"/>
            <a:ext cx="4953932" cy="4319319"/>
          </a:xfrm>
        </p:spPr>
        <p:txBody>
          <a:bodyPr vert="horz" lIns="91440" tIns="45720" rIns="91440" bIns="45720" rtlCol="0">
            <a:normAutofit/>
          </a:bodyPr>
          <a:lstStyle/>
          <a:p>
            <a:pPr>
              <a:spcBef>
                <a:spcPts val="46"/>
              </a:spcBef>
            </a:pPr>
            <a:endParaRPr lang="en-US" sz="1600" dirty="0"/>
          </a:p>
          <a:p>
            <a:pPr marL="0" marR="12700" indent="0">
              <a:buNone/>
            </a:pPr>
            <a:r>
              <a:rPr lang="tr-TR" sz="1600" dirty="0"/>
              <a:t>Uluslararası</a:t>
            </a:r>
            <a:r>
              <a:rPr lang="tr-TR" sz="1600" spc="-5" dirty="0"/>
              <a:t> </a:t>
            </a:r>
            <a:r>
              <a:rPr lang="tr-TR" sz="1600" dirty="0"/>
              <a:t>İli</a:t>
            </a:r>
            <a:r>
              <a:rPr lang="tr-TR" sz="1600" spc="-10" dirty="0"/>
              <a:t>ş</a:t>
            </a:r>
            <a:r>
              <a:rPr lang="tr-TR" sz="1600" dirty="0"/>
              <a:t>kiler</a:t>
            </a:r>
            <a:r>
              <a:rPr lang="tr-TR" sz="1600" spc="-25" dirty="0"/>
              <a:t> </a:t>
            </a:r>
            <a:r>
              <a:rPr lang="tr-TR" sz="1600" spc="-50" dirty="0"/>
              <a:t>K</a:t>
            </a:r>
            <a:r>
              <a:rPr lang="tr-TR" sz="1600" dirty="0"/>
              <a:t>o</a:t>
            </a:r>
            <a:r>
              <a:rPr lang="tr-TR" sz="1600" spc="-10" dirty="0"/>
              <a:t>o</a:t>
            </a:r>
            <a:r>
              <a:rPr lang="tr-TR" sz="1600" spc="-35" dirty="0"/>
              <a:t>r</a:t>
            </a:r>
            <a:r>
              <a:rPr lang="tr-TR" sz="1600" dirty="0"/>
              <a:t>din</a:t>
            </a:r>
            <a:r>
              <a:rPr lang="tr-TR" sz="1600" spc="-25" dirty="0"/>
              <a:t>at</a:t>
            </a:r>
            <a:r>
              <a:rPr lang="tr-TR" sz="1600" dirty="0"/>
              <a:t>örlüğü </a:t>
            </a:r>
            <a:r>
              <a:rPr lang="tr-TR" sz="1600" spc="-20" dirty="0"/>
              <a:t>t</a:t>
            </a:r>
            <a:r>
              <a:rPr lang="tr-TR" sz="1600" dirty="0"/>
              <a:t>a</a:t>
            </a:r>
            <a:r>
              <a:rPr lang="tr-TR" sz="1600" spc="-45" dirty="0"/>
              <a:t>r</a:t>
            </a:r>
            <a:r>
              <a:rPr lang="tr-TR" sz="1600" spc="-10" dirty="0"/>
              <a:t>a</a:t>
            </a:r>
            <a:r>
              <a:rPr lang="tr-TR" sz="1600" dirty="0"/>
              <a:t>fından</a:t>
            </a:r>
            <a:r>
              <a:rPr lang="tr-TR" sz="1600" spc="-15" dirty="0"/>
              <a:t> </a:t>
            </a:r>
            <a:r>
              <a:rPr lang="tr-TR" sz="1600" dirty="0"/>
              <a:t>dü</a:t>
            </a:r>
            <a:r>
              <a:rPr lang="tr-TR" sz="1600" spc="-50" dirty="0"/>
              <a:t>z</a:t>
            </a:r>
            <a:r>
              <a:rPr lang="tr-TR" sz="1600" dirty="0"/>
              <a:t>enl</a:t>
            </a:r>
            <a:r>
              <a:rPr lang="tr-TR" sz="1600" spc="5" dirty="0"/>
              <a:t>e</a:t>
            </a:r>
            <a:r>
              <a:rPr lang="tr-TR" sz="1600" dirty="0"/>
              <a:t>ni</a:t>
            </a:r>
            <a:r>
              <a:rPr lang="tr-TR" sz="1600" spc="-240" dirty="0"/>
              <a:t>r</a:t>
            </a:r>
            <a:r>
              <a:rPr lang="tr-TR" sz="1600" dirty="0"/>
              <a:t>. Bu</a:t>
            </a:r>
            <a:r>
              <a:rPr lang="tr-TR" sz="1600" spc="-20" dirty="0"/>
              <a:t> </a:t>
            </a:r>
            <a:r>
              <a:rPr lang="tr-TR" sz="1600" spc="-35" dirty="0"/>
              <a:t>y</a:t>
            </a:r>
            <a:r>
              <a:rPr lang="tr-TR" sz="1600" dirty="0"/>
              <a:t>azıyı</a:t>
            </a:r>
            <a:r>
              <a:rPr lang="tr-TR" sz="1600" spc="-15" dirty="0"/>
              <a:t> </a:t>
            </a:r>
            <a:r>
              <a:rPr lang="tr-TR" sz="1600" dirty="0"/>
              <a:t>alabil</a:t>
            </a:r>
            <a:r>
              <a:rPr lang="tr-TR" sz="1600" spc="5" dirty="0"/>
              <a:t>m</a:t>
            </a:r>
            <a:r>
              <a:rPr lang="tr-TR" sz="1600" dirty="0"/>
              <a:t>ek</a:t>
            </a:r>
            <a:r>
              <a:rPr lang="tr-TR" sz="1600" spc="-10" dirty="0"/>
              <a:t> </a:t>
            </a:r>
            <a:r>
              <a:rPr lang="tr-TR" sz="1600" dirty="0"/>
              <a:t>için içeriğinde</a:t>
            </a:r>
            <a:r>
              <a:rPr lang="tr-TR" sz="1600" spc="-20" dirty="0"/>
              <a:t> </a:t>
            </a:r>
            <a:r>
              <a:rPr lang="tr-TR" sz="1600" dirty="0"/>
              <a:t>yurtdışın</a:t>
            </a:r>
            <a:r>
              <a:rPr lang="tr-TR" sz="1600" spc="-10" dirty="0"/>
              <a:t>d</a:t>
            </a:r>
            <a:r>
              <a:rPr lang="tr-TR" sz="1600" dirty="0"/>
              <a:t>a eğitim</a:t>
            </a:r>
            <a:r>
              <a:rPr lang="tr-TR" sz="1600" spc="-30" dirty="0"/>
              <a:t> </a:t>
            </a:r>
            <a:r>
              <a:rPr lang="tr-TR" sz="1600" dirty="0"/>
              <a:t>ala</a:t>
            </a:r>
            <a:r>
              <a:rPr lang="tr-TR" sz="1600" spc="-20" dirty="0"/>
              <a:t>c</a:t>
            </a:r>
            <a:r>
              <a:rPr lang="tr-TR" sz="1600" dirty="0"/>
              <a:t>ağınız</a:t>
            </a:r>
            <a:r>
              <a:rPr lang="tr-TR" sz="1600" spc="-25" dirty="0"/>
              <a:t> t</a:t>
            </a:r>
            <a:r>
              <a:rPr lang="tr-TR" sz="1600" dirty="0"/>
              <a:t>arih</a:t>
            </a:r>
            <a:r>
              <a:rPr lang="tr-TR" sz="1600" spc="-15" dirty="0"/>
              <a:t> </a:t>
            </a:r>
            <a:r>
              <a:rPr lang="tr-TR" sz="1600" dirty="0"/>
              <a:t>a</a:t>
            </a:r>
            <a:r>
              <a:rPr lang="tr-TR" sz="1600" spc="-50" dirty="0"/>
              <a:t>r</a:t>
            </a:r>
            <a:r>
              <a:rPr lang="tr-TR" sz="1600" dirty="0"/>
              <a:t>alığını (ya da akademik takvimi)</a:t>
            </a:r>
            <a:r>
              <a:rPr lang="tr-TR" sz="1600" spc="-35" dirty="0"/>
              <a:t> </a:t>
            </a:r>
            <a:r>
              <a:rPr lang="tr-TR" sz="1600" dirty="0"/>
              <a:t>içe</a:t>
            </a:r>
            <a:r>
              <a:rPr lang="tr-TR" sz="1600" spc="-30" dirty="0"/>
              <a:t>r</a:t>
            </a:r>
            <a:r>
              <a:rPr lang="tr-TR" sz="1600" dirty="0"/>
              <a:t>en, karşı kurumca hazırlanmış </a:t>
            </a:r>
            <a:r>
              <a:rPr lang="tr-TR" sz="1600" spc="-40" dirty="0"/>
              <a:t>K</a:t>
            </a:r>
            <a:r>
              <a:rPr lang="tr-TR" sz="1600" dirty="0"/>
              <a:t>abul Mektubunu</a:t>
            </a:r>
            <a:r>
              <a:rPr lang="tr-TR" sz="1600" spc="-20" dirty="0"/>
              <a:t>z</a:t>
            </a:r>
            <a:r>
              <a:rPr lang="tr-TR" sz="1600" dirty="0"/>
              <a:t>u/Davet Mektubunuzu</a:t>
            </a:r>
            <a:r>
              <a:rPr lang="tr-TR" sz="1600" spc="-5" dirty="0"/>
              <a:t> </a:t>
            </a:r>
            <a:r>
              <a:rPr lang="tr-TR" sz="1600" b="1" dirty="0">
                <a:hlinkClick r:id="rId4"/>
              </a:rPr>
              <a:t>e</a:t>
            </a:r>
            <a:r>
              <a:rPr lang="tr-TR" sz="1600" b="1" spc="-50" dirty="0">
                <a:hlinkClick r:id="rId4"/>
              </a:rPr>
              <a:t>r</a:t>
            </a:r>
            <a:r>
              <a:rPr lang="tr-TR" sz="1600" b="1" dirty="0">
                <a:hlinkClick r:id="rId4"/>
              </a:rPr>
              <a:t>as</a:t>
            </a:r>
            <a:r>
              <a:rPr lang="tr-TR" sz="1600" b="1" spc="5" dirty="0">
                <a:hlinkClick r:id="rId4"/>
              </a:rPr>
              <a:t>m</a:t>
            </a:r>
            <a:r>
              <a:rPr lang="tr-TR" sz="1600" b="1" spc="-15" dirty="0">
                <a:hlinkClick r:id="rId4"/>
              </a:rPr>
              <a:t>us@erzincan.ed</a:t>
            </a:r>
            <a:r>
              <a:rPr lang="tr-TR" sz="1600" b="1" spc="-25" dirty="0">
                <a:hlinkClick r:id="rId4"/>
              </a:rPr>
              <a:t>u</a:t>
            </a:r>
            <a:r>
              <a:rPr lang="tr-TR" sz="1600" b="1" spc="-65" dirty="0">
                <a:hlinkClick r:id="rId4"/>
              </a:rPr>
              <a:t>.tr</a:t>
            </a:r>
            <a:r>
              <a:rPr lang="tr-TR" sz="1600" b="1" spc="-65" dirty="0"/>
              <a:t> </a:t>
            </a:r>
            <a:r>
              <a:rPr lang="tr-TR" sz="1600" spc="15" dirty="0"/>
              <a:t>veya</a:t>
            </a:r>
            <a:r>
              <a:rPr lang="tr-TR" sz="1600" b="1" spc="15" dirty="0"/>
              <a:t> </a:t>
            </a:r>
            <a:r>
              <a:rPr lang="tr-TR" sz="1600" b="1" spc="15" dirty="0">
                <a:hlinkClick r:id="rId5"/>
              </a:rPr>
              <a:t>mayya.kabasakal@erzincan.edu.tr</a:t>
            </a:r>
            <a:r>
              <a:rPr lang="tr-TR" sz="1600" b="1" spc="15" dirty="0"/>
              <a:t> </a:t>
            </a:r>
            <a:r>
              <a:rPr lang="tr-TR" sz="1600" dirty="0"/>
              <a:t>ad</a:t>
            </a:r>
            <a:r>
              <a:rPr lang="tr-TR" sz="1600" spc="-35" dirty="0"/>
              <a:t>r</a:t>
            </a:r>
            <a:r>
              <a:rPr lang="tr-TR" sz="1600" dirty="0"/>
              <a:t>esine</a:t>
            </a:r>
            <a:r>
              <a:rPr lang="tr-TR" sz="1600" spc="10" dirty="0"/>
              <a:t> </a:t>
            </a:r>
            <a:r>
              <a:rPr lang="tr-TR" sz="1600" dirty="0"/>
              <a:t>ile</a:t>
            </a:r>
            <a:r>
              <a:rPr lang="tr-TR" sz="1600" spc="-30" dirty="0"/>
              <a:t>t</a:t>
            </a:r>
            <a:r>
              <a:rPr lang="tr-TR" sz="1600" spc="-15" dirty="0"/>
              <a:t>e</a:t>
            </a:r>
            <a:r>
              <a:rPr lang="tr-TR" sz="1600" spc="-40" dirty="0"/>
              <a:t>r</a:t>
            </a:r>
            <a:r>
              <a:rPr lang="tr-TR" sz="1600" spc="-15" dirty="0"/>
              <a:t>ek</a:t>
            </a:r>
            <a:r>
              <a:rPr lang="tr-TR" sz="1600" spc="-20" dirty="0"/>
              <a:t> </a:t>
            </a:r>
            <a:r>
              <a:rPr lang="tr-TR" sz="1600" spc="-35" dirty="0"/>
              <a:t>t</a:t>
            </a:r>
            <a:r>
              <a:rPr lang="tr-TR" sz="1600" dirty="0"/>
              <a:t>al</a:t>
            </a:r>
            <a:r>
              <a:rPr lang="tr-TR" sz="1600" spc="5" dirty="0"/>
              <a:t>e</a:t>
            </a:r>
            <a:r>
              <a:rPr lang="tr-TR" sz="1600" dirty="0"/>
              <a:t>binizi</a:t>
            </a:r>
            <a:r>
              <a:rPr lang="tr-TR" sz="1600" spc="-15" dirty="0"/>
              <a:t> </a:t>
            </a:r>
            <a:r>
              <a:rPr lang="tr-TR" sz="1600" dirty="0"/>
              <a:t>bildirm</a:t>
            </a:r>
            <a:r>
              <a:rPr lang="tr-TR" sz="1600" spc="10" dirty="0"/>
              <a:t>e</a:t>
            </a:r>
            <a:r>
              <a:rPr lang="tr-TR" sz="1600" dirty="0"/>
              <a:t>niz gerekir. </a:t>
            </a:r>
          </a:p>
          <a:p>
            <a:pPr marL="171450">
              <a:spcBef>
                <a:spcPts val="46"/>
              </a:spcBef>
            </a:pPr>
            <a:endParaRPr lang="tr-TR" sz="1600" dirty="0"/>
          </a:p>
          <a:p>
            <a:pPr marL="0" marR="676910" indent="0">
              <a:buNone/>
            </a:pPr>
            <a:r>
              <a:rPr lang="tr-TR" sz="1600" dirty="0"/>
              <a:t>Belgenin hazır olması için gerekli süre n</a:t>
            </a:r>
            <a:r>
              <a:rPr lang="tr-TR" sz="1600" spc="-10" dirty="0"/>
              <a:t>o</a:t>
            </a:r>
            <a:r>
              <a:rPr lang="tr-TR" sz="1600" dirty="0"/>
              <a:t>rmal</a:t>
            </a:r>
            <a:r>
              <a:rPr lang="tr-TR" sz="1600" spc="-10" dirty="0"/>
              <a:t> </a:t>
            </a:r>
            <a:r>
              <a:rPr lang="tr-TR" sz="1600" spc="-85" dirty="0"/>
              <a:t>k</a:t>
            </a:r>
            <a:r>
              <a:rPr lang="tr-TR" sz="1600" dirty="0"/>
              <a:t>o</a:t>
            </a:r>
            <a:r>
              <a:rPr lang="tr-TR" sz="1600" spc="-10" dirty="0"/>
              <a:t>ş</a:t>
            </a:r>
            <a:r>
              <a:rPr lang="tr-TR" sz="1600" dirty="0"/>
              <a:t>ulla</a:t>
            </a:r>
            <a:r>
              <a:rPr lang="tr-TR" sz="1600" spc="-40" dirty="0"/>
              <a:t>r</a:t>
            </a:r>
            <a:r>
              <a:rPr lang="tr-TR" sz="1600" dirty="0"/>
              <a:t>da</a:t>
            </a:r>
            <a:r>
              <a:rPr lang="tr-TR" sz="1600" spc="-15" dirty="0"/>
              <a:t> </a:t>
            </a:r>
            <a:r>
              <a:rPr lang="tr-TR" sz="1600" b="1" dirty="0"/>
              <a:t>ma</a:t>
            </a:r>
            <a:r>
              <a:rPr lang="tr-TR" sz="1600" b="1" spc="-25" dirty="0"/>
              <a:t>k</a:t>
            </a:r>
            <a:r>
              <a:rPr lang="tr-TR" sz="1600" b="1" dirty="0"/>
              <a:t>simum</a:t>
            </a:r>
            <a:r>
              <a:rPr lang="tr-TR" sz="1600" b="1" spc="-35" dirty="0"/>
              <a:t> </a:t>
            </a:r>
            <a:r>
              <a:rPr lang="tr-TR" sz="1600" b="1" dirty="0"/>
              <a:t>5</a:t>
            </a:r>
            <a:r>
              <a:rPr lang="tr-TR" sz="1600" b="1" spc="-10" dirty="0"/>
              <a:t> </a:t>
            </a:r>
            <a:r>
              <a:rPr lang="tr-TR" sz="1600" b="1" dirty="0"/>
              <a:t>iş </a:t>
            </a:r>
            <a:r>
              <a:rPr lang="tr-TR" sz="1600" b="1" spc="-10" dirty="0"/>
              <a:t>g</a:t>
            </a:r>
            <a:r>
              <a:rPr lang="tr-TR" sz="1600" b="1" dirty="0"/>
              <a:t>ünüdür</a:t>
            </a:r>
            <a:r>
              <a:rPr lang="tr-TR" sz="1600" dirty="0"/>
              <a:t>, </a:t>
            </a:r>
            <a:r>
              <a:rPr lang="tr-TR" sz="1600" spc="-10" dirty="0"/>
              <a:t>bu</a:t>
            </a:r>
            <a:r>
              <a:rPr lang="tr-TR" sz="1600" spc="-5" dirty="0"/>
              <a:t> </a:t>
            </a:r>
            <a:r>
              <a:rPr lang="tr-TR" sz="1600" dirty="0"/>
              <a:t>sü</a:t>
            </a:r>
            <a:r>
              <a:rPr lang="tr-TR" sz="1600" spc="-40" dirty="0"/>
              <a:t>r</a:t>
            </a:r>
            <a:r>
              <a:rPr lang="tr-TR" sz="1600" dirty="0"/>
              <a:t>eyi </a:t>
            </a:r>
            <a:r>
              <a:rPr lang="tr-TR" sz="1600" spc="-20" dirty="0"/>
              <a:t>g</a:t>
            </a:r>
            <a:r>
              <a:rPr lang="tr-TR" sz="1600" spc="-45" dirty="0"/>
              <a:t>ö</a:t>
            </a:r>
            <a:r>
              <a:rPr lang="tr-TR" sz="1600" dirty="0"/>
              <a:t>z </a:t>
            </a:r>
            <a:r>
              <a:rPr lang="tr-TR" sz="1600" spc="-10" dirty="0"/>
              <a:t>ö</a:t>
            </a:r>
            <a:r>
              <a:rPr lang="tr-TR" sz="1600" dirty="0"/>
              <a:t>nünde bulundu</a:t>
            </a:r>
            <a:r>
              <a:rPr lang="tr-TR" sz="1600" spc="-45" dirty="0"/>
              <a:t>r</a:t>
            </a:r>
            <a:r>
              <a:rPr lang="tr-TR" sz="1600" dirty="0"/>
              <a:t>a</a:t>
            </a:r>
            <a:r>
              <a:rPr lang="tr-TR" sz="1600" spc="-45" dirty="0"/>
              <a:t>r</a:t>
            </a:r>
            <a:r>
              <a:rPr lang="tr-TR" sz="1600" dirty="0"/>
              <a:t>ak ba</a:t>
            </a:r>
            <a:r>
              <a:rPr lang="tr-TR" sz="1600" spc="-40" dirty="0"/>
              <a:t>ş</a:t>
            </a:r>
            <a:r>
              <a:rPr lang="tr-TR" sz="1600" dirty="0"/>
              <a:t>vurmanız </a:t>
            </a:r>
            <a:r>
              <a:rPr lang="tr-TR" sz="1600" spc="-30" dirty="0"/>
              <a:t>v</a:t>
            </a:r>
            <a:r>
              <a:rPr lang="tr-TR" sz="1600" dirty="0"/>
              <a:t>e </a:t>
            </a:r>
            <a:r>
              <a:rPr lang="tr-TR" sz="1600" spc="-10" dirty="0"/>
              <a:t>e</a:t>
            </a:r>
            <a:r>
              <a:rPr lang="tr-TR" sz="1600" spc="-5" dirty="0"/>
              <a:t>-</a:t>
            </a:r>
            <a:r>
              <a:rPr lang="tr-TR" sz="1600" dirty="0"/>
              <a:t>mail kutunuzu</a:t>
            </a:r>
            <a:r>
              <a:rPr lang="tr-TR" sz="1600" spc="-5" dirty="0"/>
              <a:t> </a:t>
            </a:r>
            <a:r>
              <a:rPr lang="tr-TR" sz="1600" dirty="0"/>
              <a:t>bilgilendir</a:t>
            </a:r>
            <a:r>
              <a:rPr lang="tr-TR" sz="1600" spc="5" dirty="0"/>
              <a:t>m</a:t>
            </a:r>
            <a:r>
              <a:rPr lang="tr-TR" sz="1600" dirty="0"/>
              <a:t>eyi</a:t>
            </a:r>
            <a:r>
              <a:rPr lang="tr-TR" sz="1600" spc="-30" dirty="0"/>
              <a:t> </a:t>
            </a:r>
            <a:r>
              <a:rPr lang="tr-TR" sz="1600" spc="-25" dirty="0"/>
              <a:t>t</a:t>
            </a:r>
            <a:r>
              <a:rPr lang="tr-TR" sz="1600" dirty="0"/>
              <a:t>akip</a:t>
            </a:r>
            <a:r>
              <a:rPr lang="tr-TR" sz="1600" spc="-25" dirty="0"/>
              <a:t> </a:t>
            </a:r>
            <a:r>
              <a:rPr lang="tr-TR" sz="1600" dirty="0"/>
              <a:t>etmek</a:t>
            </a:r>
            <a:r>
              <a:rPr lang="tr-TR" sz="1600" spc="-15" dirty="0"/>
              <a:t> </a:t>
            </a:r>
            <a:r>
              <a:rPr lang="tr-TR" sz="1600" dirty="0"/>
              <a:t>ü</a:t>
            </a:r>
            <a:r>
              <a:rPr lang="tr-TR" sz="1600" spc="-50" dirty="0"/>
              <a:t>z</a:t>
            </a:r>
            <a:r>
              <a:rPr lang="tr-TR" sz="1600" dirty="0"/>
              <a:t>e</a:t>
            </a:r>
            <a:r>
              <a:rPr lang="tr-TR" sz="1600" spc="-30" dirty="0"/>
              <a:t>r</a:t>
            </a:r>
            <a:r>
              <a:rPr lang="tr-TR" sz="1600" dirty="0"/>
              <a:t>e </a:t>
            </a:r>
            <a:r>
              <a:rPr lang="tr-TR" sz="1600" spc="-100" dirty="0"/>
              <a:t>k</a:t>
            </a:r>
            <a:r>
              <a:rPr lang="tr-TR" sz="1600" dirty="0"/>
              <a:t>o</a:t>
            </a:r>
            <a:r>
              <a:rPr lang="tr-TR" sz="1600" spc="-35" dirty="0"/>
              <a:t>n</a:t>
            </a:r>
            <a:r>
              <a:rPr lang="tr-TR" sz="1600" spc="-10" dirty="0"/>
              <a:t>t</a:t>
            </a:r>
            <a:r>
              <a:rPr lang="tr-TR" sz="1600" spc="-45" dirty="0"/>
              <a:t>r</a:t>
            </a:r>
            <a:r>
              <a:rPr lang="tr-TR" sz="1600" dirty="0"/>
              <a:t>ol</a:t>
            </a:r>
            <a:r>
              <a:rPr lang="tr-TR" sz="1600" spc="-20" dirty="0"/>
              <a:t> </a:t>
            </a:r>
            <a:r>
              <a:rPr lang="tr-TR" sz="1600" spc="-15" dirty="0"/>
              <a:t>etmeniz</a:t>
            </a:r>
            <a:r>
              <a:rPr lang="tr-TR" sz="1600" spc="-10" dirty="0"/>
              <a:t> gerekir. </a:t>
            </a:r>
            <a:endParaRPr lang="tr-TR" sz="1600" dirty="0"/>
          </a:p>
          <a:p>
            <a:endParaRPr lang="en-US" sz="1600" dirty="0"/>
          </a:p>
        </p:txBody>
      </p:sp>
    </p:spTree>
    <p:extLst>
      <p:ext uri="{BB962C8B-B14F-4D97-AF65-F5344CB8AC3E}">
        <p14:creationId xmlns:p14="http://schemas.microsoft.com/office/powerpoint/2010/main" val="1018812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28F964-66AD-400E-A1FD-40B69D93ED3E}"/>
              </a:ext>
            </a:extLst>
          </p:cNvPr>
          <p:cNvSpPr>
            <a:spLocks noGrp="1"/>
          </p:cNvSpPr>
          <p:nvPr>
            <p:ph type="title"/>
          </p:nvPr>
        </p:nvSpPr>
        <p:spPr>
          <a:xfrm>
            <a:off x="5214579" y="629266"/>
            <a:ext cx="6422849" cy="1676603"/>
          </a:xfrm>
        </p:spPr>
        <p:txBody>
          <a:bodyPr>
            <a:normAutofit/>
          </a:bodyPr>
          <a:lstStyle/>
          <a:p>
            <a:r>
              <a:rPr lang="tr-TR" b="1">
                <a:latin typeface="+mn-lt"/>
              </a:rPr>
              <a:t>Seyahat ve Sağlık Sigortası</a:t>
            </a:r>
            <a:endParaRPr lang="tr-TR"/>
          </a:p>
        </p:txBody>
      </p:sp>
      <p:sp>
        <p:nvSpPr>
          <p:cNvPr id="113" name="Rectangle 11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fik 6" descr="Bir bisiklet">
            <a:extLst>
              <a:ext uri="{FF2B5EF4-FFF2-40B4-BE49-F238E27FC236}">
                <a16:creationId xmlns:a16="http://schemas.microsoft.com/office/drawing/2014/main" id="{2E631498-9172-4D74-98C8-AA3BD9AA571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3768523A-1D79-4E1B-9514-A75AF558A23A}"/>
              </a:ext>
            </a:extLst>
          </p:cNvPr>
          <p:cNvSpPr>
            <a:spLocks noGrp="1"/>
          </p:cNvSpPr>
          <p:nvPr>
            <p:ph idx="1"/>
          </p:nvPr>
        </p:nvSpPr>
        <p:spPr>
          <a:xfrm>
            <a:off x="5214581" y="2438400"/>
            <a:ext cx="6422848" cy="3785419"/>
          </a:xfrm>
        </p:spPr>
        <p:txBody>
          <a:bodyPr>
            <a:normAutofit/>
          </a:bodyPr>
          <a:lstStyle/>
          <a:p>
            <a:pPr marL="12065" marR="12700" indent="0">
              <a:buNone/>
            </a:pPr>
            <a:r>
              <a:rPr lang="tr-TR" sz="1400" spc="-15">
                <a:latin typeface="+mn-lt"/>
                <a:cs typeface="Calibri"/>
              </a:rPr>
              <a:t>E</a:t>
            </a:r>
            <a:r>
              <a:rPr lang="tr-TR" sz="1400" spc="-55">
                <a:latin typeface="+mn-lt"/>
                <a:cs typeface="Calibri"/>
              </a:rPr>
              <a:t>r</a:t>
            </a:r>
            <a:r>
              <a:rPr lang="tr-TR" sz="1400">
                <a:latin typeface="+mn-lt"/>
                <a:cs typeface="Calibri"/>
              </a:rPr>
              <a:t>asmus</a:t>
            </a:r>
            <a:r>
              <a:rPr lang="tr-TR" sz="1400" spc="-20">
                <a:latin typeface="+mn-lt"/>
                <a:cs typeface="Calibri"/>
              </a:rPr>
              <a:t> </a:t>
            </a:r>
            <a:r>
              <a:rPr lang="tr-TR" sz="1400">
                <a:latin typeface="+mn-lt"/>
                <a:cs typeface="Calibri"/>
              </a:rPr>
              <a:t>ha</a:t>
            </a:r>
            <a:r>
              <a:rPr lang="tr-TR" sz="1400" spc="-35">
                <a:latin typeface="+mn-lt"/>
                <a:cs typeface="Calibri"/>
              </a:rPr>
              <a:t>r</a:t>
            </a:r>
            <a:r>
              <a:rPr lang="tr-TR" sz="1400">
                <a:latin typeface="+mn-lt"/>
                <a:cs typeface="Calibri"/>
              </a:rPr>
              <a:t>e</a:t>
            </a:r>
            <a:r>
              <a:rPr lang="tr-TR" sz="1400" spc="-70">
                <a:latin typeface="+mn-lt"/>
                <a:cs typeface="Calibri"/>
              </a:rPr>
              <a:t>k</a:t>
            </a:r>
            <a:r>
              <a:rPr lang="tr-TR" sz="1400">
                <a:latin typeface="+mn-lt"/>
                <a:cs typeface="Calibri"/>
              </a:rPr>
              <a:t>etlili</a:t>
            </a:r>
            <a:r>
              <a:rPr lang="tr-TR" sz="1400" spc="-10">
                <a:latin typeface="+mn-lt"/>
                <a:cs typeface="Calibri"/>
              </a:rPr>
              <a:t>ğ</a:t>
            </a:r>
            <a:r>
              <a:rPr lang="tr-TR" sz="1400">
                <a:latin typeface="+mn-lt"/>
                <a:cs typeface="Calibri"/>
              </a:rPr>
              <a:t>iniz</a:t>
            </a:r>
            <a:r>
              <a:rPr lang="tr-TR" sz="1400" spc="-25">
                <a:latin typeface="+mn-lt"/>
                <a:cs typeface="Calibri"/>
              </a:rPr>
              <a:t> </a:t>
            </a:r>
            <a:r>
              <a:rPr lang="tr-TR" sz="1400">
                <a:latin typeface="+mn-lt"/>
                <a:cs typeface="Calibri"/>
              </a:rPr>
              <a:t>b</a:t>
            </a:r>
            <a:r>
              <a:rPr lang="tr-TR" sz="1400" spc="-20">
                <a:latin typeface="+mn-lt"/>
                <a:cs typeface="Calibri"/>
              </a:rPr>
              <a:t>o</a:t>
            </a:r>
            <a:r>
              <a:rPr lang="tr-TR" sz="1400">
                <a:latin typeface="+mn-lt"/>
                <a:cs typeface="Calibri"/>
              </a:rPr>
              <a:t>yun</a:t>
            </a:r>
            <a:r>
              <a:rPr lang="tr-TR" sz="1400" spc="-15">
                <a:latin typeface="+mn-lt"/>
                <a:cs typeface="Calibri"/>
              </a:rPr>
              <a:t>c</a:t>
            </a:r>
            <a:r>
              <a:rPr lang="tr-TR" sz="1400">
                <a:latin typeface="+mn-lt"/>
                <a:cs typeface="Calibri"/>
              </a:rPr>
              <a:t>a karşı karşıya kalabileceğiniz herhangi</a:t>
            </a:r>
            <a:r>
              <a:rPr lang="tr-TR" sz="1400" spc="-15">
                <a:latin typeface="+mn-lt"/>
                <a:cs typeface="Calibri"/>
              </a:rPr>
              <a:t> bir </a:t>
            </a:r>
            <a:r>
              <a:rPr lang="tr-TR" sz="1400" spc="-40">
                <a:latin typeface="+mn-lt"/>
                <a:cs typeface="Calibri"/>
              </a:rPr>
              <a:t>k</a:t>
            </a:r>
            <a:r>
              <a:rPr lang="tr-TR" sz="1400">
                <a:latin typeface="+mn-lt"/>
                <a:cs typeface="Calibri"/>
              </a:rPr>
              <a:t>a</a:t>
            </a:r>
            <a:r>
              <a:rPr lang="tr-TR" sz="1400" spc="-35">
                <a:latin typeface="+mn-lt"/>
                <a:cs typeface="Calibri"/>
              </a:rPr>
              <a:t>z</a:t>
            </a:r>
            <a:r>
              <a:rPr lang="tr-TR" sz="1400" spc="10">
                <a:latin typeface="+mn-lt"/>
                <a:cs typeface="Calibri"/>
              </a:rPr>
              <a:t>a</a:t>
            </a:r>
            <a:r>
              <a:rPr lang="tr-TR" sz="1400">
                <a:latin typeface="+mn-lt"/>
                <a:cs typeface="Calibri"/>
              </a:rPr>
              <a:t>,</a:t>
            </a:r>
            <a:r>
              <a:rPr lang="tr-TR" sz="1400" spc="-15">
                <a:latin typeface="+mn-lt"/>
                <a:cs typeface="Calibri"/>
              </a:rPr>
              <a:t> </a:t>
            </a:r>
            <a:r>
              <a:rPr lang="tr-TR" sz="1400">
                <a:latin typeface="+mn-lt"/>
                <a:cs typeface="Calibri"/>
              </a:rPr>
              <a:t>ha</a:t>
            </a:r>
            <a:r>
              <a:rPr lang="tr-TR" sz="1400" spc="-25">
                <a:latin typeface="+mn-lt"/>
                <a:cs typeface="Calibri"/>
              </a:rPr>
              <a:t>st</a:t>
            </a:r>
            <a:r>
              <a:rPr lang="tr-TR" sz="1400">
                <a:latin typeface="+mn-lt"/>
                <a:cs typeface="Calibri"/>
              </a:rPr>
              <a:t>alık</a:t>
            </a:r>
            <a:r>
              <a:rPr lang="tr-TR" sz="1400" spc="-25">
                <a:latin typeface="+mn-lt"/>
                <a:cs typeface="Calibri"/>
              </a:rPr>
              <a:t> </a:t>
            </a:r>
            <a:r>
              <a:rPr lang="tr-TR" sz="1400">
                <a:latin typeface="+mn-lt"/>
                <a:cs typeface="Calibri"/>
              </a:rPr>
              <a:t>vb. durumunda ortaya çıkabilecek masraflardan</a:t>
            </a:r>
            <a:r>
              <a:rPr lang="tr-TR" sz="1400" spc="-10">
                <a:latin typeface="+mn-lt"/>
                <a:cs typeface="Calibri"/>
              </a:rPr>
              <a:t> </a:t>
            </a:r>
            <a:r>
              <a:rPr lang="tr-TR" sz="1400">
                <a:latin typeface="+mn-lt"/>
                <a:cs typeface="Calibri"/>
              </a:rPr>
              <a:t>Erzincan Binali Yıldırım </a:t>
            </a:r>
            <a:r>
              <a:rPr lang="tr-TR" sz="1400" spc="-10">
                <a:latin typeface="+mn-lt"/>
                <a:cs typeface="Calibri"/>
              </a:rPr>
              <a:t>Ü</a:t>
            </a:r>
            <a:r>
              <a:rPr lang="tr-TR" sz="1400">
                <a:latin typeface="+mn-lt"/>
                <a:cs typeface="Calibri"/>
              </a:rPr>
              <a:t>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esi</a:t>
            </a:r>
            <a:r>
              <a:rPr lang="tr-TR" sz="1400" spc="-15">
                <a:latin typeface="+mn-lt"/>
                <a:cs typeface="Calibri"/>
              </a:rPr>
              <a:t> </a:t>
            </a:r>
            <a:r>
              <a:rPr lang="tr-TR" sz="1400">
                <a:latin typeface="+mn-lt"/>
                <a:cs typeface="Calibri"/>
              </a:rPr>
              <a:t>/ </a:t>
            </a:r>
            <a:r>
              <a:rPr lang="tr-TR" sz="1400" spc="-15">
                <a:latin typeface="+mn-lt"/>
                <a:cs typeface="Calibri"/>
              </a:rPr>
              <a:t>U</a:t>
            </a:r>
            <a:r>
              <a:rPr lang="tr-TR" sz="1400">
                <a:latin typeface="+mn-lt"/>
                <a:cs typeface="Calibri"/>
              </a:rPr>
              <a:t>lusal</a:t>
            </a:r>
            <a:r>
              <a:rPr lang="tr-TR" sz="1400" spc="-10">
                <a:latin typeface="+mn-lt"/>
                <a:cs typeface="Calibri"/>
              </a:rPr>
              <a:t> </a:t>
            </a:r>
            <a:r>
              <a:rPr lang="tr-TR" sz="1400">
                <a:latin typeface="+mn-lt"/>
                <a:cs typeface="Calibri"/>
              </a:rPr>
              <a:t>Ajans</a:t>
            </a:r>
            <a:r>
              <a:rPr lang="tr-TR" sz="1400" spc="-15">
                <a:latin typeface="+mn-lt"/>
                <a:cs typeface="Calibri"/>
              </a:rPr>
              <a:t> </a:t>
            </a:r>
            <a:r>
              <a:rPr lang="tr-TR" sz="1400" spc="-35">
                <a:latin typeface="+mn-lt"/>
                <a:cs typeface="Calibri"/>
              </a:rPr>
              <a:t>y</a:t>
            </a:r>
            <a:r>
              <a:rPr lang="tr-TR" sz="1400">
                <a:latin typeface="+mn-lt"/>
                <a:cs typeface="Calibri"/>
              </a:rPr>
              <a:t>a</a:t>
            </a:r>
            <a:r>
              <a:rPr lang="tr-TR" sz="1400" spc="-15">
                <a:latin typeface="+mn-lt"/>
                <a:cs typeface="Calibri"/>
              </a:rPr>
              <a:t> </a:t>
            </a:r>
            <a:r>
              <a:rPr lang="tr-TR" sz="1400">
                <a:latin typeface="+mn-lt"/>
                <a:cs typeface="Calibri"/>
              </a:rPr>
              <a:t>da gi</a:t>
            </a:r>
            <a:r>
              <a:rPr lang="tr-TR" sz="1400" spc="-10">
                <a:latin typeface="+mn-lt"/>
                <a:cs typeface="Calibri"/>
              </a:rPr>
              <a:t>d</a:t>
            </a:r>
            <a:r>
              <a:rPr lang="tr-TR" sz="1400">
                <a:latin typeface="+mn-lt"/>
                <a:cs typeface="Calibri"/>
              </a:rPr>
              <a:t>eceğiniz</a:t>
            </a:r>
            <a:r>
              <a:rPr lang="tr-TR" sz="1400" spc="-20">
                <a:latin typeface="+mn-lt"/>
                <a:cs typeface="Calibri"/>
              </a:rPr>
              <a:t> </a:t>
            </a:r>
            <a:r>
              <a:rPr lang="tr-TR" sz="1400">
                <a:latin typeface="+mn-lt"/>
                <a:cs typeface="Calibri"/>
              </a:rPr>
              <a:t>üni</a:t>
            </a:r>
            <a:r>
              <a:rPr lang="tr-TR" sz="1400" spc="-35">
                <a:latin typeface="+mn-lt"/>
                <a:cs typeface="Calibri"/>
              </a:rPr>
              <a:t>v</a:t>
            </a:r>
            <a:r>
              <a:rPr lang="tr-TR" sz="1400">
                <a:latin typeface="+mn-lt"/>
                <a:cs typeface="Calibri"/>
              </a:rPr>
              <a:t>e</a:t>
            </a:r>
            <a:r>
              <a:rPr lang="tr-TR" sz="1400" spc="-35">
                <a:latin typeface="+mn-lt"/>
                <a:cs typeface="Calibri"/>
              </a:rPr>
              <a:t>r</a:t>
            </a:r>
            <a:r>
              <a:rPr lang="tr-TR" sz="1400">
                <a:latin typeface="+mn-lt"/>
                <a:cs typeface="Calibri"/>
              </a:rPr>
              <a:t>si</a:t>
            </a:r>
            <a:r>
              <a:rPr lang="tr-TR" sz="1400" spc="-30">
                <a:latin typeface="+mn-lt"/>
                <a:cs typeface="Calibri"/>
              </a:rPr>
              <a:t>t</a:t>
            </a:r>
            <a:r>
              <a:rPr lang="tr-TR" sz="1400">
                <a:latin typeface="+mn-lt"/>
                <a:cs typeface="Calibri"/>
              </a:rPr>
              <a:t>e </a:t>
            </a:r>
            <a:r>
              <a:rPr lang="tr-TR" sz="1400" spc="-20">
                <a:latin typeface="+mn-lt"/>
                <a:cs typeface="Calibri"/>
              </a:rPr>
              <a:t>sorumlu </a:t>
            </a:r>
            <a:r>
              <a:rPr lang="tr-TR" sz="1400">
                <a:latin typeface="+mn-lt"/>
                <a:cs typeface="Calibri"/>
              </a:rPr>
              <a:t>değildir. </a:t>
            </a:r>
          </a:p>
          <a:p>
            <a:pPr marL="12700" indent="0">
              <a:buNone/>
            </a:pPr>
            <a:r>
              <a:rPr lang="tr-TR" sz="1400" b="1">
                <a:latin typeface="+mn-lt"/>
                <a:cs typeface="Calibri"/>
              </a:rPr>
              <a:t>Mutla</a:t>
            </a:r>
            <a:r>
              <a:rPr lang="tr-TR" sz="1400" b="1" spc="-35">
                <a:latin typeface="+mn-lt"/>
                <a:cs typeface="Calibri"/>
              </a:rPr>
              <a:t>k</a:t>
            </a:r>
            <a:r>
              <a:rPr lang="tr-TR" sz="1400" b="1">
                <a:latin typeface="+mn-lt"/>
                <a:cs typeface="Calibri"/>
              </a:rPr>
              <a:t>a</a:t>
            </a:r>
            <a:r>
              <a:rPr lang="tr-TR" sz="1400" b="1" spc="-25">
                <a:latin typeface="+mn-lt"/>
                <a:cs typeface="Calibri"/>
              </a:rPr>
              <a:t> </a:t>
            </a:r>
            <a:r>
              <a:rPr lang="tr-TR" sz="1400" b="1">
                <a:latin typeface="+mn-lt"/>
                <a:cs typeface="Calibri"/>
              </a:rPr>
              <a:t>s</a:t>
            </a:r>
            <a:r>
              <a:rPr lang="tr-TR" sz="1400" b="1" spc="-10">
                <a:latin typeface="+mn-lt"/>
                <a:cs typeface="Calibri"/>
              </a:rPr>
              <a:t>e</a:t>
            </a:r>
            <a:r>
              <a:rPr lang="tr-TR" sz="1400" b="1" spc="-35">
                <a:latin typeface="+mn-lt"/>
                <a:cs typeface="Calibri"/>
              </a:rPr>
              <a:t>y</a:t>
            </a:r>
            <a:r>
              <a:rPr lang="tr-TR" sz="1400" b="1">
                <a:latin typeface="+mn-lt"/>
                <a:cs typeface="Calibri"/>
              </a:rPr>
              <a:t>ah</a:t>
            </a:r>
            <a:r>
              <a:rPr lang="tr-TR" sz="1400" b="1" spc="-20">
                <a:latin typeface="+mn-lt"/>
                <a:cs typeface="Calibri"/>
              </a:rPr>
              <a:t>a</a:t>
            </a:r>
            <a:r>
              <a:rPr lang="tr-TR" sz="1400" b="1">
                <a:latin typeface="+mn-lt"/>
                <a:cs typeface="Calibri"/>
              </a:rPr>
              <a:t>t ve sağlık</a:t>
            </a:r>
            <a:r>
              <a:rPr lang="tr-TR" sz="1400" b="1" spc="-15">
                <a:latin typeface="+mn-lt"/>
                <a:cs typeface="Calibri"/>
              </a:rPr>
              <a:t> </a:t>
            </a:r>
            <a:r>
              <a:rPr lang="tr-TR" sz="1400" b="1">
                <a:latin typeface="+mn-lt"/>
                <a:cs typeface="Calibri"/>
              </a:rPr>
              <a:t>si</a:t>
            </a:r>
            <a:r>
              <a:rPr lang="tr-TR" sz="1400" b="1" spc="-20">
                <a:latin typeface="+mn-lt"/>
                <a:cs typeface="Calibri"/>
              </a:rPr>
              <a:t>g</a:t>
            </a:r>
            <a:r>
              <a:rPr lang="tr-TR" sz="1400" b="1">
                <a:latin typeface="+mn-lt"/>
                <a:cs typeface="Calibri"/>
              </a:rPr>
              <a:t>or</a:t>
            </a:r>
            <a:r>
              <a:rPr lang="tr-TR" sz="1400" b="1" spc="-30">
                <a:latin typeface="+mn-lt"/>
                <a:cs typeface="Calibri"/>
              </a:rPr>
              <a:t>t</a:t>
            </a:r>
            <a:r>
              <a:rPr lang="tr-TR" sz="1400" b="1">
                <a:latin typeface="+mn-lt"/>
                <a:cs typeface="Calibri"/>
              </a:rPr>
              <a:t>ası</a:t>
            </a:r>
            <a:r>
              <a:rPr lang="tr-TR" sz="1400" b="1" spc="-15">
                <a:latin typeface="+mn-lt"/>
                <a:cs typeface="Calibri"/>
              </a:rPr>
              <a:t> </a:t>
            </a:r>
            <a:r>
              <a:rPr lang="tr-TR" sz="1400" b="1" spc="-35">
                <a:latin typeface="+mn-lt"/>
                <a:cs typeface="Calibri"/>
              </a:rPr>
              <a:t>y</a:t>
            </a:r>
            <a:r>
              <a:rPr lang="tr-TR" sz="1400" b="1">
                <a:latin typeface="+mn-lt"/>
                <a:cs typeface="Calibri"/>
              </a:rPr>
              <a:t>a</a:t>
            </a:r>
            <a:r>
              <a:rPr lang="tr-TR" sz="1400" b="1" spc="-10">
                <a:latin typeface="+mn-lt"/>
                <a:cs typeface="Calibri"/>
              </a:rPr>
              <a:t>p</a:t>
            </a:r>
            <a:r>
              <a:rPr lang="tr-TR" sz="1400" b="1">
                <a:latin typeface="+mn-lt"/>
                <a:cs typeface="Calibri"/>
              </a:rPr>
              <a:t>tırm</a:t>
            </a:r>
            <a:r>
              <a:rPr lang="tr-TR" sz="1400" b="1" spc="5">
                <a:latin typeface="+mn-lt"/>
                <a:cs typeface="Calibri"/>
              </a:rPr>
              <a:t>a</a:t>
            </a:r>
            <a:r>
              <a:rPr lang="tr-TR" sz="1400" b="1">
                <a:latin typeface="+mn-lt"/>
                <a:cs typeface="Calibri"/>
              </a:rPr>
              <a:t>nız gerekmektedir.</a:t>
            </a:r>
            <a:r>
              <a:rPr lang="tr-TR" sz="1400" b="1" spc="-30">
                <a:latin typeface="+mn-lt"/>
                <a:cs typeface="Calibri"/>
              </a:rPr>
              <a:t> </a:t>
            </a:r>
            <a:r>
              <a:rPr lang="tr-TR" sz="1400" spc="-30">
                <a:latin typeface="+mn-lt"/>
                <a:cs typeface="Calibri"/>
              </a:rPr>
              <a:t>SGK ile başka ülkelerin sosyal güvenlik kurumları arasındaki «acil haller kapsamında sağlık yardım belgesini»  SGK’dan (Örn: Çekya için TR-CZ111, Almanya için AT/11, Hırvatistan için HR/TR3 gibi..) edinseniz bile, </a:t>
            </a:r>
            <a:r>
              <a:rPr lang="tr-TR" sz="1400" b="1" spc="-30">
                <a:latin typeface="+mn-lt"/>
                <a:cs typeface="Calibri"/>
              </a:rPr>
              <a:t>özel seyahat sağlık sigortası yaptırmanız gerekmektedir. </a:t>
            </a:r>
            <a:r>
              <a:rPr lang="tr-TR" sz="1400" spc="-30">
                <a:latin typeface="+mn-lt"/>
                <a:cs typeface="Calibri"/>
              </a:rPr>
              <a:t>SGK’dan alacağınız belge size sadece gittiğiniz ülke sınırlarında ve devlet hastanelerinde güvence sağlar, ilgili ülke sınırları dışında geçerli değildir. Gideceğiniz ülke ile SGK arasında herhangi bir anlaşma olup olmadığını bu linkten kontrol edebilirsiniz: </a:t>
            </a:r>
            <a:r>
              <a:rPr lang="tr-TR" sz="1400" spc="-30">
                <a:cs typeface="Calibri"/>
                <a:hlinkClick r:id="rId4"/>
              </a:rPr>
              <a:t>http://www.sgk.gov.tr/wps/portal/sgk/tr/emekli/yurtdisi_islemler/yurtdisi_saglik_islemleri</a:t>
            </a:r>
            <a:endParaRPr lang="tr-TR" sz="1400" spc="-30">
              <a:latin typeface="+mn-lt"/>
              <a:cs typeface="Calibri"/>
            </a:endParaRPr>
          </a:p>
          <a:p>
            <a:pPr marL="12700" indent="0">
              <a:buNone/>
            </a:pPr>
            <a:r>
              <a:rPr lang="tr-TR" sz="1400">
                <a:latin typeface="+mn-lt"/>
                <a:cs typeface="Calibri"/>
              </a:rPr>
              <a:t>Seyahat sağlık si</a:t>
            </a:r>
            <a:r>
              <a:rPr lang="tr-TR" sz="1400" spc="-15">
                <a:latin typeface="+mn-lt"/>
                <a:cs typeface="Calibri"/>
              </a:rPr>
              <a:t>gor</a:t>
            </a:r>
            <a:r>
              <a:rPr lang="tr-TR" sz="1400" spc="-40">
                <a:latin typeface="+mn-lt"/>
                <a:cs typeface="Calibri"/>
              </a:rPr>
              <a:t>t</a:t>
            </a:r>
            <a:r>
              <a:rPr lang="tr-TR" sz="1400">
                <a:latin typeface="+mn-lt"/>
                <a:cs typeface="Calibri"/>
              </a:rPr>
              <a:t>ası</a:t>
            </a:r>
            <a:r>
              <a:rPr lang="tr-TR" sz="1400" spc="-25">
                <a:latin typeface="+mn-lt"/>
                <a:cs typeface="Calibri"/>
              </a:rPr>
              <a:t> </a:t>
            </a:r>
            <a:r>
              <a:rPr lang="tr-TR" sz="1400">
                <a:latin typeface="+mn-lt"/>
                <a:cs typeface="Calibri"/>
              </a:rPr>
              <a:t>poliçeniz</a:t>
            </a:r>
            <a:r>
              <a:rPr lang="tr-TR" sz="1400" spc="-15">
                <a:latin typeface="+mn-lt"/>
                <a:cs typeface="Calibri"/>
              </a:rPr>
              <a:t> </a:t>
            </a:r>
            <a:r>
              <a:rPr lang="tr-TR" sz="1400" u="heavy">
                <a:latin typeface="+mn-lt"/>
                <a:cs typeface="Calibri"/>
              </a:rPr>
              <a:t> yurtdışında </a:t>
            </a:r>
            <a:r>
              <a:rPr lang="tr-TR" sz="1400" u="heavy" spc="-10">
                <a:latin typeface="+mn-lt"/>
                <a:cs typeface="Calibri"/>
              </a:rPr>
              <a:t>o</a:t>
            </a:r>
            <a:r>
              <a:rPr lang="tr-TR" sz="1400" u="heavy">
                <a:latin typeface="+mn-lt"/>
                <a:cs typeface="Calibri"/>
              </a:rPr>
              <a:t>la</a:t>
            </a:r>
            <a:r>
              <a:rPr lang="tr-TR" sz="1400" u="heavy" spc="-20">
                <a:latin typeface="+mn-lt"/>
                <a:cs typeface="Calibri"/>
              </a:rPr>
              <a:t>c</a:t>
            </a:r>
            <a:r>
              <a:rPr lang="tr-TR" sz="1400" u="heavy">
                <a:latin typeface="+mn-lt"/>
                <a:cs typeface="Calibri"/>
              </a:rPr>
              <a:t>ağınız</a:t>
            </a:r>
            <a:r>
              <a:rPr lang="tr-TR" sz="1400" u="heavy" spc="-15">
                <a:latin typeface="+mn-lt"/>
                <a:cs typeface="Calibri"/>
              </a:rPr>
              <a:t> </a:t>
            </a:r>
            <a:r>
              <a:rPr lang="tr-TR" sz="1400" u="heavy" spc="-25">
                <a:latin typeface="+mn-lt"/>
                <a:cs typeface="Calibri"/>
              </a:rPr>
              <a:t>t</a:t>
            </a:r>
            <a:r>
              <a:rPr lang="tr-TR" sz="1400" u="heavy">
                <a:latin typeface="+mn-lt"/>
                <a:cs typeface="Calibri"/>
              </a:rPr>
              <a:t>arih</a:t>
            </a:r>
            <a:r>
              <a:rPr lang="tr-TR" sz="1400" u="heavy" spc="-10">
                <a:latin typeface="+mn-lt"/>
                <a:cs typeface="Calibri"/>
              </a:rPr>
              <a:t> </a:t>
            </a:r>
            <a:r>
              <a:rPr lang="tr-TR" sz="1400" u="heavy">
                <a:latin typeface="+mn-lt"/>
                <a:cs typeface="Calibri"/>
              </a:rPr>
              <a:t>a</a:t>
            </a:r>
            <a:r>
              <a:rPr lang="tr-TR" sz="1400" u="heavy" spc="-45">
                <a:latin typeface="+mn-lt"/>
                <a:cs typeface="Calibri"/>
              </a:rPr>
              <a:t>r</a:t>
            </a:r>
            <a:r>
              <a:rPr lang="tr-TR" sz="1400" u="heavy">
                <a:latin typeface="+mn-lt"/>
                <a:cs typeface="Calibri"/>
              </a:rPr>
              <a:t>alığını</a:t>
            </a:r>
            <a:r>
              <a:rPr lang="tr-TR" sz="1400" u="heavy" spc="-20">
                <a:latin typeface="+mn-lt"/>
                <a:cs typeface="Calibri"/>
              </a:rPr>
              <a:t> </a:t>
            </a:r>
            <a:r>
              <a:rPr lang="tr-TR" sz="1400" u="heavy" spc="-50">
                <a:latin typeface="+mn-lt"/>
                <a:cs typeface="Calibri"/>
              </a:rPr>
              <a:t>k</a:t>
            </a:r>
            <a:r>
              <a:rPr lang="tr-TR" sz="1400" u="heavy">
                <a:latin typeface="+mn-lt"/>
                <a:cs typeface="Calibri"/>
              </a:rPr>
              <a:t>a</a:t>
            </a:r>
            <a:r>
              <a:rPr lang="tr-TR" sz="1400" u="heavy" spc="-15">
                <a:latin typeface="+mn-lt"/>
                <a:cs typeface="Calibri"/>
              </a:rPr>
              <a:t>p</a:t>
            </a:r>
            <a:r>
              <a:rPr lang="tr-TR" sz="1400" u="heavy">
                <a:latin typeface="+mn-lt"/>
                <a:cs typeface="Calibri"/>
              </a:rPr>
              <a:t>s</a:t>
            </a:r>
            <a:r>
              <a:rPr lang="tr-TR" sz="1400" u="heavy" spc="-50">
                <a:latin typeface="+mn-lt"/>
                <a:cs typeface="Calibri"/>
              </a:rPr>
              <a:t>ay</a:t>
            </a:r>
            <a:r>
              <a:rPr lang="tr-TR" sz="1400" u="heavy" spc="-15">
                <a:latin typeface="+mn-lt"/>
                <a:cs typeface="Calibri"/>
              </a:rPr>
              <a:t>a</a:t>
            </a:r>
            <a:r>
              <a:rPr lang="tr-TR" sz="1400" u="heavy" spc="-30">
                <a:latin typeface="+mn-lt"/>
                <a:cs typeface="Calibri"/>
              </a:rPr>
              <a:t>c</a:t>
            </a:r>
            <a:r>
              <a:rPr lang="tr-TR" sz="1400" u="heavy" spc="-15">
                <a:latin typeface="+mn-lt"/>
                <a:cs typeface="Calibri"/>
              </a:rPr>
              <a:t>ak</a:t>
            </a:r>
            <a:r>
              <a:rPr lang="tr-TR" sz="1400" spc="-20">
                <a:latin typeface="+mn-lt"/>
                <a:cs typeface="Calibri"/>
              </a:rPr>
              <a:t> </a:t>
            </a:r>
            <a:r>
              <a:rPr lang="tr-TR" sz="1400">
                <a:latin typeface="+mn-lt"/>
                <a:cs typeface="Calibri"/>
              </a:rPr>
              <a:t>şekilde düzenlenmelidir.</a:t>
            </a:r>
          </a:p>
          <a:p>
            <a:pPr marL="12700" indent="0">
              <a:buNone/>
            </a:pPr>
            <a:r>
              <a:rPr lang="tr-TR" sz="1400" spc="-55">
                <a:latin typeface="+mn-lt"/>
                <a:cs typeface="Calibri"/>
              </a:rPr>
              <a:t>P</a:t>
            </a:r>
            <a:r>
              <a:rPr lang="tr-TR" sz="1400">
                <a:latin typeface="+mn-lt"/>
                <a:cs typeface="Calibri"/>
              </a:rPr>
              <a:t>oliçe</a:t>
            </a:r>
            <a:r>
              <a:rPr lang="tr-TR" sz="1400" spc="-10">
                <a:latin typeface="+mn-lt"/>
                <a:cs typeface="Calibri"/>
              </a:rPr>
              <a:t> </a:t>
            </a:r>
            <a:r>
              <a:rPr lang="tr-TR" sz="1400" spc="-25">
                <a:latin typeface="+mn-lt"/>
                <a:cs typeface="Calibri"/>
              </a:rPr>
              <a:t>t</a:t>
            </a:r>
            <a:r>
              <a:rPr lang="tr-TR" sz="1400">
                <a:latin typeface="+mn-lt"/>
                <a:cs typeface="Calibri"/>
              </a:rPr>
              <a:t>e</a:t>
            </a:r>
            <a:r>
              <a:rPr lang="tr-TR" sz="1400" spc="5">
                <a:latin typeface="+mn-lt"/>
                <a:cs typeface="Calibri"/>
              </a:rPr>
              <a:t>m</a:t>
            </a:r>
            <a:r>
              <a:rPr lang="tr-TR" sz="1400">
                <a:latin typeface="+mn-lt"/>
                <a:cs typeface="Calibri"/>
              </a:rPr>
              <a:t>in</a:t>
            </a:r>
            <a:r>
              <a:rPr lang="tr-TR" sz="1400" spc="-25">
                <a:latin typeface="+mn-lt"/>
                <a:cs typeface="Calibri"/>
              </a:rPr>
              <a:t>a</a:t>
            </a:r>
            <a:r>
              <a:rPr lang="tr-TR" sz="1400">
                <a:latin typeface="+mn-lt"/>
                <a:cs typeface="Calibri"/>
              </a:rPr>
              <a:t>tı</a:t>
            </a:r>
            <a:r>
              <a:rPr lang="tr-TR" sz="1400" spc="-30">
                <a:latin typeface="+mn-lt"/>
                <a:cs typeface="Calibri"/>
              </a:rPr>
              <a:t> </a:t>
            </a:r>
            <a:r>
              <a:rPr lang="tr-TR" sz="1400" u="heavy">
                <a:latin typeface="+mn-lt"/>
                <a:cs typeface="Calibri"/>
              </a:rPr>
              <a:t>mini</a:t>
            </a:r>
            <a:r>
              <a:rPr lang="tr-TR" sz="1400" u="heavy" spc="5">
                <a:latin typeface="+mn-lt"/>
                <a:cs typeface="Calibri"/>
              </a:rPr>
              <a:t>m</a:t>
            </a:r>
            <a:r>
              <a:rPr lang="tr-TR" sz="1400" u="heavy">
                <a:latin typeface="+mn-lt"/>
                <a:cs typeface="Calibri"/>
              </a:rPr>
              <a:t>um</a:t>
            </a:r>
            <a:r>
              <a:rPr lang="tr-TR" sz="1400" u="heavy" spc="-25">
                <a:latin typeface="+mn-lt"/>
                <a:cs typeface="Calibri"/>
              </a:rPr>
              <a:t> </a:t>
            </a:r>
            <a:r>
              <a:rPr lang="tr-TR" sz="1400" u="heavy" spc="-15">
                <a:latin typeface="+mn-lt"/>
                <a:cs typeface="Calibri"/>
              </a:rPr>
              <a:t>3</a:t>
            </a:r>
            <a:r>
              <a:rPr lang="tr-TR" sz="1400" u="heavy" spc="-25">
                <a:latin typeface="+mn-lt"/>
                <a:cs typeface="Calibri"/>
              </a:rPr>
              <a:t>0</a:t>
            </a:r>
            <a:r>
              <a:rPr lang="tr-TR" sz="1400" u="heavy">
                <a:latin typeface="+mn-lt"/>
                <a:cs typeface="Calibri"/>
              </a:rPr>
              <a:t>.</a:t>
            </a:r>
            <a:r>
              <a:rPr lang="tr-TR" sz="1400" u="heavy" spc="-15">
                <a:latin typeface="+mn-lt"/>
                <a:cs typeface="Calibri"/>
              </a:rPr>
              <a:t>000</a:t>
            </a:r>
            <a:r>
              <a:rPr lang="tr-TR" sz="1400" u="heavy" spc="-10">
                <a:latin typeface="+mn-lt"/>
                <a:cs typeface="Calibri"/>
              </a:rPr>
              <a:t> </a:t>
            </a:r>
            <a:r>
              <a:rPr lang="tr-TR" sz="1400" u="heavy">
                <a:latin typeface="+mn-lt"/>
                <a:cs typeface="Calibri"/>
              </a:rPr>
              <a:t>Eu</a:t>
            </a:r>
            <a:r>
              <a:rPr lang="tr-TR" sz="1400" u="heavy" spc="-35">
                <a:latin typeface="+mn-lt"/>
                <a:cs typeface="Calibri"/>
              </a:rPr>
              <a:t>r</a:t>
            </a:r>
            <a:r>
              <a:rPr lang="tr-TR" sz="1400" u="heavy">
                <a:latin typeface="+mn-lt"/>
                <a:cs typeface="Calibri"/>
              </a:rPr>
              <a:t>o</a:t>
            </a:r>
            <a:r>
              <a:rPr lang="tr-TR" sz="1400" spc="-10">
                <a:latin typeface="+mn-lt"/>
                <a:cs typeface="Calibri"/>
              </a:rPr>
              <a:t> </a:t>
            </a:r>
            <a:r>
              <a:rPr lang="tr-TR" sz="1400">
                <a:latin typeface="+mn-lt"/>
                <a:cs typeface="Calibri"/>
              </a:rPr>
              <a:t>olmalıdır. </a:t>
            </a:r>
            <a:endParaRPr lang="tr-TR" sz="1400">
              <a:latin typeface="+mn-lt"/>
            </a:endParaRPr>
          </a:p>
          <a:p>
            <a:pPr marL="12700" indent="0">
              <a:buNone/>
            </a:pPr>
            <a:r>
              <a:rPr lang="tr-TR" sz="1400" spc="-55">
                <a:latin typeface="+mn-lt"/>
                <a:cs typeface="Calibri"/>
              </a:rPr>
              <a:t>P</a:t>
            </a:r>
            <a:r>
              <a:rPr lang="tr-TR" sz="1400">
                <a:latin typeface="+mn-lt"/>
                <a:cs typeface="Calibri"/>
              </a:rPr>
              <a:t>oliçenin özellikle salgın hastalık durumunda sağladığı teminatlar konusunda kesin bilgi edindikten sonra satın alınmasını tavsiye ederiz.</a:t>
            </a:r>
          </a:p>
          <a:p>
            <a:endParaRPr lang="tr-TR" sz="1400" dirty="0"/>
          </a:p>
        </p:txBody>
      </p:sp>
    </p:spTree>
    <p:extLst>
      <p:ext uri="{BB962C8B-B14F-4D97-AF65-F5344CB8AC3E}">
        <p14:creationId xmlns:p14="http://schemas.microsoft.com/office/powerpoint/2010/main" val="3296735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6E8C2E-47C5-43CE-A5EC-A9D019ED5C29}"/>
              </a:ext>
            </a:extLst>
          </p:cNvPr>
          <p:cNvSpPr>
            <a:spLocks noGrp="1"/>
          </p:cNvSpPr>
          <p:nvPr>
            <p:ph type="title"/>
          </p:nvPr>
        </p:nvSpPr>
        <p:spPr>
          <a:xfrm>
            <a:off x="5214579" y="629266"/>
            <a:ext cx="6422849" cy="1676603"/>
          </a:xfrm>
        </p:spPr>
        <p:txBody>
          <a:bodyPr>
            <a:normAutofit/>
          </a:bodyPr>
          <a:lstStyle/>
          <a:p>
            <a:r>
              <a:rPr lang="tr-TR"/>
              <a:t>Vadesiz Euro Hesabı</a:t>
            </a:r>
          </a:p>
        </p:txBody>
      </p:sp>
      <p:sp>
        <p:nvSpPr>
          <p:cNvPr id="62" name="Rectangle 61">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phic 33" descr="Bitcoin">
            <a:extLst>
              <a:ext uri="{FF2B5EF4-FFF2-40B4-BE49-F238E27FC236}">
                <a16:creationId xmlns:a16="http://schemas.microsoft.com/office/drawing/2014/main" id="{6EF36471-CFD1-4CCB-B0AC-67BB390BDA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161D6769-7D46-4CAA-989C-40E5D65D8807}"/>
              </a:ext>
            </a:extLst>
          </p:cNvPr>
          <p:cNvSpPr>
            <a:spLocks noGrp="1"/>
          </p:cNvSpPr>
          <p:nvPr>
            <p:ph idx="1"/>
          </p:nvPr>
        </p:nvSpPr>
        <p:spPr>
          <a:xfrm>
            <a:off x="5214581" y="2438400"/>
            <a:ext cx="6422848" cy="3785419"/>
          </a:xfrm>
        </p:spPr>
        <p:txBody>
          <a:bodyPr>
            <a:normAutofit/>
          </a:bodyPr>
          <a:lstStyle/>
          <a:p>
            <a:pPr marL="0" indent="0">
              <a:spcBef>
                <a:spcPts val="0"/>
              </a:spcBef>
              <a:buNone/>
            </a:pPr>
            <a:r>
              <a:rPr lang="tr-TR" sz="2000" dirty="0">
                <a:latin typeface="+mn-lt"/>
                <a:cs typeface="Calibri"/>
              </a:rPr>
              <a:t>Hibeniz Halk Bankası Erzincan şubesinde (344 </a:t>
            </a:r>
            <a:r>
              <a:rPr lang="tr-TR" sz="2000" dirty="0" err="1">
                <a:latin typeface="+mn-lt"/>
                <a:cs typeface="Calibri"/>
              </a:rPr>
              <a:t>nolu</a:t>
            </a:r>
            <a:r>
              <a:rPr lang="tr-TR" sz="2000" dirty="0">
                <a:latin typeface="+mn-lt"/>
                <a:cs typeface="Calibri"/>
              </a:rPr>
              <a:t>) açtırdığınız hesabınıza aktarılacaktır. Hibenin, komisyon vb.</a:t>
            </a:r>
            <a:r>
              <a:rPr lang="tr-TR" sz="2000" spc="-5" dirty="0">
                <a:latin typeface="+mn-lt"/>
                <a:cs typeface="Calibri"/>
              </a:rPr>
              <a:t> nedenlerle </a:t>
            </a:r>
            <a:r>
              <a:rPr lang="tr-TR" sz="2000" spc="-75" dirty="0">
                <a:latin typeface="+mn-lt"/>
                <a:cs typeface="Calibri"/>
              </a:rPr>
              <a:t>k</a:t>
            </a:r>
            <a:r>
              <a:rPr lang="tr-TR" sz="2000" dirty="0">
                <a:latin typeface="+mn-lt"/>
                <a:cs typeface="Calibri"/>
              </a:rPr>
              <a:t>esi</a:t>
            </a:r>
            <a:r>
              <a:rPr lang="tr-TR" sz="2000" spc="-30" dirty="0">
                <a:latin typeface="+mn-lt"/>
                <a:cs typeface="Calibri"/>
              </a:rPr>
              <a:t>n</a:t>
            </a:r>
            <a:r>
              <a:rPr lang="tr-TR" sz="2000" dirty="0">
                <a:latin typeface="+mn-lt"/>
                <a:cs typeface="Calibri"/>
              </a:rPr>
              <a:t>ti</a:t>
            </a:r>
            <a:r>
              <a:rPr lang="tr-TR" sz="2000" spc="-25" dirty="0">
                <a:latin typeface="+mn-lt"/>
                <a:cs typeface="Calibri"/>
              </a:rPr>
              <a:t>y</a:t>
            </a:r>
            <a:r>
              <a:rPr lang="tr-TR" sz="2000" dirty="0">
                <a:latin typeface="+mn-lt"/>
                <a:cs typeface="Calibri"/>
              </a:rPr>
              <a:t>e</a:t>
            </a:r>
            <a:r>
              <a:rPr lang="tr-TR" sz="2000" spc="-25" dirty="0">
                <a:latin typeface="+mn-lt"/>
                <a:cs typeface="Calibri"/>
              </a:rPr>
              <a:t> </a:t>
            </a:r>
            <a:r>
              <a:rPr lang="tr-TR" sz="2000" dirty="0">
                <a:latin typeface="+mn-lt"/>
                <a:cs typeface="Calibri"/>
              </a:rPr>
              <a:t>uğ</a:t>
            </a:r>
            <a:r>
              <a:rPr lang="tr-TR" sz="2000" spc="-55" dirty="0">
                <a:latin typeface="+mn-lt"/>
                <a:cs typeface="Calibri"/>
              </a:rPr>
              <a:t>r</a:t>
            </a:r>
            <a:r>
              <a:rPr lang="tr-TR" sz="2000" dirty="0">
                <a:latin typeface="+mn-lt"/>
                <a:cs typeface="Calibri"/>
              </a:rPr>
              <a:t>amadan</a:t>
            </a:r>
            <a:r>
              <a:rPr lang="tr-TR" sz="2000" spc="-15" dirty="0">
                <a:latin typeface="+mn-lt"/>
                <a:cs typeface="Calibri"/>
              </a:rPr>
              <a:t> </a:t>
            </a:r>
            <a:r>
              <a:rPr lang="tr-TR" sz="2000" spc="-35" dirty="0">
                <a:latin typeface="+mn-lt"/>
                <a:cs typeface="Calibri"/>
              </a:rPr>
              <a:t>aktarılabilmesi</a:t>
            </a:r>
            <a:r>
              <a:rPr lang="tr-TR" sz="2000" spc="-45" dirty="0">
                <a:latin typeface="+mn-lt"/>
                <a:cs typeface="Calibri"/>
              </a:rPr>
              <a:t> </a:t>
            </a:r>
            <a:r>
              <a:rPr lang="tr-TR" sz="2000" dirty="0">
                <a:latin typeface="+mn-lt"/>
                <a:cs typeface="Calibri"/>
              </a:rPr>
              <a:t>için</a:t>
            </a:r>
            <a:r>
              <a:rPr lang="tr-TR" sz="2000" spc="-15" dirty="0">
                <a:latin typeface="+mn-lt"/>
                <a:cs typeface="Calibri"/>
              </a:rPr>
              <a:t> </a:t>
            </a:r>
            <a:r>
              <a:rPr lang="tr-TR" sz="2000" dirty="0">
                <a:latin typeface="+mn-lt"/>
                <a:cs typeface="Calibri"/>
              </a:rPr>
              <a:t>Halk</a:t>
            </a:r>
            <a:r>
              <a:rPr lang="tr-TR" sz="2000" spc="-20" dirty="0">
                <a:latin typeface="+mn-lt"/>
                <a:cs typeface="Calibri"/>
              </a:rPr>
              <a:t> </a:t>
            </a:r>
            <a:r>
              <a:rPr lang="tr-TR" sz="2000" dirty="0">
                <a:latin typeface="+mn-lt"/>
                <a:cs typeface="Calibri"/>
              </a:rPr>
              <a:t>Ban</a:t>
            </a:r>
            <a:r>
              <a:rPr lang="tr-TR" sz="2000" spc="-40" dirty="0">
                <a:latin typeface="+mn-lt"/>
                <a:cs typeface="Calibri"/>
              </a:rPr>
              <a:t>k</a:t>
            </a:r>
            <a:r>
              <a:rPr lang="tr-TR" sz="2000" dirty="0">
                <a:latin typeface="+mn-lt"/>
                <a:cs typeface="Calibri"/>
              </a:rPr>
              <a:t>ası</a:t>
            </a:r>
            <a:r>
              <a:rPr lang="tr-TR" sz="2000" spc="-55" dirty="0">
                <a:latin typeface="+mn-lt"/>
                <a:cs typeface="Calibri"/>
              </a:rPr>
              <a:t>’</a:t>
            </a:r>
            <a:r>
              <a:rPr lang="tr-TR" sz="2000" dirty="0">
                <a:latin typeface="+mn-lt"/>
                <a:cs typeface="Calibri"/>
              </a:rPr>
              <a:t>ndan </a:t>
            </a:r>
            <a:r>
              <a:rPr lang="tr-TR" sz="2000" u="sng" spc="-140" dirty="0">
                <a:latin typeface="+mn-lt"/>
                <a:cs typeface="Calibri"/>
              </a:rPr>
              <a:t>V</a:t>
            </a:r>
            <a:r>
              <a:rPr lang="tr-TR" sz="2000" u="sng" dirty="0">
                <a:latin typeface="+mn-lt"/>
                <a:cs typeface="Calibri"/>
              </a:rPr>
              <a:t>adesiz Eu</a:t>
            </a:r>
            <a:r>
              <a:rPr lang="tr-TR" sz="2000" u="sng" spc="-35" dirty="0">
                <a:latin typeface="+mn-lt"/>
                <a:cs typeface="Calibri"/>
              </a:rPr>
              <a:t>r</a:t>
            </a:r>
            <a:r>
              <a:rPr lang="tr-TR" sz="2000" u="sng" dirty="0">
                <a:latin typeface="+mn-lt"/>
                <a:cs typeface="Calibri"/>
              </a:rPr>
              <a:t>o</a:t>
            </a:r>
            <a:r>
              <a:rPr lang="tr-TR" sz="2000" u="sng" spc="-10" dirty="0">
                <a:latin typeface="+mn-lt"/>
                <a:cs typeface="Calibri"/>
              </a:rPr>
              <a:t> </a:t>
            </a:r>
            <a:r>
              <a:rPr lang="tr-TR" sz="2000" u="sng" dirty="0">
                <a:latin typeface="+mn-lt"/>
                <a:cs typeface="Calibri"/>
              </a:rPr>
              <a:t>Hesabı</a:t>
            </a:r>
            <a:r>
              <a:rPr lang="tr-TR" sz="2000" dirty="0">
                <a:latin typeface="+mn-lt"/>
                <a:cs typeface="Calibri"/>
              </a:rPr>
              <a:t>  açılması</a:t>
            </a:r>
            <a:r>
              <a:rPr lang="tr-TR" sz="2000" spc="-25" dirty="0">
                <a:latin typeface="+mn-lt"/>
                <a:cs typeface="Calibri"/>
              </a:rPr>
              <a:t> zorunludur</a:t>
            </a:r>
            <a:r>
              <a:rPr lang="tr-TR" sz="2000" dirty="0">
                <a:latin typeface="+mn-lt"/>
                <a:cs typeface="Calibri"/>
              </a:rPr>
              <a:t>. </a:t>
            </a:r>
            <a:endParaRPr lang="tr-TR" sz="2000" dirty="0">
              <a:latin typeface="+mn-lt"/>
            </a:endParaRPr>
          </a:p>
          <a:p>
            <a:pPr marL="0" indent="0">
              <a:spcBef>
                <a:spcPts val="0"/>
              </a:spcBef>
              <a:buNone/>
            </a:pPr>
            <a:endParaRPr lang="tr-TR" sz="2000" dirty="0">
              <a:latin typeface="+mn-lt"/>
              <a:cs typeface="Calibri"/>
            </a:endParaRPr>
          </a:p>
          <a:p>
            <a:pPr marL="0" indent="0">
              <a:spcBef>
                <a:spcPts val="0"/>
              </a:spcBef>
              <a:buNone/>
            </a:pPr>
            <a:r>
              <a:rPr lang="tr-TR" sz="2000" dirty="0">
                <a:latin typeface="+mn-lt"/>
                <a:cs typeface="Calibri"/>
              </a:rPr>
              <a:t>Banka hesabı mutla</a:t>
            </a:r>
            <a:r>
              <a:rPr lang="tr-TR" sz="2000" spc="-45" dirty="0">
                <a:latin typeface="+mn-lt"/>
                <a:cs typeface="Calibri"/>
              </a:rPr>
              <a:t>k</a:t>
            </a:r>
            <a:r>
              <a:rPr lang="tr-TR" sz="2000" dirty="0">
                <a:latin typeface="+mn-lt"/>
                <a:cs typeface="Calibri"/>
              </a:rPr>
              <a:t>a</a:t>
            </a:r>
            <a:r>
              <a:rPr lang="tr-TR" sz="2000" spc="-30" dirty="0">
                <a:latin typeface="+mn-lt"/>
                <a:cs typeface="Calibri"/>
              </a:rPr>
              <a:t> </a:t>
            </a:r>
            <a:r>
              <a:rPr lang="tr-TR" sz="2000" spc="-75" dirty="0">
                <a:latin typeface="+mn-lt"/>
                <a:cs typeface="Calibri"/>
              </a:rPr>
              <a:t>k</a:t>
            </a:r>
            <a:r>
              <a:rPr lang="tr-TR" sz="2000" dirty="0">
                <a:latin typeface="+mn-lt"/>
                <a:cs typeface="Calibri"/>
              </a:rPr>
              <a:t>endi</a:t>
            </a:r>
            <a:r>
              <a:rPr lang="tr-TR" sz="2000" spc="-15" dirty="0">
                <a:latin typeface="+mn-lt"/>
                <a:cs typeface="Calibri"/>
              </a:rPr>
              <a:t> </a:t>
            </a:r>
            <a:r>
              <a:rPr lang="tr-TR" sz="2000" dirty="0">
                <a:latin typeface="+mn-lt"/>
                <a:cs typeface="Calibri"/>
              </a:rPr>
              <a:t>adını</a:t>
            </a:r>
            <a:r>
              <a:rPr lang="tr-TR" sz="2000" spc="-40" dirty="0">
                <a:latin typeface="+mn-lt"/>
                <a:cs typeface="Calibri"/>
              </a:rPr>
              <a:t>z</a:t>
            </a:r>
            <a:r>
              <a:rPr lang="tr-TR" sz="2000" dirty="0">
                <a:latin typeface="+mn-lt"/>
                <a:cs typeface="Calibri"/>
              </a:rPr>
              <a:t>a açılmış olmalıdır. Or</a:t>
            </a:r>
            <a:r>
              <a:rPr lang="tr-TR" sz="2000" spc="-30" dirty="0">
                <a:latin typeface="+mn-lt"/>
                <a:cs typeface="Calibri"/>
              </a:rPr>
              <a:t>t</a:t>
            </a:r>
            <a:r>
              <a:rPr lang="tr-TR" sz="2000" dirty="0">
                <a:latin typeface="+mn-lt"/>
                <a:cs typeface="Calibri"/>
              </a:rPr>
              <a:t>ak</a:t>
            </a:r>
            <a:r>
              <a:rPr lang="tr-TR" sz="2000" spc="-15" dirty="0">
                <a:latin typeface="+mn-lt"/>
                <a:cs typeface="Calibri"/>
              </a:rPr>
              <a:t> </a:t>
            </a:r>
            <a:r>
              <a:rPr lang="tr-TR" sz="2000" dirty="0">
                <a:latin typeface="+mn-lt"/>
                <a:cs typeface="Calibri"/>
              </a:rPr>
              <a:t>hesap</a:t>
            </a:r>
            <a:r>
              <a:rPr lang="tr-TR" sz="2000" spc="-5" dirty="0">
                <a:latin typeface="+mn-lt"/>
                <a:cs typeface="Calibri"/>
              </a:rPr>
              <a:t> </a:t>
            </a:r>
            <a:r>
              <a:rPr lang="tr-TR" sz="2000" dirty="0">
                <a:latin typeface="+mn-lt"/>
                <a:cs typeface="Calibri"/>
              </a:rPr>
              <a:t>açtırmanızı</a:t>
            </a:r>
            <a:r>
              <a:rPr lang="tr-TR" sz="2000" spc="-40" dirty="0">
                <a:latin typeface="+mn-lt"/>
                <a:cs typeface="Calibri"/>
              </a:rPr>
              <a:t> da </a:t>
            </a:r>
            <a:r>
              <a:rPr lang="tr-TR" sz="2000" spc="-25" dirty="0">
                <a:latin typeface="+mn-lt"/>
                <a:cs typeface="Calibri"/>
              </a:rPr>
              <a:t>t</a:t>
            </a:r>
            <a:r>
              <a:rPr lang="tr-TR" sz="2000" spc="-35" dirty="0">
                <a:latin typeface="+mn-lt"/>
                <a:cs typeface="Calibri"/>
              </a:rPr>
              <a:t>a</a:t>
            </a:r>
            <a:r>
              <a:rPr lang="tr-TR" sz="2000" spc="-20" dirty="0">
                <a:latin typeface="+mn-lt"/>
                <a:cs typeface="Calibri"/>
              </a:rPr>
              <a:t>v</a:t>
            </a:r>
            <a:r>
              <a:rPr lang="tr-TR" sz="2000" dirty="0">
                <a:latin typeface="+mn-lt"/>
                <a:cs typeface="Calibri"/>
              </a:rPr>
              <a:t>si</a:t>
            </a:r>
            <a:r>
              <a:rPr lang="tr-TR" sz="2000" spc="-25" dirty="0">
                <a:latin typeface="+mn-lt"/>
                <a:cs typeface="Calibri"/>
              </a:rPr>
              <a:t>y</a:t>
            </a:r>
            <a:r>
              <a:rPr lang="tr-TR" sz="2000" dirty="0">
                <a:latin typeface="+mn-lt"/>
                <a:cs typeface="Calibri"/>
              </a:rPr>
              <a:t>e </a:t>
            </a:r>
            <a:r>
              <a:rPr lang="tr-TR" sz="2000" spc="-15" dirty="0">
                <a:latin typeface="+mn-lt"/>
                <a:cs typeface="Calibri"/>
              </a:rPr>
              <a:t>ed</a:t>
            </a:r>
            <a:r>
              <a:rPr lang="tr-TR" sz="2000" spc="-10" dirty="0">
                <a:latin typeface="+mn-lt"/>
                <a:cs typeface="Calibri"/>
              </a:rPr>
              <a:t>e</a:t>
            </a:r>
            <a:r>
              <a:rPr lang="tr-TR" sz="2000" dirty="0">
                <a:latin typeface="+mn-lt"/>
                <a:cs typeface="Calibri"/>
              </a:rPr>
              <a:t>riz. </a:t>
            </a:r>
            <a:r>
              <a:rPr lang="tr-TR" sz="2000" u="sng" spc="-75" dirty="0">
                <a:latin typeface="+mn-lt"/>
                <a:cs typeface="Calibri"/>
              </a:rPr>
              <a:t>Bu durumda, hesap cüzdanınızda birinci sırada  kendi ad-soyadınızınız, ikinci sırada hesaba erişebilmesini istediğiniz yakınınızın/aile üyenizin ad-soyadı yazılı olmalıdır. </a:t>
            </a:r>
          </a:p>
          <a:p>
            <a:pPr>
              <a:spcBef>
                <a:spcPts val="0"/>
              </a:spcBef>
            </a:pPr>
            <a:endParaRPr lang="tr-TR" sz="2000" u="sng" dirty="0">
              <a:latin typeface="+mn-lt"/>
              <a:cs typeface="Calibri"/>
            </a:endParaRPr>
          </a:p>
          <a:p>
            <a:endParaRPr lang="tr-TR" sz="2000" dirty="0"/>
          </a:p>
        </p:txBody>
      </p:sp>
    </p:spTree>
    <p:extLst>
      <p:ext uri="{BB962C8B-B14F-4D97-AF65-F5344CB8AC3E}">
        <p14:creationId xmlns:p14="http://schemas.microsoft.com/office/powerpoint/2010/main" val="36389821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0280153-3926-4BCA-85AB-FC0C2EA3CAAC}"/>
              </a:ext>
            </a:extLst>
          </p:cNvPr>
          <p:cNvSpPr>
            <a:spLocks noGrp="1"/>
          </p:cNvSpPr>
          <p:nvPr>
            <p:ph type="title"/>
          </p:nvPr>
        </p:nvSpPr>
        <p:spPr>
          <a:xfrm>
            <a:off x="838200" y="557189"/>
            <a:ext cx="4087970" cy="5571899"/>
          </a:xfrm>
        </p:spPr>
        <p:txBody>
          <a:bodyPr>
            <a:normAutofit/>
          </a:bodyPr>
          <a:lstStyle/>
          <a:p>
            <a:r>
              <a:rPr lang="tr-TR" dirty="0"/>
              <a:t>OLS </a:t>
            </a:r>
            <a:br>
              <a:rPr lang="tr-TR" dirty="0"/>
            </a:br>
            <a:r>
              <a:rPr lang="tr-TR" dirty="0"/>
              <a:t>(Online </a:t>
            </a:r>
            <a:r>
              <a:rPr lang="tr-TR" dirty="0" err="1"/>
              <a:t>Linguistic</a:t>
            </a:r>
            <a:r>
              <a:rPr lang="tr-TR" dirty="0"/>
              <a:t> </a:t>
            </a:r>
            <a:r>
              <a:rPr lang="tr-TR" dirty="0" err="1"/>
              <a:t>Support</a:t>
            </a:r>
            <a:r>
              <a:rPr lang="tr-TR" dirty="0"/>
              <a:t> – </a:t>
            </a:r>
            <a:br>
              <a:rPr lang="tr-TR" dirty="0"/>
            </a:br>
            <a:r>
              <a:rPr lang="tr-TR" dirty="0"/>
              <a:t>Çevrimiçi Dil Desteği)</a:t>
            </a:r>
          </a:p>
        </p:txBody>
      </p:sp>
      <p:sp>
        <p:nvSpPr>
          <p:cNvPr id="3" name="İçerik Yer Tutucusu 2">
            <a:extLst>
              <a:ext uri="{FF2B5EF4-FFF2-40B4-BE49-F238E27FC236}">
                <a16:creationId xmlns:a16="http://schemas.microsoft.com/office/drawing/2014/main" id="{CFB19B17-18A7-4172-B593-95C5AECFDA8F}"/>
              </a:ext>
            </a:extLst>
          </p:cNvPr>
          <p:cNvSpPr>
            <a:spLocks noGrp="1"/>
          </p:cNvSpPr>
          <p:nvPr>
            <p:ph idx="1"/>
          </p:nvPr>
        </p:nvSpPr>
        <p:spPr>
          <a:xfrm>
            <a:off x="5344732" y="557189"/>
            <a:ext cx="6009067" cy="5571899"/>
          </a:xfrm>
        </p:spPr>
        <p:txBody>
          <a:bodyPr anchor="ctr">
            <a:normAutofit/>
          </a:bodyPr>
          <a:lstStyle/>
          <a:p>
            <a:pPr marL="0" indent="0">
              <a:buNone/>
            </a:pPr>
            <a:r>
              <a:rPr lang="tr-TR" sz="1700" dirty="0"/>
              <a:t>Öğrencilerin dil yeterliğinin geliştirilmesine destek amacı ile oluşturulmuştur.</a:t>
            </a:r>
          </a:p>
          <a:p>
            <a:pPr marL="0" indent="0">
              <a:buNone/>
            </a:pPr>
            <a:r>
              <a:rPr lang="tr-TR" sz="1700" dirty="0"/>
              <a:t>Gidiş işlemleri için belgelerini tamamladığınızda hangi dilde (İngilizce/Almanca/Fransızca) sınava girmek istediğinizi belirterek OLS sisteminde gerekli tanımlanmanın yapılması için Koordinatörlüğümüze talepte bulunmalısınız. Tanımlamayı takiben, ilgili linki içeren bir e-posta ulaşacak ve profil oluşturarak sınavı uygulayabileceksiniz.</a:t>
            </a:r>
          </a:p>
          <a:p>
            <a:pPr marL="0" indent="0">
              <a:buNone/>
            </a:pPr>
            <a:r>
              <a:rPr lang="tr-TR" sz="1700" dirty="0" err="1"/>
              <a:t>Erasmus</a:t>
            </a:r>
            <a:r>
              <a:rPr lang="tr-TR" sz="1700" dirty="0"/>
              <a:t>+ hareketliliği başlamadan önce (OLS-First </a:t>
            </a:r>
            <a:r>
              <a:rPr lang="tr-TR" sz="1700" dirty="0" err="1"/>
              <a:t>Assessment</a:t>
            </a:r>
            <a:r>
              <a:rPr lang="tr-TR" sz="1700" dirty="0"/>
              <a:t>) ve hareketlilik bitiminde (OLS-Second </a:t>
            </a:r>
            <a:r>
              <a:rPr lang="tr-TR" sz="1700" dirty="0" err="1"/>
              <a:t>Assessment</a:t>
            </a:r>
            <a:r>
              <a:rPr lang="tr-TR" sz="1700" dirty="0"/>
              <a:t>) online dil sınavını uygulanır.</a:t>
            </a:r>
          </a:p>
          <a:p>
            <a:pPr marL="0" indent="0">
              <a:buNone/>
            </a:pPr>
            <a:r>
              <a:rPr lang="tr-TR" sz="1700" dirty="0"/>
              <a:t>İlk sınavda B1 düzeyi ve altında sonuç alan öğrencilere sistem otomatik olarak İngilizce dil kursu tanımlar.</a:t>
            </a:r>
          </a:p>
          <a:p>
            <a:pPr marL="0" indent="0">
              <a:buNone/>
            </a:pPr>
            <a:r>
              <a:rPr lang="tr-TR" sz="1700" dirty="0"/>
              <a:t>B2 düzeyi ve üstünde sonuç alan öğrenciler, istemeleri durumunda gittikleri ülkenin anadilinde online dil kursundan yararlanabilirler.</a:t>
            </a:r>
          </a:p>
          <a:p>
            <a:pPr marL="0" indent="0">
              <a:buNone/>
            </a:pPr>
            <a:r>
              <a:rPr lang="tr-TR" sz="1700" dirty="0"/>
              <a:t>OLS sınavlarında alınan notlar hiç bir şekilde öğrencinin öğrenim hareketliliğini etkilememektedir, ancak sınav tüm öğrenciler tarafından uygulanmalıdır.</a:t>
            </a:r>
          </a:p>
          <a:p>
            <a:endParaRPr lang="tr-TR" sz="1700" dirty="0"/>
          </a:p>
        </p:txBody>
      </p:sp>
    </p:spTree>
    <p:extLst>
      <p:ext uri="{BB962C8B-B14F-4D97-AF65-F5344CB8AC3E}">
        <p14:creationId xmlns:p14="http://schemas.microsoft.com/office/powerpoint/2010/main" val="3270804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CC7D015-0DD8-420F-A568-AC4FEDC412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DE7E14D-0099-43FE-ACCC-DE5667C03F6B}"/>
              </a:ext>
            </a:extLst>
          </p:cNvPr>
          <p:cNvSpPr>
            <a:spLocks noGrp="1"/>
          </p:cNvSpPr>
          <p:nvPr>
            <p:ph type="title"/>
          </p:nvPr>
        </p:nvSpPr>
        <p:spPr>
          <a:xfrm>
            <a:off x="838200" y="557189"/>
            <a:ext cx="4155825" cy="5571898"/>
          </a:xfrm>
        </p:spPr>
        <p:txBody>
          <a:bodyPr>
            <a:normAutofit/>
          </a:bodyPr>
          <a:lstStyle/>
          <a:p>
            <a:r>
              <a:rPr lang="tr-TR" dirty="0"/>
              <a:t>Uluslararası İlişkiler Koordinatörlüğü ile İlgili İşlemler</a:t>
            </a:r>
          </a:p>
        </p:txBody>
      </p:sp>
      <p:sp>
        <p:nvSpPr>
          <p:cNvPr id="3" name="İçerik Yer Tutucusu 2">
            <a:extLst>
              <a:ext uri="{FF2B5EF4-FFF2-40B4-BE49-F238E27FC236}">
                <a16:creationId xmlns:a16="http://schemas.microsoft.com/office/drawing/2014/main" id="{76F3B3E8-8431-4AC6-9161-F49606F4FEDC}"/>
              </a:ext>
            </a:extLst>
          </p:cNvPr>
          <p:cNvSpPr>
            <a:spLocks noGrp="1"/>
          </p:cNvSpPr>
          <p:nvPr>
            <p:ph idx="1"/>
          </p:nvPr>
        </p:nvSpPr>
        <p:spPr>
          <a:xfrm>
            <a:off x="5186552" y="557189"/>
            <a:ext cx="6167246" cy="5571898"/>
          </a:xfrm>
        </p:spPr>
        <p:txBody>
          <a:bodyPr anchor="ctr">
            <a:normAutofit/>
          </a:bodyPr>
          <a:lstStyle/>
          <a:p>
            <a:pPr marL="0" indent="0">
              <a:buNone/>
            </a:pPr>
            <a:r>
              <a:rPr lang="tr-TR" sz="1700" dirty="0">
                <a:latin typeface="Calibri"/>
                <a:cs typeface="Calibri"/>
              </a:rPr>
              <a:t>Yurtdışına çıkmadan </a:t>
            </a:r>
            <a:r>
              <a:rPr lang="tr-TR" sz="1700" b="1" u="sng" dirty="0">
                <a:latin typeface="Calibri"/>
                <a:cs typeface="Calibri"/>
              </a:rPr>
              <a:t>en </a:t>
            </a:r>
            <a:r>
              <a:rPr lang="tr-TR" sz="1700" b="1" u="sng" spc="-25" dirty="0">
                <a:latin typeface="Calibri"/>
                <a:cs typeface="Calibri"/>
              </a:rPr>
              <a:t>g</a:t>
            </a:r>
            <a:r>
              <a:rPr lang="tr-TR" sz="1700" b="1" u="sng" dirty="0">
                <a:latin typeface="Calibri"/>
                <a:cs typeface="Calibri"/>
              </a:rPr>
              <a:t>eç</a:t>
            </a:r>
            <a:r>
              <a:rPr lang="tr-TR" sz="1700" b="1" u="sng" spc="5" dirty="0">
                <a:latin typeface="Calibri"/>
                <a:cs typeface="Calibri"/>
              </a:rPr>
              <a:t> </a:t>
            </a:r>
            <a:r>
              <a:rPr lang="tr-TR" sz="1700" b="1" u="sng" spc="-10" dirty="0">
                <a:latin typeface="Calibri"/>
                <a:cs typeface="Calibri"/>
              </a:rPr>
              <a:t>15</a:t>
            </a:r>
            <a:r>
              <a:rPr lang="tr-TR" sz="1700" b="1" u="sng" spc="-20" dirty="0">
                <a:latin typeface="Calibri"/>
                <a:cs typeface="Calibri"/>
              </a:rPr>
              <a:t> iş </a:t>
            </a:r>
            <a:r>
              <a:rPr lang="tr-TR" sz="1700" b="1" u="sng" dirty="0">
                <a:latin typeface="Calibri"/>
                <a:cs typeface="Calibri"/>
              </a:rPr>
              <a:t>günü </a:t>
            </a:r>
            <a:r>
              <a:rPr lang="tr-TR" sz="1700" b="1" u="sng" spc="-10" dirty="0">
                <a:latin typeface="Calibri"/>
                <a:cs typeface="Calibri"/>
              </a:rPr>
              <a:t>ö</a:t>
            </a:r>
            <a:r>
              <a:rPr lang="tr-TR" sz="1700" b="1" u="sng" dirty="0">
                <a:latin typeface="Calibri"/>
                <a:cs typeface="Calibri"/>
              </a:rPr>
              <a:t>ncesinde</a:t>
            </a:r>
            <a:r>
              <a:rPr lang="tr-TR" sz="1700" b="1" dirty="0">
                <a:latin typeface="Calibri"/>
                <a:cs typeface="Calibri"/>
              </a:rPr>
              <a:t> </a:t>
            </a:r>
            <a:r>
              <a:rPr lang="tr-TR" sz="1700" spc="-45" dirty="0">
                <a:latin typeface="Calibri"/>
                <a:cs typeface="Calibri"/>
              </a:rPr>
              <a:t>Koordinatörlüğümüzle irtibata geçiniz. Tüm belgelerinizin tamamlanmış olduğundan emin olun. Hibe sözleşmenizi imzalayabilmek adına dosyanızda aşağıdaki belgelerin olduğundan emin olun.</a:t>
            </a:r>
          </a:p>
          <a:p>
            <a:pPr marL="0" indent="0">
              <a:buNone/>
            </a:pPr>
            <a:r>
              <a:rPr lang="tr-TR" sz="1700" u="sng" dirty="0">
                <a:latin typeface="Calibri"/>
                <a:cs typeface="Calibri"/>
              </a:rPr>
              <a:t>Hibe</a:t>
            </a:r>
            <a:r>
              <a:rPr lang="tr-TR" sz="1700" u="sng" spc="5" dirty="0">
                <a:latin typeface="Calibri"/>
                <a:cs typeface="Calibri"/>
              </a:rPr>
              <a:t> S</a:t>
            </a:r>
            <a:r>
              <a:rPr lang="tr-TR" sz="1700" u="sng" spc="-50" dirty="0">
                <a:latin typeface="Calibri"/>
                <a:cs typeface="Calibri"/>
              </a:rPr>
              <a:t>ö</a:t>
            </a:r>
            <a:r>
              <a:rPr lang="tr-TR" sz="1700" u="sng" dirty="0">
                <a:latin typeface="Calibri"/>
                <a:cs typeface="Calibri"/>
              </a:rPr>
              <a:t>zleşm</a:t>
            </a:r>
            <a:r>
              <a:rPr lang="tr-TR" sz="1700" u="sng" spc="5" dirty="0">
                <a:latin typeface="Calibri"/>
                <a:cs typeface="Calibri"/>
              </a:rPr>
              <a:t>e</a:t>
            </a:r>
            <a:r>
              <a:rPr lang="tr-TR" sz="1700" u="sng" dirty="0">
                <a:latin typeface="Calibri"/>
                <a:cs typeface="Calibri"/>
              </a:rPr>
              <a:t>si dü</a:t>
            </a:r>
            <a:r>
              <a:rPr lang="tr-TR" sz="1700" u="sng" spc="-55" dirty="0">
                <a:latin typeface="Calibri"/>
                <a:cs typeface="Calibri"/>
              </a:rPr>
              <a:t>z</a:t>
            </a:r>
            <a:r>
              <a:rPr lang="tr-TR" sz="1700" u="sng" dirty="0">
                <a:latin typeface="Calibri"/>
                <a:cs typeface="Calibri"/>
              </a:rPr>
              <a:t>enl</a:t>
            </a:r>
            <a:r>
              <a:rPr lang="tr-TR" sz="1700" u="sng" spc="5" dirty="0">
                <a:latin typeface="Calibri"/>
                <a:cs typeface="Calibri"/>
              </a:rPr>
              <a:t>e</a:t>
            </a:r>
            <a:r>
              <a:rPr lang="tr-TR" sz="1700" u="sng" dirty="0">
                <a:latin typeface="Calibri"/>
                <a:cs typeface="Calibri"/>
              </a:rPr>
              <a:t>nmesi</a:t>
            </a:r>
            <a:r>
              <a:rPr lang="tr-TR" sz="1700" u="sng" spc="-20" dirty="0">
                <a:latin typeface="Calibri"/>
                <a:cs typeface="Calibri"/>
              </a:rPr>
              <a:t> </a:t>
            </a:r>
            <a:r>
              <a:rPr lang="tr-TR" sz="1700" u="sng" dirty="0">
                <a:latin typeface="Calibri"/>
                <a:cs typeface="Calibri"/>
              </a:rPr>
              <a:t>için</a:t>
            </a:r>
            <a:r>
              <a:rPr lang="tr-TR" sz="1700" u="sng" spc="-10" dirty="0">
                <a:latin typeface="Calibri"/>
                <a:cs typeface="Calibri"/>
              </a:rPr>
              <a:t> </a:t>
            </a:r>
            <a:r>
              <a:rPr lang="tr-TR" sz="1700" u="sng" dirty="0">
                <a:latin typeface="Calibri"/>
                <a:cs typeface="Calibri"/>
              </a:rPr>
              <a:t>Uluslararası </a:t>
            </a:r>
            <a:r>
              <a:rPr lang="tr-TR" sz="1700" u="sng" spc="-10" dirty="0">
                <a:latin typeface="Calibri"/>
                <a:cs typeface="Calibri"/>
              </a:rPr>
              <a:t>İ</a:t>
            </a:r>
            <a:r>
              <a:rPr lang="tr-TR" sz="1700" u="sng" dirty="0">
                <a:latin typeface="Calibri"/>
                <a:cs typeface="Calibri"/>
              </a:rPr>
              <a:t>lişkiler</a:t>
            </a:r>
            <a:r>
              <a:rPr lang="tr-TR" sz="1700" u="sng" spc="-10" dirty="0">
                <a:latin typeface="Calibri"/>
                <a:cs typeface="Calibri"/>
              </a:rPr>
              <a:t> </a:t>
            </a:r>
            <a:r>
              <a:rPr lang="tr-TR" sz="1700" u="sng" spc="-50" dirty="0">
                <a:latin typeface="Calibri"/>
                <a:cs typeface="Calibri"/>
              </a:rPr>
              <a:t>K</a:t>
            </a:r>
            <a:r>
              <a:rPr lang="tr-TR" sz="1700" u="sng" dirty="0">
                <a:latin typeface="Calibri"/>
                <a:cs typeface="Calibri"/>
              </a:rPr>
              <a:t>o</a:t>
            </a:r>
            <a:r>
              <a:rPr lang="tr-TR" sz="1700" u="sng" spc="-10" dirty="0">
                <a:latin typeface="Calibri"/>
                <a:cs typeface="Calibri"/>
              </a:rPr>
              <a:t>o</a:t>
            </a:r>
            <a:r>
              <a:rPr lang="tr-TR" sz="1700" u="sng" spc="-35" dirty="0">
                <a:latin typeface="Calibri"/>
                <a:cs typeface="Calibri"/>
              </a:rPr>
              <a:t>r</a:t>
            </a:r>
            <a:r>
              <a:rPr lang="tr-TR" sz="1700" u="sng" dirty="0">
                <a:latin typeface="Calibri"/>
                <a:cs typeface="Calibri"/>
              </a:rPr>
              <a:t>din</a:t>
            </a:r>
            <a:r>
              <a:rPr lang="tr-TR" sz="1700" u="sng" spc="-25" dirty="0">
                <a:latin typeface="Calibri"/>
                <a:cs typeface="Calibri"/>
              </a:rPr>
              <a:t>at</a:t>
            </a:r>
            <a:r>
              <a:rPr lang="tr-TR" sz="1700" u="sng" dirty="0">
                <a:latin typeface="Calibri"/>
                <a:cs typeface="Calibri"/>
              </a:rPr>
              <a:t>örlüğüne</a:t>
            </a:r>
            <a:r>
              <a:rPr lang="tr-TR" sz="1700" u="sng" spc="5" dirty="0">
                <a:latin typeface="Calibri"/>
                <a:cs typeface="Calibri"/>
              </a:rPr>
              <a:t> </a:t>
            </a:r>
            <a:r>
              <a:rPr lang="tr-TR" sz="1700" u="sng" spc="-25" dirty="0">
                <a:latin typeface="Calibri"/>
                <a:cs typeface="Calibri"/>
              </a:rPr>
              <a:t>iletilmesi </a:t>
            </a:r>
            <a:r>
              <a:rPr lang="tr-TR" sz="1700" u="sng" spc="-30" dirty="0">
                <a:latin typeface="Calibri"/>
                <a:cs typeface="Calibri"/>
              </a:rPr>
              <a:t>g</a:t>
            </a:r>
            <a:r>
              <a:rPr lang="tr-TR" sz="1700" u="sng" dirty="0">
                <a:latin typeface="Calibri"/>
                <a:cs typeface="Calibri"/>
              </a:rPr>
              <a:t>e</a:t>
            </a:r>
            <a:r>
              <a:rPr lang="tr-TR" sz="1700" u="sng" spc="-30" dirty="0">
                <a:latin typeface="Calibri"/>
                <a:cs typeface="Calibri"/>
              </a:rPr>
              <a:t>r</a:t>
            </a:r>
            <a:r>
              <a:rPr lang="tr-TR" sz="1700" u="sng" dirty="0">
                <a:latin typeface="Calibri"/>
                <a:cs typeface="Calibri"/>
              </a:rPr>
              <a:t>e</a:t>
            </a:r>
            <a:r>
              <a:rPr lang="tr-TR" sz="1700" u="sng" spc="-70" dirty="0">
                <a:latin typeface="Calibri"/>
                <a:cs typeface="Calibri"/>
              </a:rPr>
              <a:t>k</a:t>
            </a:r>
            <a:r>
              <a:rPr lang="tr-TR" sz="1700" u="sng" dirty="0">
                <a:latin typeface="Calibri"/>
                <a:cs typeface="Calibri"/>
              </a:rPr>
              <a:t>en </a:t>
            </a:r>
            <a:r>
              <a:rPr lang="tr-TR" sz="1700" u="sng" spc="-10" dirty="0">
                <a:latin typeface="Calibri"/>
                <a:cs typeface="Calibri"/>
              </a:rPr>
              <a:t>belgeler</a:t>
            </a:r>
            <a:r>
              <a:rPr lang="tr-TR" sz="1700" dirty="0">
                <a:latin typeface="Calibri"/>
                <a:cs typeface="Calibri"/>
              </a:rPr>
              <a:t>;</a:t>
            </a:r>
            <a:endParaRPr lang="tr-TR" sz="1700" spc="-15" dirty="0">
              <a:latin typeface="Calibri"/>
              <a:cs typeface="Calibri"/>
            </a:endParaRPr>
          </a:p>
          <a:p>
            <a:pPr marL="698500" lvl="1">
              <a:tabLst>
                <a:tab pos="240665" algn="l"/>
              </a:tabLst>
            </a:pPr>
            <a:r>
              <a:rPr lang="tr-TR" sz="1700" spc="-15" dirty="0">
                <a:latin typeface="Calibri"/>
                <a:cs typeface="Calibri"/>
              </a:rPr>
              <a:t>D</a:t>
            </a:r>
            <a:r>
              <a:rPr lang="tr-TR" sz="1700" spc="-45" dirty="0">
                <a:latin typeface="Calibri"/>
                <a:cs typeface="Calibri"/>
              </a:rPr>
              <a:t>a</a:t>
            </a:r>
            <a:r>
              <a:rPr lang="tr-TR" sz="1700" spc="-40" dirty="0">
                <a:latin typeface="Calibri"/>
                <a:cs typeface="Calibri"/>
              </a:rPr>
              <a:t>v</a:t>
            </a:r>
            <a:r>
              <a:rPr lang="tr-TR" sz="1700" spc="-20" dirty="0">
                <a:latin typeface="Calibri"/>
                <a:cs typeface="Calibri"/>
              </a:rPr>
              <a:t>e</a:t>
            </a:r>
            <a:r>
              <a:rPr lang="tr-TR" sz="1700" spc="-10" dirty="0">
                <a:latin typeface="Calibri"/>
                <a:cs typeface="Calibri"/>
              </a:rPr>
              <a:t>t</a:t>
            </a:r>
            <a:r>
              <a:rPr lang="tr-TR" sz="1700" spc="35" dirty="0">
                <a:latin typeface="Calibri"/>
                <a:cs typeface="Calibri"/>
              </a:rPr>
              <a:t> </a:t>
            </a:r>
            <a:r>
              <a:rPr lang="tr-TR" sz="1700" spc="-15" dirty="0">
                <a:latin typeface="Calibri"/>
                <a:cs typeface="Calibri"/>
              </a:rPr>
              <a:t>me</a:t>
            </a:r>
            <a:r>
              <a:rPr lang="tr-TR" sz="1700" spc="-20" dirty="0">
                <a:latin typeface="Calibri"/>
                <a:cs typeface="Calibri"/>
              </a:rPr>
              <a:t>k</a:t>
            </a:r>
            <a:r>
              <a:rPr lang="tr-TR" sz="1700" spc="-10" dirty="0">
                <a:latin typeface="Calibri"/>
                <a:cs typeface="Calibri"/>
              </a:rPr>
              <a:t>tubu  </a:t>
            </a:r>
            <a:endParaRPr lang="tr-TR" sz="1700" dirty="0">
              <a:latin typeface="Calibri"/>
              <a:cs typeface="Calibri"/>
            </a:endParaRPr>
          </a:p>
          <a:p>
            <a:pPr marL="698500" lvl="1">
              <a:tabLst>
                <a:tab pos="240665" algn="l"/>
              </a:tabLst>
            </a:pPr>
            <a:r>
              <a:rPr lang="tr-TR" sz="1700" spc="-15" dirty="0">
                <a:latin typeface="Calibri"/>
                <a:cs typeface="Calibri"/>
              </a:rPr>
              <a:t>Öğ</a:t>
            </a:r>
            <a:r>
              <a:rPr lang="tr-TR" sz="1700" spc="-40" dirty="0">
                <a:latin typeface="Calibri"/>
                <a:cs typeface="Calibri"/>
              </a:rPr>
              <a:t>r</a:t>
            </a:r>
            <a:r>
              <a:rPr lang="tr-TR" sz="1700" spc="-10" dirty="0">
                <a:latin typeface="Calibri"/>
                <a:cs typeface="Calibri"/>
              </a:rPr>
              <a:t>enim</a:t>
            </a:r>
            <a:r>
              <a:rPr lang="tr-TR" sz="1700" spc="20" dirty="0">
                <a:latin typeface="Calibri"/>
                <a:cs typeface="Calibri"/>
              </a:rPr>
              <a:t> </a:t>
            </a:r>
            <a:r>
              <a:rPr lang="tr-TR" sz="1700" spc="-25" dirty="0">
                <a:latin typeface="Calibri"/>
                <a:cs typeface="Calibri"/>
              </a:rPr>
              <a:t>A</a:t>
            </a:r>
            <a:r>
              <a:rPr lang="tr-TR" sz="1700" spc="-10" dirty="0">
                <a:latin typeface="Calibri"/>
                <a:cs typeface="Calibri"/>
              </a:rPr>
              <a:t>nlaşması</a:t>
            </a:r>
            <a:r>
              <a:rPr lang="tr-TR" sz="1700" spc="-5" dirty="0">
                <a:latin typeface="Calibri"/>
                <a:cs typeface="Calibri"/>
              </a:rPr>
              <a:t> </a:t>
            </a:r>
            <a:r>
              <a:rPr lang="tr-TR" sz="1700" spc="-10" dirty="0">
                <a:latin typeface="Calibri"/>
                <a:cs typeface="Calibri"/>
              </a:rPr>
              <a:t>(Learning</a:t>
            </a:r>
            <a:r>
              <a:rPr lang="tr-TR" sz="1700" spc="40" dirty="0">
                <a:latin typeface="Calibri"/>
                <a:cs typeface="Calibri"/>
              </a:rPr>
              <a:t> </a:t>
            </a:r>
            <a:r>
              <a:rPr lang="tr-TR" sz="1700" spc="-20" dirty="0" err="1">
                <a:latin typeface="Calibri"/>
                <a:cs typeface="Calibri"/>
              </a:rPr>
              <a:t>A</a:t>
            </a:r>
            <a:r>
              <a:rPr lang="tr-TR" sz="1700" spc="-10" dirty="0" err="1">
                <a:latin typeface="Calibri"/>
                <a:cs typeface="Calibri"/>
              </a:rPr>
              <a:t>g</a:t>
            </a:r>
            <a:r>
              <a:rPr lang="tr-TR" sz="1700" spc="-40" dirty="0" err="1">
                <a:latin typeface="Calibri"/>
                <a:cs typeface="Calibri"/>
              </a:rPr>
              <a:t>r</a:t>
            </a:r>
            <a:r>
              <a:rPr lang="tr-TR" sz="1700" spc="-10" dirty="0" err="1">
                <a:latin typeface="Calibri"/>
                <a:cs typeface="Calibri"/>
              </a:rPr>
              <a:t>e</a:t>
            </a:r>
            <a:r>
              <a:rPr lang="tr-TR" sz="1700" spc="-5" dirty="0" err="1">
                <a:latin typeface="Calibri"/>
                <a:cs typeface="Calibri"/>
              </a:rPr>
              <a:t>e</a:t>
            </a:r>
            <a:r>
              <a:rPr lang="tr-TR" sz="1700" spc="-15" dirty="0" err="1">
                <a:latin typeface="Calibri"/>
                <a:cs typeface="Calibri"/>
              </a:rPr>
              <a:t>me</a:t>
            </a:r>
            <a:r>
              <a:rPr lang="tr-TR" sz="1700" spc="-25" dirty="0" err="1">
                <a:latin typeface="Calibri"/>
                <a:cs typeface="Calibri"/>
              </a:rPr>
              <a:t>n</a:t>
            </a:r>
            <a:r>
              <a:rPr lang="tr-TR" sz="1700" spc="-10" dirty="0" err="1">
                <a:latin typeface="Calibri"/>
                <a:cs typeface="Calibri"/>
              </a:rPr>
              <a:t>t</a:t>
            </a:r>
            <a:r>
              <a:rPr lang="tr-TR" sz="1700" spc="15" dirty="0">
                <a:latin typeface="Calibri"/>
                <a:cs typeface="Calibri"/>
              </a:rPr>
              <a:t> </a:t>
            </a:r>
            <a:r>
              <a:rPr lang="tr-TR" sz="1700" spc="-50" dirty="0" err="1">
                <a:latin typeface="Calibri"/>
                <a:cs typeface="Calibri"/>
              </a:rPr>
              <a:t>f</a:t>
            </a:r>
            <a:r>
              <a:rPr lang="tr-TR" sz="1700" spc="-10" dirty="0" err="1">
                <a:latin typeface="Calibri"/>
                <a:cs typeface="Calibri"/>
              </a:rPr>
              <a:t>or</a:t>
            </a:r>
            <a:r>
              <a:rPr lang="tr-TR" sz="1700" spc="-5" dirty="0">
                <a:latin typeface="Calibri"/>
                <a:cs typeface="Calibri"/>
              </a:rPr>
              <a:t> </a:t>
            </a:r>
            <a:r>
              <a:rPr lang="tr-TR" sz="1700" spc="-10" dirty="0" err="1">
                <a:latin typeface="Calibri"/>
                <a:cs typeface="Calibri"/>
              </a:rPr>
              <a:t>Studie</a:t>
            </a:r>
            <a:r>
              <a:rPr lang="tr-TR" sz="1700" spc="-5" dirty="0" err="1">
                <a:latin typeface="Calibri"/>
                <a:cs typeface="Calibri"/>
              </a:rPr>
              <a:t>s</a:t>
            </a:r>
            <a:r>
              <a:rPr lang="tr-TR" sz="1700" spc="-10" dirty="0">
                <a:latin typeface="Calibri"/>
                <a:cs typeface="Calibri"/>
              </a:rPr>
              <a:t>)</a:t>
            </a:r>
            <a:endParaRPr lang="tr-TR" sz="1700" dirty="0">
              <a:latin typeface="Calibri"/>
              <a:cs typeface="Calibri"/>
            </a:endParaRPr>
          </a:p>
          <a:p>
            <a:pPr marL="698500" lvl="1">
              <a:tabLst>
                <a:tab pos="240665" algn="l"/>
              </a:tabLst>
            </a:pPr>
            <a:r>
              <a:rPr lang="tr-TR" sz="1700" spc="-10" dirty="0">
                <a:latin typeface="Calibri"/>
                <a:cs typeface="Calibri"/>
              </a:rPr>
              <a:t>İng</a:t>
            </a:r>
            <a:r>
              <a:rPr lang="tr-TR" sz="1700" spc="-15" dirty="0">
                <a:latin typeface="Calibri"/>
                <a:cs typeface="Calibri"/>
              </a:rPr>
              <a:t>i</a:t>
            </a:r>
            <a:r>
              <a:rPr lang="tr-TR" sz="1700" dirty="0">
                <a:latin typeface="Calibri"/>
                <a:cs typeface="Calibri"/>
              </a:rPr>
              <a:t>l</a:t>
            </a:r>
            <a:r>
              <a:rPr lang="tr-TR" sz="1700" spc="-10" dirty="0">
                <a:latin typeface="Calibri"/>
                <a:cs typeface="Calibri"/>
              </a:rPr>
              <a:t>i</a:t>
            </a:r>
            <a:r>
              <a:rPr lang="tr-TR" sz="1700" spc="-55" dirty="0">
                <a:latin typeface="Calibri"/>
                <a:cs typeface="Calibri"/>
              </a:rPr>
              <a:t>z</a:t>
            </a:r>
            <a:r>
              <a:rPr lang="tr-TR" sz="1700" spc="-10" dirty="0">
                <a:latin typeface="Calibri"/>
                <a:cs typeface="Calibri"/>
              </a:rPr>
              <a:t>ce</a:t>
            </a:r>
            <a:r>
              <a:rPr lang="tr-TR" sz="1700" spc="25" dirty="0">
                <a:latin typeface="Calibri"/>
                <a:cs typeface="Calibri"/>
              </a:rPr>
              <a:t> </a:t>
            </a:r>
            <a:r>
              <a:rPr lang="tr-TR" sz="1700" spc="-130" dirty="0">
                <a:latin typeface="Calibri"/>
                <a:cs typeface="Calibri"/>
              </a:rPr>
              <a:t>T</a:t>
            </a:r>
            <a:r>
              <a:rPr lang="tr-TR" sz="1700" spc="-50" dirty="0">
                <a:latin typeface="Calibri"/>
                <a:cs typeface="Calibri"/>
              </a:rPr>
              <a:t>r</a:t>
            </a:r>
            <a:r>
              <a:rPr lang="tr-TR" sz="1700" spc="-10" dirty="0">
                <a:latin typeface="Calibri"/>
                <a:cs typeface="Calibri"/>
              </a:rPr>
              <a:t>an</a:t>
            </a:r>
            <a:r>
              <a:rPr lang="tr-TR" sz="1700" spc="-5" dirty="0">
                <a:latin typeface="Calibri"/>
                <a:cs typeface="Calibri"/>
              </a:rPr>
              <a:t>s</a:t>
            </a:r>
            <a:r>
              <a:rPr lang="tr-TR" sz="1700" spc="-10" dirty="0">
                <a:latin typeface="Calibri"/>
                <a:cs typeface="Calibri"/>
              </a:rPr>
              <a:t>kri</a:t>
            </a:r>
            <a:r>
              <a:rPr lang="tr-TR" sz="1700" spc="-30" dirty="0">
                <a:latin typeface="Calibri"/>
                <a:cs typeface="Calibri"/>
              </a:rPr>
              <a:t>p</a:t>
            </a:r>
            <a:r>
              <a:rPr lang="tr-TR" sz="1700" spc="-10" dirty="0">
                <a:latin typeface="Calibri"/>
                <a:cs typeface="Calibri"/>
              </a:rPr>
              <a:t>t</a:t>
            </a:r>
          </a:p>
          <a:p>
            <a:pPr marL="698500" lvl="1">
              <a:tabLst>
                <a:tab pos="240665" algn="l"/>
              </a:tabLst>
            </a:pPr>
            <a:r>
              <a:rPr lang="tr-TR" sz="1700" spc="-10" dirty="0">
                <a:latin typeface="Calibri"/>
                <a:cs typeface="Calibri"/>
              </a:rPr>
              <a:t>Akademik  Tanınma</a:t>
            </a:r>
            <a:endParaRPr lang="tr-TR" sz="1700" dirty="0">
              <a:latin typeface="Calibri"/>
              <a:cs typeface="Calibri"/>
            </a:endParaRPr>
          </a:p>
          <a:p>
            <a:pPr marL="698500" lvl="1">
              <a:tabLst>
                <a:tab pos="240665" algn="l"/>
              </a:tabLst>
            </a:pPr>
            <a:r>
              <a:rPr lang="tr-TR" sz="1700" spc="-120" dirty="0">
                <a:latin typeface="Calibri"/>
                <a:cs typeface="Calibri"/>
              </a:rPr>
              <a:t>V</a:t>
            </a:r>
            <a:r>
              <a:rPr lang="tr-TR" sz="1700" spc="-10" dirty="0">
                <a:latin typeface="Calibri"/>
                <a:cs typeface="Calibri"/>
              </a:rPr>
              <a:t>ad</a:t>
            </a:r>
            <a:r>
              <a:rPr lang="tr-TR" sz="1700" spc="-5" dirty="0">
                <a:latin typeface="Calibri"/>
                <a:cs typeface="Calibri"/>
              </a:rPr>
              <a:t>e</a:t>
            </a:r>
            <a:r>
              <a:rPr lang="tr-TR" sz="1700" spc="-10" dirty="0">
                <a:latin typeface="Calibri"/>
                <a:cs typeface="Calibri"/>
              </a:rPr>
              <a:t>siz Eu</a:t>
            </a:r>
            <a:r>
              <a:rPr lang="tr-TR" sz="1700" spc="-45" dirty="0">
                <a:latin typeface="Calibri"/>
                <a:cs typeface="Calibri"/>
              </a:rPr>
              <a:t>r</a:t>
            </a:r>
            <a:r>
              <a:rPr lang="tr-TR" sz="1700" spc="-10" dirty="0">
                <a:latin typeface="Calibri"/>
                <a:cs typeface="Calibri"/>
              </a:rPr>
              <a:t>o</a:t>
            </a:r>
            <a:r>
              <a:rPr lang="tr-TR" sz="1700" spc="5" dirty="0">
                <a:latin typeface="Calibri"/>
                <a:cs typeface="Calibri"/>
              </a:rPr>
              <a:t> </a:t>
            </a:r>
            <a:r>
              <a:rPr lang="tr-TR" sz="1700" spc="-10" dirty="0">
                <a:latin typeface="Calibri"/>
                <a:cs typeface="Calibri"/>
              </a:rPr>
              <a:t>Hesabı</a:t>
            </a:r>
            <a:endParaRPr lang="tr-TR" sz="1700" dirty="0">
              <a:latin typeface="Calibri"/>
              <a:cs typeface="Calibri"/>
            </a:endParaRPr>
          </a:p>
          <a:p>
            <a:pPr marL="698500" lvl="1">
              <a:tabLst>
                <a:tab pos="240665" algn="l"/>
              </a:tabLst>
            </a:pPr>
            <a:r>
              <a:rPr lang="tr-TR" sz="1700" spc="-10" dirty="0">
                <a:latin typeface="Calibri"/>
                <a:cs typeface="Calibri"/>
              </a:rPr>
              <a:t>Vi</a:t>
            </a:r>
            <a:r>
              <a:rPr lang="tr-TR" sz="1700" spc="-65" dirty="0">
                <a:latin typeface="Calibri"/>
                <a:cs typeface="Calibri"/>
              </a:rPr>
              <a:t>z</a:t>
            </a:r>
            <a:r>
              <a:rPr lang="tr-TR" sz="1700" spc="-10" dirty="0">
                <a:latin typeface="Calibri"/>
                <a:cs typeface="Calibri"/>
              </a:rPr>
              <a:t>e</a:t>
            </a:r>
            <a:r>
              <a:rPr lang="tr-TR" sz="1700" spc="10" dirty="0">
                <a:latin typeface="Calibri"/>
                <a:cs typeface="Calibri"/>
              </a:rPr>
              <a:t> </a:t>
            </a:r>
          </a:p>
          <a:p>
            <a:pPr marL="698500" lvl="1">
              <a:tabLst>
                <a:tab pos="240665" algn="l"/>
              </a:tabLst>
            </a:pPr>
            <a:r>
              <a:rPr lang="tr-TR" sz="1700" spc="-10" dirty="0">
                <a:latin typeface="Calibri"/>
                <a:cs typeface="Calibri"/>
              </a:rPr>
              <a:t>Sağl</a:t>
            </a:r>
            <a:r>
              <a:rPr lang="tr-TR" sz="1700" spc="-15" dirty="0">
                <a:latin typeface="Calibri"/>
                <a:cs typeface="Calibri"/>
              </a:rPr>
              <a:t>ı</a:t>
            </a:r>
            <a:r>
              <a:rPr lang="tr-TR" sz="1700" spc="-10" dirty="0">
                <a:latin typeface="Calibri"/>
                <a:cs typeface="Calibri"/>
              </a:rPr>
              <a:t>k</a:t>
            </a:r>
            <a:r>
              <a:rPr lang="tr-TR" sz="1700" spc="10" dirty="0">
                <a:latin typeface="Calibri"/>
                <a:cs typeface="Calibri"/>
              </a:rPr>
              <a:t> </a:t>
            </a:r>
            <a:r>
              <a:rPr lang="tr-TR" sz="1700" spc="-40" dirty="0">
                <a:latin typeface="Calibri"/>
                <a:cs typeface="Calibri"/>
              </a:rPr>
              <a:t>v</a:t>
            </a:r>
            <a:r>
              <a:rPr lang="tr-TR" sz="1700" spc="-10" dirty="0">
                <a:latin typeface="Calibri"/>
                <a:cs typeface="Calibri"/>
              </a:rPr>
              <a:t>e</a:t>
            </a:r>
            <a:r>
              <a:rPr lang="tr-TR" sz="1700" spc="15" dirty="0">
                <a:latin typeface="Calibri"/>
                <a:cs typeface="Calibri"/>
              </a:rPr>
              <a:t> </a:t>
            </a:r>
            <a:r>
              <a:rPr lang="tr-TR" sz="1700" spc="-10" dirty="0">
                <a:latin typeface="Calibri"/>
                <a:cs typeface="Calibri"/>
              </a:rPr>
              <a:t>S</a:t>
            </a:r>
            <a:r>
              <a:rPr lang="tr-TR" sz="1700" spc="-20" dirty="0">
                <a:latin typeface="Calibri"/>
                <a:cs typeface="Calibri"/>
              </a:rPr>
              <a:t>e</a:t>
            </a:r>
            <a:r>
              <a:rPr lang="tr-TR" sz="1700" spc="-30" dirty="0">
                <a:latin typeface="Calibri"/>
                <a:cs typeface="Calibri"/>
              </a:rPr>
              <a:t>y</a:t>
            </a:r>
            <a:r>
              <a:rPr lang="tr-TR" sz="1700" spc="-10" dirty="0">
                <a:latin typeface="Calibri"/>
                <a:cs typeface="Calibri"/>
              </a:rPr>
              <a:t>ahat</a:t>
            </a:r>
            <a:r>
              <a:rPr lang="tr-TR" sz="1700" spc="-15" dirty="0">
                <a:latin typeface="Calibri"/>
                <a:cs typeface="Calibri"/>
              </a:rPr>
              <a:t> </a:t>
            </a:r>
            <a:r>
              <a:rPr lang="tr-TR" sz="1700" spc="-10" dirty="0">
                <a:latin typeface="Calibri"/>
                <a:cs typeface="Calibri"/>
              </a:rPr>
              <a:t>Si</a:t>
            </a:r>
            <a:r>
              <a:rPr lang="tr-TR" sz="1700" spc="-35" dirty="0">
                <a:latin typeface="Calibri"/>
                <a:cs typeface="Calibri"/>
              </a:rPr>
              <a:t>g</a:t>
            </a:r>
            <a:r>
              <a:rPr lang="tr-TR" sz="1700" spc="-10" dirty="0">
                <a:latin typeface="Calibri"/>
                <a:cs typeface="Calibri"/>
              </a:rPr>
              <a:t>or</a:t>
            </a:r>
            <a:r>
              <a:rPr lang="tr-TR" sz="1700" spc="-40" dirty="0">
                <a:latin typeface="Calibri"/>
                <a:cs typeface="Calibri"/>
              </a:rPr>
              <a:t>t</a:t>
            </a:r>
            <a:r>
              <a:rPr lang="tr-TR" sz="1700" spc="-10" dirty="0">
                <a:latin typeface="Calibri"/>
                <a:cs typeface="Calibri"/>
              </a:rPr>
              <a:t>ası</a:t>
            </a:r>
            <a:r>
              <a:rPr lang="tr-TR" sz="1700" spc="20" dirty="0">
                <a:latin typeface="Calibri"/>
                <a:cs typeface="Calibri"/>
              </a:rPr>
              <a:t> </a:t>
            </a:r>
            <a:r>
              <a:rPr lang="tr-TR" sz="1700" spc="-10" dirty="0">
                <a:latin typeface="Calibri"/>
                <a:cs typeface="Calibri"/>
              </a:rPr>
              <a:t>(Öğ</a:t>
            </a:r>
            <a:r>
              <a:rPr lang="tr-TR" sz="1700" spc="-45" dirty="0">
                <a:latin typeface="Calibri"/>
                <a:cs typeface="Calibri"/>
              </a:rPr>
              <a:t>r</a:t>
            </a:r>
            <a:r>
              <a:rPr lang="tr-TR" sz="1700" spc="-10" dirty="0">
                <a:latin typeface="Calibri"/>
                <a:cs typeface="Calibri"/>
              </a:rPr>
              <a:t>encin</a:t>
            </a:r>
            <a:r>
              <a:rPr lang="tr-TR" sz="1700" spc="-15" dirty="0">
                <a:latin typeface="Calibri"/>
                <a:cs typeface="Calibri"/>
              </a:rPr>
              <a:t>i</a:t>
            </a:r>
            <a:r>
              <a:rPr lang="tr-TR" sz="1700" spc="-10" dirty="0">
                <a:latin typeface="Calibri"/>
                <a:cs typeface="Calibri"/>
              </a:rPr>
              <a:t>n</a:t>
            </a:r>
            <a:r>
              <a:rPr lang="tr-TR" sz="1700" spc="25" dirty="0">
                <a:latin typeface="Calibri"/>
                <a:cs typeface="Calibri"/>
              </a:rPr>
              <a:t> </a:t>
            </a:r>
            <a:r>
              <a:rPr lang="tr-TR" sz="1700" spc="-10" dirty="0">
                <a:latin typeface="Calibri"/>
                <a:cs typeface="Calibri"/>
              </a:rPr>
              <a:t>yur</a:t>
            </a:r>
            <a:r>
              <a:rPr lang="tr-TR" sz="1700" spc="-35" dirty="0">
                <a:latin typeface="Calibri"/>
                <a:cs typeface="Calibri"/>
              </a:rPr>
              <a:t>t</a:t>
            </a:r>
            <a:r>
              <a:rPr lang="tr-TR" sz="1700" spc="-10" dirty="0">
                <a:latin typeface="Calibri"/>
                <a:cs typeface="Calibri"/>
              </a:rPr>
              <a:t>dışında</a:t>
            </a:r>
            <a:r>
              <a:rPr lang="tr-TR" sz="1700" spc="25" dirty="0">
                <a:latin typeface="Calibri"/>
                <a:cs typeface="Calibri"/>
              </a:rPr>
              <a:t> </a:t>
            </a:r>
            <a:r>
              <a:rPr lang="tr-TR" sz="1700" spc="-10" dirty="0">
                <a:latin typeface="Calibri"/>
                <a:cs typeface="Calibri"/>
              </a:rPr>
              <a:t>o</a:t>
            </a:r>
            <a:r>
              <a:rPr lang="tr-TR" sz="1700" spc="-15" dirty="0">
                <a:latin typeface="Calibri"/>
                <a:cs typeface="Calibri"/>
              </a:rPr>
              <a:t>l</a:t>
            </a:r>
            <a:r>
              <a:rPr lang="tr-TR" sz="1700" spc="-10" dirty="0">
                <a:latin typeface="Calibri"/>
                <a:cs typeface="Calibri"/>
              </a:rPr>
              <a:t>duğu</a:t>
            </a:r>
            <a:r>
              <a:rPr lang="tr-TR" sz="1700" spc="20" dirty="0">
                <a:latin typeface="Calibri"/>
                <a:cs typeface="Calibri"/>
              </a:rPr>
              <a:t> </a:t>
            </a:r>
            <a:r>
              <a:rPr lang="tr-TR" sz="1700" spc="-35" dirty="0">
                <a:latin typeface="Calibri"/>
                <a:cs typeface="Calibri"/>
              </a:rPr>
              <a:t>t</a:t>
            </a:r>
            <a:r>
              <a:rPr lang="tr-TR" sz="1700" spc="-10" dirty="0">
                <a:latin typeface="Calibri"/>
                <a:cs typeface="Calibri"/>
              </a:rPr>
              <a:t>arihleri</a:t>
            </a:r>
            <a:r>
              <a:rPr lang="tr-TR" sz="1700" spc="50" dirty="0">
                <a:latin typeface="Calibri"/>
                <a:cs typeface="Calibri"/>
              </a:rPr>
              <a:t> </a:t>
            </a:r>
            <a:r>
              <a:rPr lang="tr-TR" sz="1700" spc="-45" dirty="0">
                <a:latin typeface="Calibri"/>
                <a:cs typeface="Calibri"/>
              </a:rPr>
              <a:t>k</a:t>
            </a:r>
            <a:r>
              <a:rPr lang="tr-TR" sz="1700" spc="-10" dirty="0">
                <a:latin typeface="Calibri"/>
                <a:cs typeface="Calibri"/>
              </a:rPr>
              <a:t>a</a:t>
            </a:r>
            <a:r>
              <a:rPr lang="tr-TR" sz="1700" spc="-20" dirty="0">
                <a:latin typeface="Calibri"/>
                <a:cs typeface="Calibri"/>
              </a:rPr>
              <a:t>p</a:t>
            </a:r>
            <a:r>
              <a:rPr lang="tr-TR" sz="1700" spc="-10" dirty="0">
                <a:latin typeface="Calibri"/>
                <a:cs typeface="Calibri"/>
              </a:rPr>
              <a:t>s</a:t>
            </a:r>
            <a:r>
              <a:rPr lang="tr-TR" sz="1700" spc="-45" dirty="0">
                <a:latin typeface="Calibri"/>
                <a:cs typeface="Calibri"/>
              </a:rPr>
              <a:t>a</a:t>
            </a:r>
            <a:r>
              <a:rPr lang="tr-TR" sz="1700" spc="-30" dirty="0">
                <a:latin typeface="Calibri"/>
                <a:cs typeface="Calibri"/>
              </a:rPr>
              <a:t>y</a:t>
            </a:r>
            <a:r>
              <a:rPr lang="tr-TR" sz="1700" spc="-10" dirty="0">
                <a:latin typeface="Calibri"/>
                <a:cs typeface="Calibri"/>
              </a:rPr>
              <a:t>an/ Min.</a:t>
            </a:r>
            <a:r>
              <a:rPr lang="tr-TR" sz="1700" spc="-5" dirty="0">
                <a:latin typeface="Calibri"/>
                <a:cs typeface="Calibri"/>
              </a:rPr>
              <a:t> </a:t>
            </a:r>
            <a:r>
              <a:rPr lang="tr-TR" sz="1700" spc="-10" dirty="0">
                <a:latin typeface="Calibri"/>
                <a:cs typeface="Calibri"/>
              </a:rPr>
              <a:t>30.000</a:t>
            </a:r>
            <a:r>
              <a:rPr lang="tr-TR" sz="1700" spc="-5" dirty="0">
                <a:latin typeface="Calibri"/>
                <a:cs typeface="Calibri"/>
              </a:rPr>
              <a:t> </a:t>
            </a:r>
            <a:r>
              <a:rPr lang="tr-TR" sz="1700" spc="-10" dirty="0">
                <a:latin typeface="Calibri"/>
                <a:cs typeface="Calibri"/>
              </a:rPr>
              <a:t>Eu</a:t>
            </a:r>
            <a:r>
              <a:rPr lang="tr-TR" sz="1700" spc="-50" dirty="0">
                <a:latin typeface="Calibri"/>
                <a:cs typeface="Calibri"/>
              </a:rPr>
              <a:t>r</a:t>
            </a:r>
            <a:r>
              <a:rPr lang="tr-TR" sz="1700" spc="-10" dirty="0">
                <a:latin typeface="Calibri"/>
                <a:cs typeface="Calibri"/>
              </a:rPr>
              <a:t>o</a:t>
            </a:r>
            <a:r>
              <a:rPr lang="tr-TR" sz="1700" spc="5" dirty="0">
                <a:latin typeface="Calibri"/>
                <a:cs typeface="Calibri"/>
              </a:rPr>
              <a:t> </a:t>
            </a:r>
            <a:r>
              <a:rPr lang="tr-TR" sz="1700" spc="-35" dirty="0">
                <a:latin typeface="Calibri"/>
                <a:cs typeface="Calibri"/>
              </a:rPr>
              <a:t>t</a:t>
            </a:r>
            <a:r>
              <a:rPr lang="tr-TR" sz="1700" spc="-10" dirty="0">
                <a:latin typeface="Calibri"/>
                <a:cs typeface="Calibri"/>
              </a:rPr>
              <a:t>emin</a:t>
            </a:r>
            <a:r>
              <a:rPr lang="tr-TR" sz="1700" spc="-25" dirty="0">
                <a:latin typeface="Calibri"/>
                <a:cs typeface="Calibri"/>
              </a:rPr>
              <a:t>a</a:t>
            </a:r>
            <a:r>
              <a:rPr lang="tr-TR" sz="1700" dirty="0">
                <a:latin typeface="Calibri"/>
                <a:cs typeface="Calibri"/>
              </a:rPr>
              <a:t>tlı)</a:t>
            </a:r>
          </a:p>
          <a:p>
            <a:pPr marL="698500" lvl="1">
              <a:tabLst>
                <a:tab pos="240665" algn="l"/>
              </a:tabLst>
            </a:pPr>
            <a:r>
              <a:rPr lang="tr-TR" sz="1700" spc="-10" dirty="0">
                <a:latin typeface="Calibri"/>
                <a:cs typeface="Calibri"/>
              </a:rPr>
              <a:t>Ç</a:t>
            </a:r>
            <a:r>
              <a:rPr lang="tr-TR" sz="1700" spc="-25" dirty="0">
                <a:latin typeface="Calibri"/>
                <a:cs typeface="Calibri"/>
              </a:rPr>
              <a:t>e</a:t>
            </a:r>
            <a:r>
              <a:rPr lang="tr-TR" sz="1700" spc="-10" dirty="0">
                <a:latin typeface="Calibri"/>
                <a:cs typeface="Calibri"/>
              </a:rPr>
              <a:t>v</a:t>
            </a:r>
            <a:r>
              <a:rPr lang="tr-TR" sz="1700" spc="-20" dirty="0">
                <a:latin typeface="Calibri"/>
                <a:cs typeface="Calibri"/>
              </a:rPr>
              <a:t>r</a:t>
            </a:r>
            <a:r>
              <a:rPr lang="tr-TR" sz="1700" spc="-5" dirty="0">
                <a:latin typeface="Calibri"/>
                <a:cs typeface="Calibri"/>
              </a:rPr>
              <a:t>i</a:t>
            </a:r>
            <a:r>
              <a:rPr lang="tr-TR" sz="1700" spc="-25" dirty="0">
                <a:latin typeface="Calibri"/>
                <a:cs typeface="Calibri"/>
              </a:rPr>
              <a:t>m</a:t>
            </a:r>
            <a:r>
              <a:rPr lang="tr-TR" sz="1700" dirty="0">
                <a:latin typeface="Calibri"/>
                <a:cs typeface="Calibri"/>
              </a:rPr>
              <a:t>içi</a:t>
            </a:r>
            <a:r>
              <a:rPr lang="tr-TR" sz="1700" spc="20" dirty="0">
                <a:latin typeface="Calibri"/>
                <a:cs typeface="Calibri"/>
              </a:rPr>
              <a:t> </a:t>
            </a:r>
            <a:r>
              <a:rPr lang="tr-TR" sz="1700" spc="-15" dirty="0">
                <a:latin typeface="Calibri"/>
                <a:cs typeface="Calibri"/>
              </a:rPr>
              <a:t>Di</a:t>
            </a:r>
            <a:r>
              <a:rPr lang="tr-TR" sz="1700" dirty="0">
                <a:latin typeface="Calibri"/>
                <a:cs typeface="Calibri"/>
              </a:rPr>
              <a:t>l</a:t>
            </a:r>
            <a:r>
              <a:rPr lang="tr-TR" sz="1700" spc="20" dirty="0">
                <a:latin typeface="Calibri"/>
                <a:cs typeface="Calibri"/>
              </a:rPr>
              <a:t> </a:t>
            </a:r>
            <a:r>
              <a:rPr lang="tr-TR" sz="1700" spc="-15" dirty="0">
                <a:latin typeface="Calibri"/>
                <a:cs typeface="Calibri"/>
              </a:rPr>
              <a:t>De</a:t>
            </a:r>
            <a:r>
              <a:rPr lang="tr-TR" sz="1700" spc="-30" dirty="0">
                <a:latin typeface="Calibri"/>
                <a:cs typeface="Calibri"/>
              </a:rPr>
              <a:t>s</a:t>
            </a:r>
            <a:r>
              <a:rPr lang="tr-TR" sz="1700" spc="-35" dirty="0">
                <a:latin typeface="Calibri"/>
                <a:cs typeface="Calibri"/>
              </a:rPr>
              <a:t>t</a:t>
            </a:r>
            <a:r>
              <a:rPr lang="tr-TR" sz="1700" spc="-10" dirty="0">
                <a:latin typeface="Calibri"/>
                <a:cs typeface="Calibri"/>
              </a:rPr>
              <a:t>eği</a:t>
            </a:r>
            <a:r>
              <a:rPr lang="tr-TR" sz="1700" spc="20" dirty="0">
                <a:latin typeface="Calibri"/>
                <a:cs typeface="Calibri"/>
              </a:rPr>
              <a:t> </a:t>
            </a:r>
            <a:r>
              <a:rPr lang="tr-TR" sz="1700" spc="-10" dirty="0">
                <a:latin typeface="Calibri"/>
                <a:cs typeface="Calibri"/>
              </a:rPr>
              <a:t>Gidiş</a:t>
            </a:r>
            <a:r>
              <a:rPr lang="tr-TR" sz="1700" spc="-5" dirty="0">
                <a:latin typeface="Calibri"/>
                <a:cs typeface="Calibri"/>
              </a:rPr>
              <a:t> S</a:t>
            </a:r>
            <a:r>
              <a:rPr lang="tr-TR" sz="1700" spc="-10" dirty="0">
                <a:latin typeface="Calibri"/>
                <a:cs typeface="Calibri"/>
              </a:rPr>
              <a:t>ın</a:t>
            </a:r>
            <a:r>
              <a:rPr lang="tr-TR" sz="1700" spc="-50" dirty="0">
                <a:latin typeface="Calibri"/>
                <a:cs typeface="Calibri"/>
              </a:rPr>
              <a:t>a</a:t>
            </a:r>
            <a:r>
              <a:rPr lang="tr-TR" sz="1700" spc="-10" dirty="0">
                <a:latin typeface="Calibri"/>
                <a:cs typeface="Calibri"/>
              </a:rPr>
              <a:t>vı</a:t>
            </a:r>
            <a:r>
              <a:rPr lang="tr-TR" sz="1700" spc="15" dirty="0">
                <a:latin typeface="Calibri"/>
                <a:cs typeface="Calibri"/>
              </a:rPr>
              <a:t> </a:t>
            </a:r>
            <a:r>
              <a:rPr lang="tr-TR" sz="1700" spc="-10" dirty="0">
                <a:latin typeface="Calibri"/>
                <a:cs typeface="Calibri"/>
              </a:rPr>
              <a:t>Sonucu (OLS 1st </a:t>
            </a:r>
            <a:r>
              <a:rPr lang="tr-TR" sz="1700" spc="-10" dirty="0" err="1">
                <a:latin typeface="Calibri"/>
                <a:cs typeface="Calibri"/>
              </a:rPr>
              <a:t>Assessment</a:t>
            </a:r>
            <a:r>
              <a:rPr lang="tr-TR" sz="1700" spc="-10" dirty="0">
                <a:latin typeface="Calibri"/>
                <a:cs typeface="Calibri"/>
              </a:rPr>
              <a:t>)</a:t>
            </a:r>
          </a:p>
          <a:p>
            <a:pPr marL="469900" lvl="1" indent="0">
              <a:buNone/>
              <a:tabLst>
                <a:tab pos="240665" algn="l"/>
              </a:tabLst>
            </a:pPr>
            <a:r>
              <a:rPr lang="tr-TR" sz="1700" dirty="0" err="1">
                <a:latin typeface="+mn-lt"/>
              </a:rPr>
              <a:t>Hibesiz</a:t>
            </a:r>
            <a:r>
              <a:rPr lang="tr-TR" sz="1700" dirty="0">
                <a:latin typeface="+mn-lt"/>
              </a:rPr>
              <a:t> olarak </a:t>
            </a:r>
            <a:r>
              <a:rPr lang="tr-TR" sz="1700" dirty="0" err="1">
                <a:latin typeface="+mn-lt"/>
              </a:rPr>
              <a:t>Erasmus’tan</a:t>
            </a:r>
            <a:r>
              <a:rPr lang="tr-TR" sz="1700" dirty="0">
                <a:latin typeface="+mn-lt"/>
              </a:rPr>
              <a:t> yararlanacak öğrenciler Vadesiz Euro Hesabı dışındaki tüm belge ve bilgileri sağlamak zorundadırlar.</a:t>
            </a:r>
          </a:p>
          <a:p>
            <a:endParaRPr lang="tr-TR" sz="1700" dirty="0"/>
          </a:p>
        </p:txBody>
      </p:sp>
    </p:spTree>
    <p:extLst>
      <p:ext uri="{BB962C8B-B14F-4D97-AF65-F5344CB8AC3E}">
        <p14:creationId xmlns:p14="http://schemas.microsoft.com/office/powerpoint/2010/main" val="2155012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5214579" y="629266"/>
            <a:ext cx="6422849" cy="1676603"/>
          </a:xfrm>
        </p:spPr>
        <p:txBody>
          <a:bodyPr>
            <a:normAutofit/>
          </a:bodyPr>
          <a:lstStyle/>
          <a:p>
            <a:r>
              <a:rPr lang="tr-TR" altLang="en-US" b="1" dirty="0"/>
              <a:t>Hibeler</a:t>
            </a:r>
            <a:endParaRPr lang="tr-TR" dirty="0"/>
          </a:p>
        </p:txBody>
      </p:sp>
      <p:sp>
        <p:nvSpPr>
          <p:cNvPr id="19" name="Rectangle 1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Euro ana hat">
            <a:extLst>
              <a:ext uri="{FF2B5EF4-FFF2-40B4-BE49-F238E27FC236}">
                <a16:creationId xmlns:a16="http://schemas.microsoft.com/office/drawing/2014/main" id="{49C64BC7-FBC3-4882-8FFA-201DA8013C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2438400"/>
            <a:ext cx="6422848" cy="3785419"/>
          </a:xfrm>
        </p:spPr>
        <p:txBody>
          <a:bodyPr>
            <a:normAutofit/>
          </a:bodyPr>
          <a:lstStyle/>
          <a:p>
            <a:pPr>
              <a:buFont typeface="Wingdings" panose="05000000000000000000" pitchFamily="2" charset="2"/>
              <a:buChar char="§"/>
            </a:pPr>
            <a:r>
              <a:rPr lang="tr-TR" altLang="en-US" sz="2000" dirty="0"/>
              <a:t>Hibe miktarları her yıl Ağustos ayında Ulusal Ajans tarafından ilan edilir.</a:t>
            </a:r>
          </a:p>
          <a:p>
            <a:pPr>
              <a:buFont typeface="Wingdings" panose="05000000000000000000" pitchFamily="2" charset="2"/>
              <a:buChar char="§"/>
            </a:pPr>
            <a:r>
              <a:rPr lang="tr-TR" altLang="en-US" sz="2000" dirty="0"/>
              <a:t>Üniversitemize tahsis edilecek hibe miktarına göre sizlere duyuru yapılacaktır.</a:t>
            </a:r>
          </a:p>
          <a:p>
            <a:pPr>
              <a:buFont typeface="Wingdings" panose="05000000000000000000" pitchFamily="2" charset="2"/>
              <a:buChar char="§"/>
            </a:pPr>
            <a:r>
              <a:rPr lang="tr-TR" altLang="en-US" sz="2000" dirty="0"/>
              <a:t>Her ülke grubu için ayrı hibe miktarları vardır.</a:t>
            </a:r>
          </a:p>
          <a:p>
            <a:pPr>
              <a:buFont typeface="Wingdings" panose="05000000000000000000" pitchFamily="2" charset="2"/>
              <a:buChar char="§"/>
            </a:pPr>
            <a:r>
              <a:rPr lang="tr-TR" altLang="en-US" sz="2000" dirty="0"/>
              <a:t>Ay ve gün bazında ödeme yapılmaktadır.</a:t>
            </a:r>
          </a:p>
          <a:p>
            <a:pPr>
              <a:buFont typeface="Wingdings" panose="05000000000000000000" pitchFamily="2" charset="2"/>
              <a:buChar char="§"/>
            </a:pPr>
            <a:r>
              <a:rPr lang="tr-TR" altLang="en-US" sz="2000" dirty="0"/>
              <a:t>Hibeler Hibe hesaplama aracı (Kabul Mektubuna göre) kullanılarak belirlenmektedir.</a:t>
            </a:r>
          </a:p>
          <a:p>
            <a:endParaRPr lang="tr-TR" sz="2000" dirty="0"/>
          </a:p>
        </p:txBody>
      </p:sp>
    </p:spTree>
    <p:extLst>
      <p:ext uri="{BB962C8B-B14F-4D97-AF65-F5344CB8AC3E}">
        <p14:creationId xmlns:p14="http://schemas.microsoft.com/office/powerpoint/2010/main" val="3374393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85C202-351F-4265-B71B-56EAFEAC43F1}"/>
              </a:ext>
            </a:extLst>
          </p:cNvPr>
          <p:cNvSpPr>
            <a:spLocks noGrp="1"/>
          </p:cNvSpPr>
          <p:nvPr>
            <p:ph type="title"/>
          </p:nvPr>
        </p:nvSpPr>
        <p:spPr>
          <a:xfrm>
            <a:off x="5214579" y="629266"/>
            <a:ext cx="6422849" cy="1676603"/>
          </a:xfrm>
        </p:spPr>
        <p:txBody>
          <a:bodyPr>
            <a:normAutofit/>
          </a:bodyPr>
          <a:lstStyle/>
          <a:p>
            <a:r>
              <a:rPr lang="tr-TR" sz="3600" b="1" dirty="0"/>
              <a:t>HİBE HESAPLAMASI - ÖDEMESİ</a:t>
            </a:r>
            <a:endParaRPr lang="tr-TR" sz="3600" dirty="0"/>
          </a:p>
        </p:txBody>
      </p:sp>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Abaküs düz dolguyla">
            <a:extLst>
              <a:ext uri="{FF2B5EF4-FFF2-40B4-BE49-F238E27FC236}">
                <a16:creationId xmlns:a16="http://schemas.microsoft.com/office/drawing/2014/main" id="{0FDD2E0E-B023-405A-AD11-D43BE7EB93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63A537D1-23D4-47FC-B5A0-F24D16C57723}"/>
              </a:ext>
            </a:extLst>
          </p:cNvPr>
          <p:cNvSpPr>
            <a:spLocks noGrp="1"/>
          </p:cNvSpPr>
          <p:nvPr>
            <p:ph idx="1"/>
          </p:nvPr>
        </p:nvSpPr>
        <p:spPr>
          <a:xfrm>
            <a:off x="5214581" y="2438400"/>
            <a:ext cx="6422848" cy="3785419"/>
          </a:xfrm>
        </p:spPr>
        <p:txBody>
          <a:bodyPr>
            <a:normAutofit/>
          </a:bodyPr>
          <a:lstStyle/>
          <a:p>
            <a:pPr marL="12065" marR="1315720" indent="0" algn="just">
              <a:buNone/>
              <a:tabLst>
                <a:tab pos="241300" algn="l"/>
              </a:tabLst>
            </a:pPr>
            <a:r>
              <a:rPr lang="tr-TR" sz="1700" spc="-20" dirty="0">
                <a:latin typeface="Calibri"/>
                <a:cs typeface="Calibri"/>
              </a:rPr>
              <a:t>Hibe tutarı, tüm masraflarınızı karşılamanız için kesinlikle yeterli olmayacaktır.</a:t>
            </a:r>
          </a:p>
          <a:p>
            <a:pPr marL="12065" marR="1315720" indent="0" algn="just">
              <a:buNone/>
              <a:tabLst>
                <a:tab pos="241300" algn="l"/>
              </a:tabLst>
            </a:pPr>
            <a:r>
              <a:rPr lang="tr-TR" sz="1700" spc="-20" dirty="0">
                <a:latin typeface="Calibri"/>
                <a:cs typeface="Calibri"/>
              </a:rPr>
              <a:t>Hi</a:t>
            </a:r>
            <a:r>
              <a:rPr lang="tr-TR" sz="1700" spc="-15" dirty="0">
                <a:latin typeface="Calibri"/>
                <a:cs typeface="Calibri"/>
              </a:rPr>
              <a:t>be</a:t>
            </a:r>
            <a:r>
              <a:rPr lang="tr-TR" sz="1700" spc="20" dirty="0">
                <a:latin typeface="Calibri"/>
                <a:cs typeface="Calibri"/>
              </a:rPr>
              <a:t> </a:t>
            </a:r>
            <a:r>
              <a:rPr lang="tr-TR" sz="1700" spc="-15" dirty="0">
                <a:latin typeface="Calibri"/>
                <a:cs typeface="Calibri"/>
              </a:rPr>
              <a:t>hesap</a:t>
            </a:r>
            <a:r>
              <a:rPr lang="tr-TR" sz="1700" spc="-25" dirty="0">
                <a:latin typeface="Calibri"/>
                <a:cs typeface="Calibri"/>
              </a:rPr>
              <a:t>l</a:t>
            </a:r>
            <a:r>
              <a:rPr lang="tr-TR" sz="1700" spc="-20" dirty="0">
                <a:latin typeface="Calibri"/>
                <a:cs typeface="Calibri"/>
              </a:rPr>
              <a:t>am</a:t>
            </a:r>
            <a:r>
              <a:rPr lang="tr-TR" sz="1700" spc="-10" dirty="0">
                <a:latin typeface="Calibri"/>
                <a:cs typeface="Calibri"/>
              </a:rPr>
              <a:t>a</a:t>
            </a:r>
            <a:r>
              <a:rPr lang="tr-TR" sz="1700" dirty="0">
                <a:latin typeface="Calibri"/>
                <a:cs typeface="Calibri"/>
              </a:rPr>
              <a:t>sı,</a:t>
            </a:r>
            <a:r>
              <a:rPr lang="tr-TR" sz="1700" spc="15" dirty="0">
                <a:latin typeface="Calibri"/>
                <a:cs typeface="Calibri"/>
              </a:rPr>
              <a:t> </a:t>
            </a:r>
            <a:r>
              <a:rPr lang="tr-TR" sz="1700" spc="-15" dirty="0">
                <a:latin typeface="Calibri"/>
                <a:cs typeface="Calibri"/>
              </a:rPr>
              <a:t>öğ</a:t>
            </a:r>
            <a:r>
              <a:rPr lang="tr-TR" sz="1700" spc="-45" dirty="0">
                <a:latin typeface="Calibri"/>
                <a:cs typeface="Calibri"/>
              </a:rPr>
              <a:t>r</a:t>
            </a:r>
            <a:r>
              <a:rPr lang="tr-TR" sz="1700" spc="-15" dirty="0">
                <a:latin typeface="Calibri"/>
                <a:cs typeface="Calibri"/>
              </a:rPr>
              <a:t>enci</a:t>
            </a:r>
            <a:r>
              <a:rPr lang="tr-TR" sz="1700" spc="-5" dirty="0">
                <a:latin typeface="Calibri"/>
                <a:cs typeface="Calibri"/>
              </a:rPr>
              <a:t> </a:t>
            </a:r>
            <a:r>
              <a:rPr lang="tr-TR" sz="1700" spc="-15" dirty="0">
                <a:latin typeface="Calibri"/>
                <a:cs typeface="Calibri"/>
              </a:rPr>
              <a:t>gitme</a:t>
            </a:r>
            <a:r>
              <a:rPr lang="tr-TR" sz="1700" spc="-30" dirty="0">
                <a:latin typeface="Calibri"/>
                <a:cs typeface="Calibri"/>
              </a:rPr>
              <a:t>d</a:t>
            </a:r>
            <a:r>
              <a:rPr lang="tr-TR" sz="1700" spc="-15" dirty="0">
                <a:latin typeface="Calibri"/>
                <a:cs typeface="Calibri"/>
              </a:rPr>
              <a:t>en</a:t>
            </a:r>
            <a:r>
              <a:rPr lang="tr-TR" sz="1700" spc="5" dirty="0">
                <a:latin typeface="Calibri"/>
                <a:cs typeface="Calibri"/>
              </a:rPr>
              <a:t> </a:t>
            </a:r>
            <a:r>
              <a:rPr lang="tr-TR" sz="1700" spc="-15" dirty="0">
                <a:latin typeface="Calibri"/>
                <a:cs typeface="Calibri"/>
              </a:rPr>
              <a:t>önce</a:t>
            </a:r>
            <a:r>
              <a:rPr lang="tr-TR" sz="1700" spc="15" dirty="0">
                <a:latin typeface="Calibri"/>
                <a:cs typeface="Calibri"/>
              </a:rPr>
              <a:t> </a:t>
            </a:r>
            <a:r>
              <a:rPr lang="tr-TR" sz="1700" spc="-15" dirty="0">
                <a:latin typeface="Calibri"/>
                <a:cs typeface="Calibri"/>
              </a:rPr>
              <a:t>d</a:t>
            </a:r>
            <a:r>
              <a:rPr lang="tr-TR" sz="1700" spc="-65" dirty="0">
                <a:latin typeface="Calibri"/>
                <a:cs typeface="Calibri"/>
              </a:rPr>
              <a:t>a</a:t>
            </a:r>
            <a:r>
              <a:rPr lang="tr-TR" sz="1700" spc="-45" dirty="0">
                <a:latin typeface="Calibri"/>
                <a:cs typeface="Calibri"/>
              </a:rPr>
              <a:t>v</a:t>
            </a:r>
            <a:r>
              <a:rPr lang="tr-TR" sz="1700" spc="-30" dirty="0">
                <a:latin typeface="Calibri"/>
                <a:cs typeface="Calibri"/>
              </a:rPr>
              <a:t>e</a:t>
            </a:r>
            <a:r>
              <a:rPr lang="tr-TR" sz="1700" spc="-10" dirty="0">
                <a:latin typeface="Calibri"/>
                <a:cs typeface="Calibri"/>
              </a:rPr>
              <a:t>t</a:t>
            </a:r>
            <a:r>
              <a:rPr lang="tr-TR" sz="1700" spc="-5" dirty="0">
                <a:latin typeface="Calibri"/>
                <a:cs typeface="Calibri"/>
              </a:rPr>
              <a:t> </a:t>
            </a:r>
            <a:r>
              <a:rPr lang="tr-TR" sz="1700" spc="-20" dirty="0">
                <a:latin typeface="Calibri"/>
                <a:cs typeface="Calibri"/>
              </a:rPr>
              <a:t>me</a:t>
            </a:r>
            <a:r>
              <a:rPr lang="tr-TR" sz="1700" spc="-25" dirty="0">
                <a:latin typeface="Calibri"/>
                <a:cs typeface="Calibri"/>
              </a:rPr>
              <a:t>k</a:t>
            </a:r>
            <a:r>
              <a:rPr lang="tr-TR" sz="1700" spc="-15" dirty="0">
                <a:latin typeface="Calibri"/>
                <a:cs typeface="Calibri"/>
              </a:rPr>
              <a:t>tu</a:t>
            </a:r>
            <a:r>
              <a:rPr lang="tr-TR" sz="1700" spc="-25" dirty="0">
                <a:latin typeface="Calibri"/>
                <a:cs typeface="Calibri"/>
              </a:rPr>
              <a:t>b</a:t>
            </a:r>
            <a:r>
              <a:rPr lang="tr-TR" sz="1700" spc="-15" dirty="0">
                <a:latin typeface="Calibri"/>
                <a:cs typeface="Calibri"/>
              </a:rPr>
              <a:t>un</a:t>
            </a:r>
            <a:r>
              <a:rPr lang="tr-TR" sz="1700" spc="-30" dirty="0">
                <a:latin typeface="Calibri"/>
                <a:cs typeface="Calibri"/>
              </a:rPr>
              <a:t>d</a:t>
            </a:r>
            <a:r>
              <a:rPr lang="tr-TR" sz="1700" spc="-15" dirty="0">
                <a:latin typeface="Calibri"/>
                <a:cs typeface="Calibri"/>
              </a:rPr>
              <a:t>aki</a:t>
            </a:r>
            <a:r>
              <a:rPr lang="tr-TR" sz="1700" spc="55" dirty="0">
                <a:latin typeface="Calibri"/>
                <a:cs typeface="Calibri"/>
              </a:rPr>
              <a:t> </a:t>
            </a:r>
            <a:r>
              <a:rPr lang="tr-TR" sz="1700" spc="-50" dirty="0">
                <a:latin typeface="Calibri"/>
                <a:cs typeface="Calibri"/>
              </a:rPr>
              <a:t>t</a:t>
            </a:r>
            <a:r>
              <a:rPr lang="tr-TR" sz="1700" spc="-10" dirty="0">
                <a:latin typeface="Calibri"/>
                <a:cs typeface="Calibri"/>
              </a:rPr>
              <a:t>ari</a:t>
            </a:r>
            <a:r>
              <a:rPr lang="tr-TR" sz="1700" spc="-30" dirty="0">
                <a:latin typeface="Calibri"/>
                <a:cs typeface="Calibri"/>
              </a:rPr>
              <a:t>h</a:t>
            </a:r>
            <a:r>
              <a:rPr lang="tr-TR" sz="1700" spc="-10" dirty="0">
                <a:latin typeface="Calibri"/>
                <a:cs typeface="Calibri"/>
              </a:rPr>
              <a:t>ler</a:t>
            </a:r>
            <a:r>
              <a:rPr lang="tr-TR" sz="1700" spc="-15" dirty="0">
                <a:latin typeface="Calibri"/>
                <a:cs typeface="Calibri"/>
              </a:rPr>
              <a:t> ü</a:t>
            </a:r>
            <a:r>
              <a:rPr lang="tr-TR" sz="1700" spc="-80" dirty="0">
                <a:latin typeface="Calibri"/>
                <a:cs typeface="Calibri"/>
              </a:rPr>
              <a:t>z</a:t>
            </a:r>
            <a:r>
              <a:rPr lang="tr-TR" sz="1700" spc="-15" dirty="0">
                <a:latin typeface="Calibri"/>
                <a:cs typeface="Calibri"/>
              </a:rPr>
              <a:t>er</a:t>
            </a:r>
            <a:r>
              <a:rPr lang="tr-TR" sz="1700" spc="-25" dirty="0">
                <a:latin typeface="Calibri"/>
                <a:cs typeface="Calibri"/>
              </a:rPr>
              <a:t>i</a:t>
            </a:r>
            <a:r>
              <a:rPr lang="tr-TR" sz="1700" spc="-15" dirty="0">
                <a:latin typeface="Calibri"/>
                <a:cs typeface="Calibri"/>
              </a:rPr>
              <a:t>nden</a:t>
            </a:r>
            <a:r>
              <a:rPr lang="tr-TR" sz="1700" spc="20" dirty="0">
                <a:latin typeface="Calibri"/>
                <a:cs typeface="Calibri"/>
              </a:rPr>
              <a:t> </a:t>
            </a:r>
            <a:r>
              <a:rPr lang="tr-TR" sz="1700" spc="-15" dirty="0">
                <a:latin typeface="Calibri"/>
                <a:cs typeface="Calibri"/>
              </a:rPr>
              <a:t>yapılır.</a:t>
            </a:r>
            <a:endParaRPr lang="tr-TR" sz="1700" dirty="0"/>
          </a:p>
          <a:p>
            <a:pPr marL="12065" marR="12700" indent="0" algn="just">
              <a:buNone/>
              <a:tabLst>
                <a:tab pos="241300" algn="l"/>
              </a:tabLst>
            </a:pPr>
            <a:r>
              <a:rPr lang="tr-TR" sz="1700" spc="-20" dirty="0">
                <a:latin typeface="Calibri"/>
                <a:cs typeface="Calibri"/>
              </a:rPr>
              <a:t>Öğ</a:t>
            </a:r>
            <a:r>
              <a:rPr lang="tr-TR" sz="1700" spc="-50" dirty="0">
                <a:latin typeface="Calibri"/>
                <a:cs typeface="Calibri"/>
              </a:rPr>
              <a:t>r</a:t>
            </a:r>
            <a:r>
              <a:rPr lang="tr-TR" sz="1700" spc="-15" dirty="0">
                <a:latin typeface="Calibri"/>
                <a:cs typeface="Calibri"/>
              </a:rPr>
              <a:t>enci</a:t>
            </a:r>
            <a:r>
              <a:rPr lang="tr-TR" sz="1700" spc="-5" dirty="0">
                <a:latin typeface="Calibri"/>
                <a:cs typeface="Calibri"/>
              </a:rPr>
              <a:t> </a:t>
            </a:r>
            <a:r>
              <a:rPr lang="tr-TR" sz="1700" spc="-15" dirty="0">
                <a:latin typeface="Calibri"/>
                <a:cs typeface="Calibri"/>
              </a:rPr>
              <a:t>dön</a:t>
            </a:r>
            <a:r>
              <a:rPr lang="tr-TR" sz="1700" spc="-30" dirty="0">
                <a:latin typeface="Calibri"/>
                <a:cs typeface="Calibri"/>
              </a:rPr>
              <a:t>d</a:t>
            </a:r>
            <a:r>
              <a:rPr lang="tr-TR" sz="1700" spc="-15" dirty="0">
                <a:latin typeface="Calibri"/>
                <a:cs typeface="Calibri"/>
              </a:rPr>
              <a:t>üğünde</a:t>
            </a:r>
            <a:r>
              <a:rPr lang="tr-TR" sz="1700" spc="60" dirty="0">
                <a:latin typeface="Calibri"/>
                <a:cs typeface="Calibri"/>
              </a:rPr>
              <a:t> </a:t>
            </a:r>
            <a:r>
              <a:rPr lang="tr-TR" sz="1700" spc="-35" dirty="0">
                <a:latin typeface="Calibri"/>
                <a:cs typeface="Calibri"/>
              </a:rPr>
              <a:t>g</a:t>
            </a:r>
            <a:r>
              <a:rPr lang="tr-TR" sz="1700" spc="-30" dirty="0">
                <a:latin typeface="Calibri"/>
                <a:cs typeface="Calibri"/>
              </a:rPr>
              <a:t>e</a:t>
            </a:r>
            <a:r>
              <a:rPr lang="tr-TR" sz="1700" spc="-10" dirty="0">
                <a:latin typeface="Calibri"/>
                <a:cs typeface="Calibri"/>
              </a:rPr>
              <a:t>ti</a:t>
            </a:r>
            <a:r>
              <a:rPr lang="tr-TR" sz="1700" spc="-60" dirty="0">
                <a:latin typeface="Calibri"/>
                <a:cs typeface="Calibri"/>
              </a:rPr>
              <a:t>r</a:t>
            </a:r>
            <a:r>
              <a:rPr lang="tr-TR" sz="1700" spc="-15" dirty="0">
                <a:latin typeface="Calibri"/>
                <a:cs typeface="Calibri"/>
              </a:rPr>
              <a:t>d</a:t>
            </a:r>
            <a:r>
              <a:rPr lang="tr-TR" sz="1700" spc="-25" dirty="0">
                <a:latin typeface="Calibri"/>
                <a:cs typeface="Calibri"/>
              </a:rPr>
              <a:t>i</a:t>
            </a:r>
            <a:r>
              <a:rPr lang="tr-TR" sz="1700" spc="-10" dirty="0">
                <a:latin typeface="Calibri"/>
                <a:cs typeface="Calibri"/>
              </a:rPr>
              <a:t>ği</a:t>
            </a:r>
            <a:r>
              <a:rPr lang="tr-TR" sz="1700" spc="-5" dirty="0">
                <a:latin typeface="Calibri"/>
                <a:cs typeface="Calibri"/>
              </a:rPr>
              <a:t> </a:t>
            </a:r>
            <a:r>
              <a:rPr lang="tr-TR" sz="1700" spc="-15" dirty="0" err="1">
                <a:latin typeface="Calibri"/>
                <a:cs typeface="Calibri"/>
              </a:rPr>
              <a:t>Co</a:t>
            </a:r>
            <a:r>
              <a:rPr lang="tr-TR" sz="1700" spc="-35" dirty="0" err="1">
                <a:latin typeface="Calibri"/>
                <a:cs typeface="Calibri"/>
              </a:rPr>
              <a:t>n</a:t>
            </a:r>
            <a:r>
              <a:rPr lang="tr-TR" sz="1700" spc="-10" dirty="0" err="1">
                <a:latin typeface="Calibri"/>
                <a:cs typeface="Calibri"/>
              </a:rPr>
              <a:t>fi</a:t>
            </a:r>
            <a:r>
              <a:rPr lang="tr-TR" sz="1700" spc="-20" dirty="0" err="1">
                <a:latin typeface="Calibri"/>
                <a:cs typeface="Calibri"/>
              </a:rPr>
              <a:t>r</a:t>
            </a:r>
            <a:r>
              <a:rPr lang="tr-TR" sz="1700" spc="-25" dirty="0" err="1">
                <a:latin typeface="Calibri"/>
                <a:cs typeface="Calibri"/>
              </a:rPr>
              <a:t>m</a:t>
            </a:r>
            <a:r>
              <a:rPr lang="tr-TR" sz="1700" spc="-35" dirty="0" err="1">
                <a:latin typeface="Calibri"/>
                <a:cs typeface="Calibri"/>
              </a:rPr>
              <a:t>a</a:t>
            </a:r>
            <a:r>
              <a:rPr lang="tr-TR" sz="1700" spc="-15" dirty="0" err="1">
                <a:latin typeface="Calibri"/>
                <a:cs typeface="Calibri"/>
              </a:rPr>
              <a:t>tion</a:t>
            </a:r>
            <a:r>
              <a:rPr lang="tr-TR" sz="1700" spc="5" dirty="0">
                <a:latin typeface="Calibri"/>
                <a:cs typeface="Calibri"/>
              </a:rPr>
              <a:t> </a:t>
            </a:r>
            <a:r>
              <a:rPr lang="tr-TR" sz="1700" spc="-15" dirty="0">
                <a:latin typeface="Calibri"/>
                <a:cs typeface="Calibri"/>
              </a:rPr>
              <a:t>of </a:t>
            </a:r>
            <a:r>
              <a:rPr lang="tr-TR" sz="1700" spc="-15" dirty="0" err="1">
                <a:latin typeface="Calibri"/>
                <a:cs typeface="Calibri"/>
              </a:rPr>
              <a:t>S</a:t>
            </a:r>
            <a:r>
              <a:rPr lang="tr-TR" sz="1700" spc="-50" dirty="0" err="1">
                <a:latin typeface="Calibri"/>
                <a:cs typeface="Calibri"/>
              </a:rPr>
              <a:t>t</a:t>
            </a:r>
            <a:r>
              <a:rPr lang="tr-TR" sz="1700" spc="-60" dirty="0" err="1">
                <a:latin typeface="Calibri"/>
                <a:cs typeface="Calibri"/>
              </a:rPr>
              <a:t>a</a:t>
            </a:r>
            <a:r>
              <a:rPr lang="tr-TR" sz="1700" spc="-15" dirty="0" err="1">
                <a:latin typeface="Calibri"/>
                <a:cs typeface="Calibri"/>
              </a:rPr>
              <a:t>y</a:t>
            </a:r>
            <a:r>
              <a:rPr lang="tr-TR" sz="1700" spc="-5" dirty="0">
                <a:latin typeface="Calibri"/>
                <a:cs typeface="Calibri"/>
              </a:rPr>
              <a:t> </a:t>
            </a:r>
            <a:r>
              <a:rPr lang="tr-TR" sz="1700" spc="-15" dirty="0">
                <a:latin typeface="Calibri"/>
                <a:cs typeface="Calibri"/>
              </a:rPr>
              <a:t>be</a:t>
            </a:r>
            <a:r>
              <a:rPr lang="tr-TR" sz="1700" spc="-20" dirty="0">
                <a:latin typeface="Calibri"/>
                <a:cs typeface="Calibri"/>
              </a:rPr>
              <a:t>l</a:t>
            </a:r>
            <a:r>
              <a:rPr lang="tr-TR" sz="1700" spc="-35" dirty="0">
                <a:latin typeface="Calibri"/>
                <a:cs typeface="Calibri"/>
              </a:rPr>
              <a:t>g</a:t>
            </a:r>
            <a:r>
              <a:rPr lang="tr-TR" sz="1700" spc="-15" dirty="0">
                <a:latin typeface="Calibri"/>
                <a:cs typeface="Calibri"/>
              </a:rPr>
              <a:t>es</a:t>
            </a:r>
            <a:r>
              <a:rPr lang="tr-TR" sz="1700" spc="-20" dirty="0">
                <a:latin typeface="Calibri"/>
                <a:cs typeface="Calibri"/>
              </a:rPr>
              <a:t>i</a:t>
            </a:r>
            <a:r>
              <a:rPr lang="tr-TR" sz="1700" spc="-15" dirty="0">
                <a:latin typeface="Calibri"/>
                <a:cs typeface="Calibri"/>
              </a:rPr>
              <a:t>nde</a:t>
            </a:r>
            <a:r>
              <a:rPr lang="tr-TR" sz="1700" spc="15" dirty="0">
                <a:latin typeface="Calibri"/>
                <a:cs typeface="Calibri"/>
              </a:rPr>
              <a:t> </a:t>
            </a:r>
            <a:r>
              <a:rPr lang="tr-TR" sz="1700" spc="-70" dirty="0">
                <a:latin typeface="Calibri"/>
                <a:cs typeface="Calibri"/>
              </a:rPr>
              <a:t>y</a:t>
            </a:r>
            <a:r>
              <a:rPr lang="tr-TR" sz="1700" spc="-15" dirty="0">
                <a:latin typeface="Calibri"/>
                <a:cs typeface="Calibri"/>
              </a:rPr>
              <a:t>a</a:t>
            </a:r>
            <a:r>
              <a:rPr lang="tr-TR" sz="1700" spc="-60" dirty="0">
                <a:latin typeface="Calibri"/>
                <a:cs typeface="Calibri"/>
              </a:rPr>
              <a:t>z</a:t>
            </a:r>
            <a:r>
              <a:rPr lang="tr-TR" sz="1700" spc="-15" dirty="0">
                <a:latin typeface="Calibri"/>
                <a:cs typeface="Calibri"/>
              </a:rPr>
              <a:t>an</a:t>
            </a:r>
            <a:r>
              <a:rPr lang="tr-TR" sz="1700" spc="10" dirty="0">
                <a:latin typeface="Calibri"/>
                <a:cs typeface="Calibri"/>
              </a:rPr>
              <a:t> </a:t>
            </a:r>
            <a:r>
              <a:rPr lang="tr-TR" sz="1700" spc="-50" dirty="0">
                <a:latin typeface="Calibri"/>
                <a:cs typeface="Calibri"/>
              </a:rPr>
              <a:t>t</a:t>
            </a:r>
            <a:r>
              <a:rPr lang="tr-TR" sz="1700" spc="-10" dirty="0">
                <a:latin typeface="Calibri"/>
                <a:cs typeface="Calibri"/>
              </a:rPr>
              <a:t>ari</a:t>
            </a:r>
            <a:r>
              <a:rPr lang="tr-TR" sz="1700" spc="-25" dirty="0">
                <a:latin typeface="Calibri"/>
                <a:cs typeface="Calibri"/>
              </a:rPr>
              <a:t>h</a:t>
            </a:r>
            <a:r>
              <a:rPr lang="tr-TR" sz="1700" spc="-10" dirty="0">
                <a:latin typeface="Calibri"/>
                <a:cs typeface="Calibri"/>
              </a:rPr>
              <a:t>ler</a:t>
            </a:r>
            <a:r>
              <a:rPr lang="tr-TR" sz="1700" spc="5" dirty="0">
                <a:latin typeface="Calibri"/>
                <a:cs typeface="Calibri"/>
              </a:rPr>
              <a:t> </a:t>
            </a:r>
            <a:r>
              <a:rPr lang="tr-TR" sz="1700" spc="-45" dirty="0">
                <a:latin typeface="Calibri"/>
                <a:cs typeface="Calibri"/>
              </a:rPr>
              <a:t>v</a:t>
            </a:r>
            <a:r>
              <a:rPr lang="tr-TR" sz="1700" spc="-15" dirty="0">
                <a:latin typeface="Calibri"/>
                <a:cs typeface="Calibri"/>
              </a:rPr>
              <a:t>e</a:t>
            </a:r>
            <a:r>
              <a:rPr lang="tr-TR" sz="1700" spc="-10" dirty="0">
                <a:latin typeface="Calibri"/>
                <a:cs typeface="Calibri"/>
              </a:rPr>
              <a:t> </a:t>
            </a:r>
            <a:r>
              <a:rPr lang="tr-TR" sz="1700" spc="-15" dirty="0">
                <a:latin typeface="Calibri"/>
                <a:cs typeface="Calibri"/>
              </a:rPr>
              <a:t>pasaportu</a:t>
            </a:r>
            <a:r>
              <a:rPr lang="tr-TR" sz="1700" spc="-25" dirty="0">
                <a:latin typeface="Calibri"/>
                <a:cs typeface="Calibri"/>
              </a:rPr>
              <a:t>n</a:t>
            </a:r>
            <a:r>
              <a:rPr lang="tr-TR" sz="1700" spc="-15" dirty="0">
                <a:latin typeface="Calibri"/>
                <a:cs typeface="Calibri"/>
              </a:rPr>
              <a:t>daki</a:t>
            </a:r>
            <a:r>
              <a:rPr lang="tr-TR" sz="1700" spc="40" dirty="0">
                <a:latin typeface="Calibri"/>
                <a:cs typeface="Calibri"/>
              </a:rPr>
              <a:t> </a:t>
            </a:r>
            <a:r>
              <a:rPr lang="tr-TR" sz="1700" dirty="0">
                <a:latin typeface="Calibri"/>
                <a:cs typeface="Calibri"/>
              </a:rPr>
              <a:t>gir</a:t>
            </a:r>
            <a:r>
              <a:rPr lang="tr-TR" sz="1700" spc="-15" dirty="0">
                <a:latin typeface="Calibri"/>
                <a:cs typeface="Calibri"/>
              </a:rPr>
              <a:t>iş-</a:t>
            </a:r>
            <a:r>
              <a:rPr lang="tr-TR" sz="1700" dirty="0">
                <a:latin typeface="Calibri"/>
                <a:cs typeface="Calibri"/>
              </a:rPr>
              <a:t>çık</a:t>
            </a:r>
            <a:r>
              <a:rPr lang="tr-TR" sz="1700" spc="-10" dirty="0">
                <a:latin typeface="Calibri"/>
                <a:cs typeface="Calibri"/>
              </a:rPr>
              <a:t>ı</a:t>
            </a:r>
            <a:r>
              <a:rPr lang="tr-TR" sz="1700" spc="-15" dirty="0">
                <a:latin typeface="Calibri"/>
                <a:cs typeface="Calibri"/>
              </a:rPr>
              <a:t>ş</a:t>
            </a:r>
            <a:r>
              <a:rPr lang="tr-TR" sz="1700" spc="35" dirty="0">
                <a:latin typeface="Calibri"/>
                <a:cs typeface="Calibri"/>
              </a:rPr>
              <a:t> </a:t>
            </a:r>
            <a:r>
              <a:rPr lang="tr-TR" sz="1700" spc="-20" dirty="0">
                <a:latin typeface="Calibri"/>
                <a:cs typeface="Calibri"/>
              </a:rPr>
              <a:t>dam</a:t>
            </a:r>
            <a:r>
              <a:rPr lang="tr-TR" sz="1700" spc="-60" dirty="0">
                <a:latin typeface="Calibri"/>
                <a:cs typeface="Calibri"/>
              </a:rPr>
              <a:t>g</a:t>
            </a:r>
            <a:r>
              <a:rPr lang="tr-TR" sz="1700" spc="-10" dirty="0">
                <a:latin typeface="Calibri"/>
                <a:cs typeface="Calibri"/>
              </a:rPr>
              <a:t>aları ve başarı durumu </a:t>
            </a:r>
            <a:r>
              <a:rPr lang="tr-TR" sz="1700" spc="-35" dirty="0">
                <a:latin typeface="Calibri"/>
                <a:cs typeface="Calibri"/>
              </a:rPr>
              <a:t>g</a:t>
            </a:r>
            <a:r>
              <a:rPr lang="tr-TR" sz="1700" spc="-50" dirty="0">
                <a:latin typeface="Calibri"/>
                <a:cs typeface="Calibri"/>
              </a:rPr>
              <a:t>ö</a:t>
            </a:r>
            <a:r>
              <a:rPr lang="tr-TR" sz="1700" spc="-15" dirty="0">
                <a:latin typeface="Calibri"/>
                <a:cs typeface="Calibri"/>
              </a:rPr>
              <a:t>z</a:t>
            </a:r>
            <a:r>
              <a:rPr lang="tr-TR" sz="1700" spc="-5" dirty="0">
                <a:latin typeface="Calibri"/>
                <a:cs typeface="Calibri"/>
              </a:rPr>
              <a:t> </a:t>
            </a:r>
            <a:r>
              <a:rPr lang="tr-TR" sz="1700" spc="-15" dirty="0">
                <a:latin typeface="Calibri"/>
                <a:cs typeface="Calibri"/>
              </a:rPr>
              <a:t>ö</a:t>
            </a:r>
            <a:r>
              <a:rPr lang="tr-TR" sz="1700" spc="-25" dirty="0">
                <a:latin typeface="Calibri"/>
                <a:cs typeface="Calibri"/>
              </a:rPr>
              <a:t>n</a:t>
            </a:r>
            <a:r>
              <a:rPr lang="tr-TR" sz="1700" spc="-15" dirty="0">
                <a:latin typeface="Calibri"/>
                <a:cs typeface="Calibri"/>
              </a:rPr>
              <a:t>üne</a:t>
            </a:r>
            <a:r>
              <a:rPr lang="tr-TR" sz="1700" spc="15" dirty="0">
                <a:latin typeface="Calibri"/>
                <a:cs typeface="Calibri"/>
              </a:rPr>
              <a:t> </a:t>
            </a:r>
            <a:r>
              <a:rPr lang="tr-TR" sz="1700" dirty="0">
                <a:latin typeface="Calibri"/>
                <a:cs typeface="Calibri"/>
              </a:rPr>
              <a:t>al</a:t>
            </a:r>
            <a:r>
              <a:rPr lang="tr-TR" sz="1700" spc="-10" dirty="0">
                <a:latin typeface="Calibri"/>
                <a:cs typeface="Calibri"/>
              </a:rPr>
              <a:t>ı</a:t>
            </a:r>
            <a:r>
              <a:rPr lang="tr-TR" sz="1700" spc="-15" dirty="0">
                <a:latin typeface="Calibri"/>
                <a:cs typeface="Calibri"/>
              </a:rPr>
              <a:t>na</a:t>
            </a:r>
            <a:r>
              <a:rPr lang="tr-TR" sz="1700" spc="-75" dirty="0">
                <a:latin typeface="Calibri"/>
                <a:cs typeface="Calibri"/>
              </a:rPr>
              <a:t>r</a:t>
            </a:r>
            <a:r>
              <a:rPr lang="tr-TR" sz="1700" spc="-15" dirty="0">
                <a:latin typeface="Calibri"/>
                <a:cs typeface="Calibri"/>
              </a:rPr>
              <a:t>ak</a:t>
            </a:r>
            <a:r>
              <a:rPr lang="tr-TR" sz="1700" spc="15" dirty="0">
                <a:latin typeface="Calibri"/>
                <a:cs typeface="Calibri"/>
              </a:rPr>
              <a:t> </a:t>
            </a:r>
            <a:r>
              <a:rPr lang="tr-TR" sz="1700" spc="-40" dirty="0">
                <a:latin typeface="Calibri"/>
                <a:cs typeface="Calibri"/>
              </a:rPr>
              <a:t>t</a:t>
            </a:r>
            <a:r>
              <a:rPr lang="tr-TR" sz="1700" spc="-15" dirty="0">
                <a:latin typeface="Calibri"/>
                <a:cs typeface="Calibri"/>
              </a:rPr>
              <a:t>op</a:t>
            </a:r>
            <a:r>
              <a:rPr lang="tr-TR" sz="1700" spc="-20" dirty="0">
                <a:latin typeface="Calibri"/>
                <a:cs typeface="Calibri"/>
              </a:rPr>
              <a:t>lam</a:t>
            </a:r>
            <a:r>
              <a:rPr lang="tr-TR" sz="1700" spc="15" dirty="0">
                <a:latin typeface="Calibri"/>
                <a:cs typeface="Calibri"/>
              </a:rPr>
              <a:t> </a:t>
            </a:r>
            <a:r>
              <a:rPr lang="tr-TR" sz="1700" spc="-15" dirty="0">
                <a:latin typeface="Calibri"/>
                <a:cs typeface="Calibri"/>
              </a:rPr>
              <a:t>h</a:t>
            </a:r>
            <a:r>
              <a:rPr lang="tr-TR" sz="1700" spc="-25" dirty="0">
                <a:latin typeface="Calibri"/>
                <a:cs typeface="Calibri"/>
              </a:rPr>
              <a:t>i</a:t>
            </a:r>
            <a:r>
              <a:rPr lang="tr-TR" sz="1700" spc="-15" dirty="0">
                <a:latin typeface="Calibri"/>
                <a:cs typeface="Calibri"/>
              </a:rPr>
              <a:t>besi</a:t>
            </a:r>
            <a:r>
              <a:rPr lang="tr-TR" sz="1700" spc="10" dirty="0">
                <a:latin typeface="Calibri"/>
                <a:cs typeface="Calibri"/>
              </a:rPr>
              <a:t> </a:t>
            </a:r>
            <a:r>
              <a:rPr lang="tr-TR" sz="1700" spc="-60" dirty="0">
                <a:latin typeface="Calibri"/>
                <a:cs typeface="Calibri"/>
              </a:rPr>
              <a:t>y</a:t>
            </a:r>
            <a:r>
              <a:rPr lang="tr-TR" sz="1700" spc="-15" dirty="0">
                <a:latin typeface="Calibri"/>
                <a:cs typeface="Calibri"/>
              </a:rPr>
              <a:t>en</a:t>
            </a:r>
            <a:r>
              <a:rPr lang="tr-TR" sz="1700" spc="-25" dirty="0">
                <a:latin typeface="Calibri"/>
                <a:cs typeface="Calibri"/>
              </a:rPr>
              <a:t>i</a:t>
            </a:r>
            <a:r>
              <a:rPr lang="tr-TR" sz="1700" spc="-15" dirty="0">
                <a:latin typeface="Calibri"/>
                <a:cs typeface="Calibri"/>
              </a:rPr>
              <a:t>den he</a:t>
            </a:r>
            <a:r>
              <a:rPr lang="tr-TR" sz="1700" spc="-25" dirty="0">
                <a:latin typeface="Calibri"/>
                <a:cs typeface="Calibri"/>
              </a:rPr>
              <a:t>s</a:t>
            </a:r>
            <a:r>
              <a:rPr lang="tr-TR" sz="1700" dirty="0">
                <a:latin typeface="Calibri"/>
                <a:cs typeface="Calibri"/>
              </a:rPr>
              <a:t>ap</a:t>
            </a:r>
            <a:r>
              <a:rPr lang="tr-TR" sz="1700" spc="-10" dirty="0">
                <a:latin typeface="Calibri"/>
                <a:cs typeface="Calibri"/>
              </a:rPr>
              <a:t>l</a:t>
            </a:r>
            <a:r>
              <a:rPr lang="tr-TR" sz="1700" dirty="0">
                <a:latin typeface="Calibri"/>
                <a:cs typeface="Calibri"/>
              </a:rPr>
              <a:t>an</a:t>
            </a:r>
            <a:r>
              <a:rPr lang="tr-TR" sz="1700" spc="-10" dirty="0">
                <a:latin typeface="Calibri"/>
                <a:cs typeface="Calibri"/>
              </a:rPr>
              <a:t>ır</a:t>
            </a:r>
            <a:r>
              <a:rPr lang="tr-TR" sz="1700" spc="30" dirty="0">
                <a:latin typeface="Calibri"/>
                <a:cs typeface="Calibri"/>
              </a:rPr>
              <a:t> </a:t>
            </a:r>
            <a:r>
              <a:rPr lang="tr-TR" sz="1700" spc="-45" dirty="0">
                <a:latin typeface="Calibri"/>
                <a:cs typeface="Calibri"/>
              </a:rPr>
              <a:t>v</a:t>
            </a:r>
            <a:r>
              <a:rPr lang="tr-TR" sz="1700" spc="-15" dirty="0">
                <a:latin typeface="Calibri"/>
                <a:cs typeface="Calibri"/>
              </a:rPr>
              <a:t>e </a:t>
            </a:r>
            <a:r>
              <a:rPr lang="tr-TR" sz="1700" spc="-70" dirty="0">
                <a:latin typeface="Calibri"/>
                <a:cs typeface="Calibri"/>
              </a:rPr>
              <a:t>k</a:t>
            </a:r>
            <a:r>
              <a:rPr lang="tr-TR" sz="1700" dirty="0">
                <a:latin typeface="Calibri"/>
                <a:cs typeface="Calibri"/>
              </a:rPr>
              <a:t>alan</a:t>
            </a:r>
            <a:r>
              <a:rPr lang="tr-TR" sz="1700" spc="5" dirty="0">
                <a:latin typeface="Calibri"/>
                <a:cs typeface="Calibri"/>
              </a:rPr>
              <a:t> </a:t>
            </a:r>
            <a:r>
              <a:rPr lang="tr-TR" sz="1700" spc="-15" dirty="0">
                <a:latin typeface="Calibri"/>
                <a:cs typeface="Calibri"/>
              </a:rPr>
              <a:t>tu</a:t>
            </a:r>
            <a:r>
              <a:rPr lang="tr-TR" sz="1700" spc="-55" dirty="0">
                <a:latin typeface="Calibri"/>
                <a:cs typeface="Calibri"/>
              </a:rPr>
              <a:t>t</a:t>
            </a:r>
            <a:r>
              <a:rPr lang="tr-TR" sz="1700" spc="-15" dirty="0">
                <a:latin typeface="Calibri"/>
                <a:cs typeface="Calibri"/>
              </a:rPr>
              <a:t>ar</a:t>
            </a:r>
            <a:r>
              <a:rPr lang="tr-TR" sz="1700" spc="10" dirty="0">
                <a:latin typeface="Calibri"/>
                <a:cs typeface="Calibri"/>
              </a:rPr>
              <a:t> </a:t>
            </a:r>
            <a:r>
              <a:rPr lang="tr-TR" sz="1700" spc="-15" dirty="0">
                <a:latin typeface="Calibri"/>
                <a:cs typeface="Calibri"/>
              </a:rPr>
              <a:t>da</a:t>
            </a:r>
            <a:r>
              <a:rPr lang="tr-TR" sz="1700" spc="-5" dirty="0">
                <a:latin typeface="Calibri"/>
                <a:cs typeface="Calibri"/>
              </a:rPr>
              <a:t> </a:t>
            </a:r>
            <a:r>
              <a:rPr lang="tr-TR" sz="1700" spc="-15" dirty="0">
                <a:latin typeface="Calibri"/>
                <a:cs typeface="Calibri"/>
              </a:rPr>
              <a:t>bu</a:t>
            </a:r>
            <a:r>
              <a:rPr lang="tr-TR" sz="1700" spc="15" dirty="0">
                <a:latin typeface="Calibri"/>
                <a:cs typeface="Calibri"/>
              </a:rPr>
              <a:t> </a:t>
            </a:r>
            <a:r>
              <a:rPr lang="tr-TR" sz="1700" spc="-15" dirty="0">
                <a:latin typeface="Calibri"/>
                <a:cs typeface="Calibri"/>
              </a:rPr>
              <a:t>d</a:t>
            </a:r>
            <a:r>
              <a:rPr lang="tr-TR" sz="1700" spc="-30" dirty="0">
                <a:latin typeface="Calibri"/>
                <a:cs typeface="Calibri"/>
              </a:rPr>
              <a:t>u</a:t>
            </a:r>
            <a:r>
              <a:rPr lang="tr-TR" sz="1700" spc="-10" dirty="0">
                <a:latin typeface="Calibri"/>
                <a:cs typeface="Calibri"/>
              </a:rPr>
              <a:t>r</a:t>
            </a:r>
            <a:r>
              <a:rPr lang="tr-TR" sz="1700" spc="-30" dirty="0">
                <a:latin typeface="Calibri"/>
                <a:cs typeface="Calibri"/>
              </a:rPr>
              <a:t>u</a:t>
            </a:r>
            <a:r>
              <a:rPr lang="tr-TR" sz="1700" spc="-20" dirty="0">
                <a:latin typeface="Calibri"/>
                <a:cs typeface="Calibri"/>
              </a:rPr>
              <a:t>ma</a:t>
            </a:r>
            <a:r>
              <a:rPr lang="tr-TR" sz="1700" spc="35" dirty="0">
                <a:latin typeface="Calibri"/>
                <a:cs typeface="Calibri"/>
              </a:rPr>
              <a:t> </a:t>
            </a:r>
            <a:r>
              <a:rPr lang="tr-TR" sz="1700" spc="-40" dirty="0">
                <a:latin typeface="Calibri"/>
                <a:cs typeface="Calibri"/>
              </a:rPr>
              <a:t>g</a:t>
            </a:r>
            <a:r>
              <a:rPr lang="tr-TR" sz="1700" spc="-15" dirty="0">
                <a:latin typeface="Calibri"/>
                <a:cs typeface="Calibri"/>
              </a:rPr>
              <a:t>ö</a:t>
            </a:r>
            <a:r>
              <a:rPr lang="tr-TR" sz="1700" spc="-50" dirty="0">
                <a:latin typeface="Calibri"/>
                <a:cs typeface="Calibri"/>
              </a:rPr>
              <a:t>r</a:t>
            </a:r>
            <a:r>
              <a:rPr lang="tr-TR" sz="1700" spc="-15" dirty="0">
                <a:latin typeface="Calibri"/>
                <a:cs typeface="Calibri"/>
              </a:rPr>
              <a:t>e</a:t>
            </a:r>
            <a:r>
              <a:rPr lang="tr-TR" sz="1700" spc="-5" dirty="0">
                <a:latin typeface="Calibri"/>
                <a:cs typeface="Calibri"/>
              </a:rPr>
              <a:t> </a:t>
            </a:r>
            <a:r>
              <a:rPr lang="tr-TR" sz="1700" dirty="0">
                <a:latin typeface="Calibri"/>
                <a:cs typeface="Calibri"/>
              </a:rPr>
              <a:t>değ</a:t>
            </a:r>
            <a:r>
              <a:rPr lang="tr-TR" sz="1700" spc="-15" dirty="0">
                <a:latin typeface="Calibri"/>
                <a:cs typeface="Calibri"/>
              </a:rPr>
              <a:t>i</a:t>
            </a:r>
            <a:r>
              <a:rPr lang="tr-TR" sz="1700" dirty="0">
                <a:latin typeface="Calibri"/>
                <a:cs typeface="Calibri"/>
              </a:rPr>
              <a:t>ş</a:t>
            </a:r>
            <a:r>
              <a:rPr lang="tr-TR" sz="1700" spc="-15" dirty="0">
                <a:latin typeface="Calibri"/>
                <a:cs typeface="Calibri"/>
              </a:rPr>
              <a:t>i</a:t>
            </a:r>
            <a:r>
              <a:rPr lang="tr-TR" sz="1700" dirty="0">
                <a:latin typeface="Calibri"/>
                <a:cs typeface="Calibri"/>
              </a:rPr>
              <a:t>k</a:t>
            </a:r>
            <a:r>
              <a:rPr lang="tr-TR" sz="1700" spc="-10" dirty="0">
                <a:latin typeface="Calibri"/>
                <a:cs typeface="Calibri"/>
              </a:rPr>
              <a:t>l</a:t>
            </a:r>
            <a:r>
              <a:rPr lang="tr-TR" sz="1700" dirty="0">
                <a:latin typeface="Calibri"/>
                <a:cs typeface="Calibri"/>
              </a:rPr>
              <a:t>ik</a:t>
            </a:r>
            <a:r>
              <a:rPr lang="tr-TR" sz="1700" spc="15" dirty="0">
                <a:latin typeface="Calibri"/>
                <a:cs typeface="Calibri"/>
              </a:rPr>
              <a:t> </a:t>
            </a:r>
            <a:r>
              <a:rPr lang="tr-TR" sz="1700" spc="-40" dirty="0">
                <a:latin typeface="Calibri"/>
                <a:cs typeface="Calibri"/>
              </a:rPr>
              <a:t>g</a:t>
            </a:r>
            <a:r>
              <a:rPr lang="tr-TR" sz="1700" spc="-15" dirty="0">
                <a:latin typeface="Calibri"/>
                <a:cs typeface="Calibri"/>
              </a:rPr>
              <a:t>ö</a:t>
            </a:r>
            <a:r>
              <a:rPr lang="tr-TR" sz="1700" spc="-55" dirty="0">
                <a:latin typeface="Calibri"/>
                <a:cs typeface="Calibri"/>
              </a:rPr>
              <a:t>s</a:t>
            </a:r>
            <a:r>
              <a:rPr lang="tr-TR" sz="1700" spc="-40" dirty="0">
                <a:latin typeface="Calibri"/>
                <a:cs typeface="Calibri"/>
              </a:rPr>
              <a:t>t</a:t>
            </a:r>
            <a:r>
              <a:rPr lang="tr-TR" sz="1700" spc="-15" dirty="0">
                <a:latin typeface="Calibri"/>
                <a:cs typeface="Calibri"/>
              </a:rPr>
              <a:t>e</a:t>
            </a:r>
            <a:r>
              <a:rPr lang="tr-TR" sz="1700" spc="-55" dirty="0">
                <a:latin typeface="Calibri"/>
                <a:cs typeface="Calibri"/>
              </a:rPr>
              <a:t>r</a:t>
            </a:r>
            <a:r>
              <a:rPr lang="tr-TR" sz="1700" dirty="0">
                <a:latin typeface="Calibri"/>
                <a:cs typeface="Calibri"/>
              </a:rPr>
              <a:t>ebilir. </a:t>
            </a:r>
          </a:p>
          <a:p>
            <a:pPr marL="12065" marR="12700" indent="0" algn="just">
              <a:buNone/>
              <a:tabLst>
                <a:tab pos="241300" algn="l"/>
              </a:tabLst>
            </a:pPr>
            <a:r>
              <a:rPr lang="tr-TR" sz="1700" dirty="0">
                <a:latin typeface="Calibri"/>
                <a:cs typeface="Calibri"/>
              </a:rPr>
              <a:t>Bütçemiz Eylül, Ekim aylarında ilgili hesabımıza aktarılır ve belge eksiği bulunmayan bir </a:t>
            </a:r>
            <a:r>
              <a:rPr lang="tr-TR" sz="1700" dirty="0" err="1">
                <a:latin typeface="Calibri"/>
                <a:cs typeface="Calibri"/>
              </a:rPr>
              <a:t>Erasmus</a:t>
            </a:r>
            <a:r>
              <a:rPr lang="tr-TR" sz="1700" dirty="0">
                <a:latin typeface="Calibri"/>
                <a:cs typeface="Calibri"/>
              </a:rPr>
              <a:t> dosyası için ödeme sürecinin tamamlanması yaklaşık </a:t>
            </a:r>
            <a:r>
              <a:rPr lang="tr-TR" sz="1700" b="1" dirty="0">
                <a:latin typeface="Calibri"/>
                <a:cs typeface="Calibri"/>
              </a:rPr>
              <a:t>20 iş günü </a:t>
            </a:r>
            <a:r>
              <a:rPr lang="tr-TR" sz="1700" dirty="0">
                <a:latin typeface="Calibri"/>
                <a:cs typeface="Calibri"/>
              </a:rPr>
              <a:t>sürer, bu yüzden özellikle Güz döneminde </a:t>
            </a:r>
            <a:r>
              <a:rPr lang="tr-TR" sz="1700" dirty="0" err="1">
                <a:latin typeface="Calibri"/>
                <a:cs typeface="Calibri"/>
              </a:rPr>
              <a:t>Erasmus</a:t>
            </a:r>
            <a:r>
              <a:rPr lang="tr-TR" sz="1700" dirty="0">
                <a:latin typeface="Calibri"/>
                <a:cs typeface="Calibri"/>
              </a:rPr>
              <a:t> hareketliliği gerçekleştirecek öğrencilerimizin parasal konularda önlem almaları yerinde olacaktır.</a:t>
            </a:r>
          </a:p>
          <a:p>
            <a:pPr marL="0" indent="0">
              <a:buNone/>
            </a:pPr>
            <a:endParaRPr lang="tr-TR" sz="1700" dirty="0"/>
          </a:p>
        </p:txBody>
      </p:sp>
    </p:spTree>
    <p:extLst>
      <p:ext uri="{BB962C8B-B14F-4D97-AF65-F5344CB8AC3E}">
        <p14:creationId xmlns:p14="http://schemas.microsoft.com/office/powerpoint/2010/main" val="181539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Yıldızlı ödül şeridi">
            <a:extLst>
              <a:ext uri="{FF2B5EF4-FFF2-40B4-BE49-F238E27FC236}">
                <a16:creationId xmlns:a16="http://schemas.microsoft.com/office/drawing/2014/main" id="{AAE1A519-2263-4B62-9032-51E3713EB6A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02" y="1146801"/>
            <a:ext cx="4469460" cy="4564396"/>
          </a:xfrm>
          <a:prstGeom prst="rect">
            <a:avLst/>
          </a:prstGeom>
          <a:effectLst/>
        </p:spPr>
      </p:pic>
      <p:sp>
        <p:nvSpPr>
          <p:cNvPr id="3" name="İçerik Yer Tutucusu 2"/>
          <p:cNvSpPr>
            <a:spLocks noGrp="1"/>
          </p:cNvSpPr>
          <p:nvPr>
            <p:ph idx="1"/>
          </p:nvPr>
        </p:nvSpPr>
        <p:spPr>
          <a:xfrm>
            <a:off x="6252693" y="1146801"/>
            <a:ext cx="5323534" cy="5071120"/>
          </a:xfrm>
        </p:spPr>
        <p:txBody>
          <a:bodyPr>
            <a:normAutofit/>
          </a:bodyPr>
          <a:lstStyle/>
          <a:p>
            <a:pPr marL="0" indent="0">
              <a:buNone/>
            </a:pPr>
            <a:r>
              <a:rPr lang="tr-TR" altLang="en-US" sz="1700" b="1" dirty="0"/>
              <a:t>Gitmeden önceki %80’lik kısım</a:t>
            </a:r>
          </a:p>
          <a:p>
            <a:pPr>
              <a:buNone/>
            </a:pPr>
            <a:r>
              <a:rPr lang="tr-TR" altLang="en-US" sz="1700" dirty="0"/>
              <a:t>	Kabul mektubu (Öğrenci Bilgi Formu) üzerindeki tarihe göre (tahmini bir süre) belirlenir ve dosyanın tamamlanması durumunda hibe sözleşmesinin imzalanmasını takiben </a:t>
            </a:r>
            <a:r>
              <a:rPr lang="tr-TR" altLang="en-US" sz="1700" dirty="0" err="1"/>
              <a:t>ödemenir</a:t>
            </a:r>
            <a:r>
              <a:rPr lang="tr-TR" altLang="en-US" sz="1700" dirty="0"/>
              <a:t>.</a:t>
            </a:r>
          </a:p>
          <a:p>
            <a:pPr marL="0" indent="0">
              <a:buNone/>
            </a:pPr>
            <a:r>
              <a:rPr lang="tr-TR" altLang="en-US" sz="1700" b="1" dirty="0"/>
              <a:t>Döndükten sonraki %20’lik kısım</a:t>
            </a:r>
          </a:p>
          <a:p>
            <a:pPr>
              <a:buNone/>
            </a:pPr>
            <a:r>
              <a:rPr lang="tr-TR" altLang="en-US" sz="1700" dirty="0"/>
              <a:t>	Başarılı olma durumu, Katılım Sertifikası (Akademik Takvime uygun) üzerindeki tarihe göre (çelişen durumlarda gerekirse pasaport giriş-çıkış mühürleri), </a:t>
            </a:r>
            <a:r>
              <a:rPr lang="tr-TR" altLang="en-US" sz="1700" dirty="0" err="1"/>
              <a:t>Participant</a:t>
            </a:r>
            <a:r>
              <a:rPr lang="tr-TR" altLang="en-US" sz="1700" dirty="0"/>
              <a:t> </a:t>
            </a:r>
            <a:r>
              <a:rPr lang="tr-TR" altLang="en-US" sz="1700" dirty="0" err="1"/>
              <a:t>Report’un</a:t>
            </a:r>
            <a:r>
              <a:rPr lang="tr-TR" altLang="en-US" sz="1700" dirty="0"/>
              <a:t> doldurulması durumunda ve OLS sınavlarının tamamlanmasıyla ödenir. Belgelerin ofise geç teslim edilmesi durumunda (durum öğrenci kaynaklıysa) hibe ödemesi yapılmaz. </a:t>
            </a:r>
          </a:p>
          <a:p>
            <a:endParaRPr lang="tr-TR" sz="1700" dirty="0"/>
          </a:p>
        </p:txBody>
      </p:sp>
    </p:spTree>
    <p:extLst>
      <p:ext uri="{BB962C8B-B14F-4D97-AF65-F5344CB8AC3E}">
        <p14:creationId xmlns:p14="http://schemas.microsoft.com/office/powerpoint/2010/main" val="1658201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11BE47D-E3F5-4603-90F1-57DDB482D5E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b="1" kern="1200">
                <a:solidFill>
                  <a:srgbClr val="FFFFFF"/>
                </a:solidFill>
                <a:latin typeface="+mj-lt"/>
                <a:ea typeface="+mj-ea"/>
                <a:cs typeface="+mj-cs"/>
              </a:rPr>
              <a:t>ÜLKE GRUPLARI VE HİBE MİKTARLARI</a:t>
            </a:r>
          </a:p>
        </p:txBody>
      </p:sp>
      <p:graphicFrame>
        <p:nvGraphicFramePr>
          <p:cNvPr id="18" name="İçerik Yer Tutucusu 3">
            <a:extLst>
              <a:ext uri="{FF2B5EF4-FFF2-40B4-BE49-F238E27FC236}">
                <a16:creationId xmlns:a16="http://schemas.microsoft.com/office/drawing/2014/main" id="{126B7E05-7199-4A6D-9095-DE81DE34D228}"/>
              </a:ext>
            </a:extLst>
          </p:cNvPr>
          <p:cNvGraphicFramePr>
            <a:graphicFrameLocks/>
          </p:cNvGraphicFramePr>
          <p:nvPr>
            <p:extLst>
              <p:ext uri="{D42A27DB-BD31-4B8C-83A1-F6EECF244321}">
                <p14:modId xmlns:p14="http://schemas.microsoft.com/office/powerpoint/2010/main" val="1006320349"/>
              </p:ext>
            </p:extLst>
          </p:nvPr>
        </p:nvGraphicFramePr>
        <p:xfrm>
          <a:off x="4777316" y="1172838"/>
          <a:ext cx="6780702" cy="4509996"/>
        </p:xfrm>
        <a:graphic>
          <a:graphicData uri="http://schemas.openxmlformats.org/drawingml/2006/table">
            <a:tbl>
              <a:tblPr firstRow="1" firstCol="1" bandRow="1">
                <a:tableStyleId>{5DA37D80-6434-44D0-A028-1B22A696006F}</a:tableStyleId>
              </a:tblPr>
              <a:tblGrid>
                <a:gridCol w="1356760">
                  <a:extLst>
                    <a:ext uri="{9D8B030D-6E8A-4147-A177-3AD203B41FA5}">
                      <a16:colId xmlns:a16="http://schemas.microsoft.com/office/drawing/2014/main" val="20000"/>
                    </a:ext>
                  </a:extLst>
                </a:gridCol>
                <a:gridCol w="3014005">
                  <a:extLst>
                    <a:ext uri="{9D8B030D-6E8A-4147-A177-3AD203B41FA5}">
                      <a16:colId xmlns:a16="http://schemas.microsoft.com/office/drawing/2014/main" val="20001"/>
                    </a:ext>
                  </a:extLst>
                </a:gridCol>
                <a:gridCol w="1198369">
                  <a:extLst>
                    <a:ext uri="{9D8B030D-6E8A-4147-A177-3AD203B41FA5}">
                      <a16:colId xmlns:a16="http://schemas.microsoft.com/office/drawing/2014/main" val="20002"/>
                    </a:ext>
                  </a:extLst>
                </a:gridCol>
                <a:gridCol w="1211568">
                  <a:extLst>
                    <a:ext uri="{9D8B030D-6E8A-4147-A177-3AD203B41FA5}">
                      <a16:colId xmlns:a16="http://schemas.microsoft.com/office/drawing/2014/main" val="20003"/>
                    </a:ext>
                  </a:extLst>
                </a:gridCol>
              </a:tblGrid>
              <a:tr h="1301569">
                <a:tc>
                  <a:txBody>
                    <a:bodyPr/>
                    <a:lstStyle/>
                    <a:p>
                      <a:pPr algn="ctr">
                        <a:lnSpc>
                          <a:spcPct val="107000"/>
                        </a:lnSpc>
                        <a:spcAft>
                          <a:spcPts val="0"/>
                        </a:spcAft>
                      </a:pPr>
                      <a:r>
                        <a:rPr lang="tr-TR" sz="1600" dirty="0">
                          <a:effectLst/>
                        </a:rPr>
                        <a:t>Hayat Pahalılığına Göre Ülke Türleri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gn="ctr">
                        <a:lnSpc>
                          <a:spcPct val="107000"/>
                        </a:lnSpc>
                        <a:spcAft>
                          <a:spcPts val="0"/>
                        </a:spcAft>
                      </a:pPr>
                      <a:r>
                        <a:rPr lang="tr-TR" sz="1600" dirty="0">
                          <a:effectLst/>
                        </a:rPr>
                        <a:t>      Hareketlilikte Misafir Olunan Ülkeler</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600" dirty="0">
                          <a:effectLst/>
                        </a:rPr>
                        <a:t>Aylık Hibe Öğrenim</a:t>
                      </a:r>
                      <a:r>
                        <a:rPr lang="tr-TR" sz="1600" baseline="0" dirty="0">
                          <a:effectLst/>
                        </a:rPr>
                        <a:t> </a:t>
                      </a:r>
                      <a:r>
                        <a:rPr lang="tr-TR" sz="1600" dirty="0">
                          <a:effectLst/>
                        </a:rPr>
                        <a:t>(Avro)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600" dirty="0">
                          <a:effectLst/>
                        </a:rPr>
                        <a:t>Aylık Hibe          Staj (Avro)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0"/>
                  </a:ext>
                </a:extLst>
              </a:tr>
              <a:tr h="1830185">
                <a:tc>
                  <a:txBody>
                    <a:bodyPr/>
                    <a:lstStyle/>
                    <a:p>
                      <a:pPr>
                        <a:lnSpc>
                          <a:spcPct val="107000"/>
                        </a:lnSpc>
                        <a:spcAft>
                          <a:spcPts val="0"/>
                        </a:spcAft>
                      </a:pPr>
                      <a:r>
                        <a:rPr lang="tr-TR" sz="1400">
                          <a:effectLst/>
                        </a:rPr>
                        <a:t> </a:t>
                      </a:r>
                    </a:p>
                    <a:p>
                      <a:pPr>
                        <a:lnSpc>
                          <a:spcPct val="107000"/>
                        </a:lnSpc>
                        <a:spcAft>
                          <a:spcPts val="0"/>
                        </a:spcAft>
                      </a:pPr>
                      <a:r>
                        <a:rPr lang="tr-TR" sz="1400">
                          <a:effectLst/>
                        </a:rPr>
                        <a:t>1. ve 2. Grup Program Ülkeleri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Danimarka,  Finlandiya, İrlanda, İsveç,</a:t>
                      </a:r>
                      <a:r>
                        <a:rPr lang="tr-TR" sz="1400" baseline="0" dirty="0">
                          <a:effectLst/>
                        </a:rPr>
                        <a:t> </a:t>
                      </a:r>
                      <a:r>
                        <a:rPr lang="tr-TR" sz="1400" dirty="0">
                          <a:effectLst/>
                        </a:rPr>
                        <a:t>İzlanda,</a:t>
                      </a:r>
                      <a:r>
                        <a:rPr lang="tr-TR" sz="1400" baseline="0" dirty="0">
                          <a:effectLst/>
                        </a:rPr>
                        <a:t> </a:t>
                      </a:r>
                      <a:r>
                        <a:rPr lang="tr-TR" sz="1400" dirty="0">
                          <a:effectLst/>
                        </a:rPr>
                        <a:t>Lihtenştayn, Lüksemburg, Norveç, Almanya, Avusturya, Belçika, Fransa, Güney</a:t>
                      </a:r>
                      <a:r>
                        <a:rPr lang="tr-TR" sz="1400" baseline="0" dirty="0">
                          <a:effectLst/>
                        </a:rPr>
                        <a:t> Kıbrıs, Hollanda, İspanya, İtalya, Malta, Portekiz, Yunanistan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600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750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1"/>
                  </a:ext>
                </a:extLst>
              </a:tr>
              <a:tr h="1378242">
                <a:tc>
                  <a:txBody>
                    <a:bodyPr/>
                    <a:lstStyle/>
                    <a:p>
                      <a:pPr>
                        <a:lnSpc>
                          <a:spcPct val="107000"/>
                        </a:lnSpc>
                        <a:spcAft>
                          <a:spcPts val="0"/>
                        </a:spcAft>
                      </a:pPr>
                      <a:r>
                        <a:rPr lang="tr-TR" sz="1400">
                          <a:effectLst/>
                        </a:rPr>
                        <a:t> </a:t>
                      </a:r>
                    </a:p>
                    <a:p>
                      <a:pPr>
                        <a:lnSpc>
                          <a:spcPct val="107000"/>
                        </a:lnSpc>
                        <a:spcAft>
                          <a:spcPts val="0"/>
                        </a:spcAft>
                      </a:pPr>
                      <a:r>
                        <a:rPr lang="tr-TR" sz="1400">
                          <a:effectLst/>
                        </a:rPr>
                        <a:t>3. Grup Program Ülkeleri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Bulgaristan,  Çek Cumhuriyeti, Estonya, Hırvatistan, Letonya,  Litvanya,  Macaristan,</a:t>
                      </a:r>
                      <a:r>
                        <a:rPr lang="tr-TR" sz="1400" baseline="0" dirty="0">
                          <a:effectLst/>
                        </a:rPr>
                        <a:t> Kuzey Makedonya, </a:t>
                      </a:r>
                      <a:r>
                        <a:rPr lang="tr-TR" sz="1400" dirty="0">
                          <a:effectLst/>
                        </a:rPr>
                        <a:t>Polonya, Romanya, Sırbistan, Slovakya, Slovenya,  Türkiye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450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tc>
                  <a:txBody>
                    <a:bodyPr/>
                    <a:lstStyle/>
                    <a:p>
                      <a:pPr>
                        <a:lnSpc>
                          <a:spcPct val="107000"/>
                        </a:lnSpc>
                        <a:spcAft>
                          <a:spcPts val="0"/>
                        </a:spcAft>
                      </a:pPr>
                      <a:r>
                        <a:rPr lang="tr-TR" sz="1400" dirty="0">
                          <a:effectLst/>
                        </a:rPr>
                        <a:t> </a:t>
                      </a:r>
                    </a:p>
                    <a:p>
                      <a:pPr>
                        <a:lnSpc>
                          <a:spcPct val="107000"/>
                        </a:lnSpc>
                        <a:spcAft>
                          <a:spcPts val="0"/>
                        </a:spcAft>
                      </a:pPr>
                      <a:r>
                        <a:rPr lang="tr-TR" sz="1400" dirty="0">
                          <a:effectLst/>
                        </a:rPr>
                        <a:t>        600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0131" marR="90131"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4349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622293" y="638144"/>
            <a:ext cx="4953934" cy="1676603"/>
          </a:xfrm>
        </p:spPr>
        <p:txBody>
          <a:bodyPr>
            <a:normAutofit/>
          </a:bodyPr>
          <a:lstStyle/>
          <a:p>
            <a:r>
              <a:rPr lang="tr-TR" altLang="en-US" sz="3700" b="1"/>
              <a:t>Planlanan faaliyet dönemi tamamlanmadan dönülmesi</a:t>
            </a:r>
            <a:endParaRPr lang="tr-TR" sz="3700"/>
          </a:p>
        </p:txBody>
      </p:sp>
      <p:sp>
        <p:nvSpPr>
          <p:cNvPr id="31" name="Rectangle 30">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15" descr="Masanın üzerinde bir takvim">
            <a:extLst>
              <a:ext uri="{FF2B5EF4-FFF2-40B4-BE49-F238E27FC236}">
                <a16:creationId xmlns:a16="http://schemas.microsoft.com/office/drawing/2014/main" id="{1FA8F2B5-E643-45B2-A3AF-1DBA139111B5}"/>
              </a:ext>
            </a:extLst>
          </p:cNvPr>
          <p:cNvPicPr>
            <a:picLocks noChangeAspect="1"/>
          </p:cNvPicPr>
          <p:nvPr/>
        </p:nvPicPr>
        <p:blipFill rotWithShape="1">
          <a:blip r:embed="rId2"/>
          <a:srcRect l="10251" r="44418" b="-1"/>
          <a:stretch/>
        </p:blipFill>
        <p:spPr>
          <a:xfrm>
            <a:off x="1275200" y="818521"/>
            <a:ext cx="3545600" cy="5220957"/>
          </a:xfrm>
          <a:prstGeom prst="rect">
            <a:avLst/>
          </a:prstGeom>
          <a:effectLst/>
        </p:spPr>
      </p:pic>
      <p:sp>
        <p:nvSpPr>
          <p:cNvPr id="3" name="İçerik Yer Tutucusu 2"/>
          <p:cNvSpPr>
            <a:spLocks noGrp="1"/>
          </p:cNvSpPr>
          <p:nvPr>
            <p:ph idx="1"/>
          </p:nvPr>
        </p:nvSpPr>
        <p:spPr>
          <a:xfrm>
            <a:off x="6622295" y="2438401"/>
            <a:ext cx="4953932" cy="3779520"/>
          </a:xfrm>
        </p:spPr>
        <p:txBody>
          <a:bodyPr>
            <a:normAutofit/>
          </a:bodyPr>
          <a:lstStyle/>
          <a:p>
            <a:pPr marL="0" indent="0">
              <a:buNone/>
            </a:pPr>
            <a:r>
              <a:rPr lang="tr-TR" altLang="en-US" sz="2000" b="1" dirty="0"/>
              <a:t>3-12 ay arası</a:t>
            </a:r>
          </a:p>
          <a:p>
            <a:pPr marL="0" indent="0">
              <a:buNone/>
            </a:pPr>
            <a:r>
              <a:rPr lang="tr-TR" altLang="en-US" sz="2000" dirty="0"/>
              <a:t>Hareketlilik süresinin asgari sürenin altında olması durumunda söz konusu hareketlilik için hibe ödemesi yapılmaz. Yapılan ödemenin iadesi talep edilir.</a:t>
            </a:r>
          </a:p>
          <a:p>
            <a:pPr marL="0" indent="0">
              <a:buNone/>
            </a:pPr>
            <a:r>
              <a:rPr lang="tr-TR" altLang="en-US" sz="2000" dirty="0"/>
              <a:t>Mücbir sebeplerle erken dönülmesi durumunda, yurtdışında kalınan süre karşılığı olan hibe miktarı öğrencide bırakılmak üzere, fazladan ödenen hibenin iadesi talep edilir.</a:t>
            </a:r>
          </a:p>
          <a:p>
            <a:endParaRPr lang="tr-TR" sz="2000" dirty="0"/>
          </a:p>
        </p:txBody>
      </p:sp>
    </p:spTree>
    <p:extLst>
      <p:ext uri="{BB962C8B-B14F-4D97-AF65-F5344CB8AC3E}">
        <p14:creationId xmlns:p14="http://schemas.microsoft.com/office/powerpoint/2010/main" val="27684473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Yorum Önemli düz dolguyla">
            <a:extLst>
              <a:ext uri="{FF2B5EF4-FFF2-40B4-BE49-F238E27FC236}">
                <a16:creationId xmlns:a16="http://schemas.microsoft.com/office/drawing/2014/main" id="{1E9BBD23-9C6E-4D1E-A302-F3E775B544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C7B37439-BE9F-4FC0-AD5F-C1FB74CA0135}"/>
              </a:ext>
            </a:extLst>
          </p:cNvPr>
          <p:cNvSpPr>
            <a:spLocks noGrp="1"/>
          </p:cNvSpPr>
          <p:nvPr>
            <p:ph idx="1"/>
          </p:nvPr>
        </p:nvSpPr>
        <p:spPr>
          <a:xfrm>
            <a:off x="5214581" y="559408"/>
            <a:ext cx="6422848" cy="5664412"/>
          </a:xfrm>
        </p:spPr>
        <p:txBody>
          <a:bodyPr>
            <a:normAutofit/>
          </a:bodyPr>
          <a:lstStyle/>
          <a:p>
            <a:pPr marL="0" indent="0">
              <a:buNone/>
            </a:pPr>
            <a:r>
              <a:rPr lang="tr-TR" sz="2000" dirty="0" err="1">
                <a:latin typeface="+mn-lt"/>
              </a:rPr>
              <a:t>Erasmus</a:t>
            </a:r>
            <a:r>
              <a:rPr lang="tr-TR" sz="2000" dirty="0">
                <a:latin typeface="+mn-lt"/>
              </a:rPr>
              <a:t> hibeleri Ulusal Ajans tarafından üniversite aracılığıyla karşılıksız olarak verilir.</a:t>
            </a:r>
          </a:p>
          <a:p>
            <a:pPr marL="0" indent="0">
              <a:buNone/>
            </a:pPr>
            <a:r>
              <a:rPr lang="tr-TR" sz="2000" dirty="0">
                <a:latin typeface="+mn-lt"/>
              </a:rPr>
              <a:t>Hibeler yurtdışındaki masrafların tamamını karşılamaya yönelik değildir. </a:t>
            </a:r>
            <a:r>
              <a:rPr lang="tr-TR" sz="2000" b="1" u="sng" dirty="0">
                <a:latin typeface="+mn-lt"/>
              </a:rPr>
              <a:t>Sadece maddi bir destektir</a:t>
            </a:r>
          </a:p>
          <a:p>
            <a:pPr marL="0" indent="0">
              <a:buNone/>
            </a:pPr>
            <a:r>
              <a:rPr lang="tr-TR" sz="2000" dirty="0">
                <a:latin typeface="+mn-lt"/>
              </a:rPr>
              <a:t>Alacağınız hibe dışında size harcamalarınız için (uçak bileti, kalacak yer vb.) ödeme yapılmaz.</a:t>
            </a:r>
          </a:p>
          <a:p>
            <a:pPr marL="0" indent="0">
              <a:buNone/>
            </a:pPr>
            <a:r>
              <a:rPr lang="nn-NO" sz="2000" dirty="0">
                <a:latin typeface="+mn-lt"/>
              </a:rPr>
              <a:t>Hibenin ilk etapta %</a:t>
            </a:r>
            <a:r>
              <a:rPr lang="tr-TR" sz="2000" dirty="0">
                <a:latin typeface="+mn-lt"/>
              </a:rPr>
              <a:t>8</a:t>
            </a:r>
            <a:r>
              <a:rPr lang="nn-NO" sz="2000" dirty="0">
                <a:latin typeface="+mn-lt"/>
              </a:rPr>
              <a:t>0’i ödenir</a:t>
            </a:r>
            <a:r>
              <a:rPr lang="tr-TR" sz="2000" dirty="0">
                <a:latin typeface="+mn-lt"/>
              </a:rPr>
              <a:t>.</a:t>
            </a:r>
            <a:r>
              <a:rPr lang="tr-TR" sz="2000" dirty="0">
                <a:latin typeface="+mn-lt"/>
                <a:cs typeface="Calibri"/>
              </a:rPr>
              <a:t> Ödemeler gidiş dosyanızın tamamlanması ve </a:t>
            </a:r>
            <a:r>
              <a:rPr lang="tr-TR" sz="2000" dirty="0" err="1">
                <a:latin typeface="+mn-lt"/>
                <a:cs typeface="Calibri"/>
              </a:rPr>
              <a:t>Erasmus</a:t>
            </a:r>
            <a:r>
              <a:rPr lang="tr-TR" sz="2000" dirty="0">
                <a:latin typeface="+mn-lt"/>
                <a:cs typeface="Calibri"/>
              </a:rPr>
              <a:t> Sözleşmenizin imzalanmasını takiben gerçekleştirilir. </a:t>
            </a:r>
          </a:p>
          <a:p>
            <a:pPr marL="0" indent="0">
              <a:buNone/>
            </a:pPr>
            <a:r>
              <a:rPr lang="tr-TR" sz="2000" dirty="0">
                <a:latin typeface="+mn-lt"/>
              </a:rPr>
              <a:t>Kalan %20’luk hibe, değişim tamamlandıktan sonra dönüş belgelerinin eksiksiz olarak Ofis’e teslim edilmesinden, gerçekleşen öğrenim süreniz, pasaport giriş-çıkış mühürleri gözetilerek yapılacak yeni hesaplama sonrası ödenir</a:t>
            </a:r>
          </a:p>
          <a:p>
            <a:pPr marL="0" indent="0">
              <a:buNone/>
            </a:pPr>
            <a:r>
              <a:rPr lang="tr-TR" sz="2000" dirty="0">
                <a:latin typeface="+mn-lt"/>
              </a:rPr>
              <a:t>Devamsızlık sonucu başarısızlık, ders ve sınavlara katılmama ve buna bağlı olarak karşı kurumdan dönüşte transkript edinememeniz durumunda, tarafınıza ödenmiş olan hibe tutarının tamamını iade etmeniz talep edilebilir.</a:t>
            </a:r>
          </a:p>
          <a:p>
            <a:endParaRPr lang="tr-TR" sz="1400" dirty="0"/>
          </a:p>
        </p:txBody>
      </p:sp>
    </p:spTree>
    <p:extLst>
      <p:ext uri="{BB962C8B-B14F-4D97-AF65-F5344CB8AC3E}">
        <p14:creationId xmlns:p14="http://schemas.microsoft.com/office/powerpoint/2010/main" val="2097014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Başlık 1">
            <a:extLst>
              <a:ext uri="{FF2B5EF4-FFF2-40B4-BE49-F238E27FC236}">
                <a16:creationId xmlns:a16="http://schemas.microsoft.com/office/drawing/2014/main" id="{64E7DA7F-1F94-452C-959B-932119D67C72}"/>
              </a:ext>
            </a:extLst>
          </p:cNvPr>
          <p:cNvSpPr>
            <a:spLocks noGrp="1"/>
          </p:cNvSpPr>
          <p:nvPr>
            <p:ph type="title"/>
          </p:nvPr>
        </p:nvSpPr>
        <p:spPr>
          <a:xfrm>
            <a:off x="1000941" y="685801"/>
            <a:ext cx="3494859" cy="5491162"/>
          </a:xfrm>
        </p:spPr>
        <p:txBody>
          <a:bodyPr>
            <a:normAutofit/>
          </a:bodyPr>
          <a:lstStyle/>
          <a:p>
            <a:r>
              <a:rPr lang="tr-TR" b="1"/>
              <a:t>ERASMUS DÖNEMİNİ UZATMA</a:t>
            </a:r>
            <a:endParaRPr lang="tr-TR"/>
          </a:p>
        </p:txBody>
      </p:sp>
      <p:graphicFrame>
        <p:nvGraphicFramePr>
          <p:cNvPr id="5" name="İçerik Yer Tutucusu 2">
            <a:extLst>
              <a:ext uri="{FF2B5EF4-FFF2-40B4-BE49-F238E27FC236}">
                <a16:creationId xmlns:a16="http://schemas.microsoft.com/office/drawing/2014/main" id="{0AB613D2-E745-42F3-B4D8-6E2625C60327}"/>
              </a:ext>
            </a:extLst>
          </p:cNvPr>
          <p:cNvGraphicFramePr>
            <a:graphicFrameLocks noGrp="1"/>
          </p:cNvGraphicFramePr>
          <p:nvPr>
            <p:ph idx="1"/>
            <p:extLst>
              <p:ext uri="{D42A27DB-BD31-4B8C-83A1-F6EECF244321}">
                <p14:modId xmlns:p14="http://schemas.microsoft.com/office/powerpoint/2010/main" val="944364446"/>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7244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5198E-BECE-4EB6-B8B0-75DC48A62EDA}"/>
              </a:ext>
            </a:extLst>
          </p:cNvPr>
          <p:cNvSpPr>
            <a:spLocks noGrp="1"/>
          </p:cNvSpPr>
          <p:nvPr>
            <p:ph type="title"/>
          </p:nvPr>
        </p:nvSpPr>
        <p:spPr>
          <a:xfrm>
            <a:off x="5214579" y="629266"/>
            <a:ext cx="6422849" cy="1676603"/>
          </a:xfrm>
        </p:spPr>
        <p:txBody>
          <a:bodyPr>
            <a:normAutofit/>
          </a:bodyPr>
          <a:lstStyle/>
          <a:p>
            <a:r>
              <a:rPr lang="tr-TR" b="1"/>
              <a:t>VİZE</a:t>
            </a:r>
            <a:endParaRPr lang="tr-TR"/>
          </a:p>
        </p:txBody>
      </p:sp>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Rota (Yolu Belli İki Uçlu düz dolguyla">
            <a:extLst>
              <a:ext uri="{FF2B5EF4-FFF2-40B4-BE49-F238E27FC236}">
                <a16:creationId xmlns:a16="http://schemas.microsoft.com/office/drawing/2014/main" id="{B817BCD8-A749-435D-BCCC-4E0C395626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94463D04-1FFC-4B21-88AC-BB6A6E050D58}"/>
              </a:ext>
            </a:extLst>
          </p:cNvPr>
          <p:cNvSpPr>
            <a:spLocks noGrp="1"/>
          </p:cNvSpPr>
          <p:nvPr>
            <p:ph idx="1"/>
          </p:nvPr>
        </p:nvSpPr>
        <p:spPr>
          <a:xfrm>
            <a:off x="5214581" y="1872360"/>
            <a:ext cx="6422848" cy="4351459"/>
          </a:xfrm>
        </p:spPr>
        <p:txBody>
          <a:bodyPr>
            <a:normAutofit/>
          </a:bodyPr>
          <a:lstStyle/>
          <a:p>
            <a:pPr marL="12700" indent="0">
              <a:buNone/>
              <a:tabLst>
                <a:tab pos="241300" algn="l"/>
              </a:tabLst>
            </a:pPr>
            <a:r>
              <a:rPr lang="tr-TR" sz="2000" spc="-15" dirty="0">
                <a:latin typeface="Calibri"/>
                <a:cs typeface="Calibri"/>
              </a:rPr>
              <a:t>Gi</a:t>
            </a:r>
            <a:r>
              <a:rPr lang="tr-TR" sz="2000" spc="-30" dirty="0">
                <a:latin typeface="Calibri"/>
                <a:cs typeface="Calibri"/>
              </a:rPr>
              <a:t>d</a:t>
            </a:r>
            <a:r>
              <a:rPr lang="tr-TR" sz="2000" spc="-15" dirty="0">
                <a:latin typeface="Calibri"/>
                <a:cs typeface="Calibri"/>
              </a:rPr>
              <a:t>eceğin</a:t>
            </a:r>
            <a:r>
              <a:rPr lang="tr-TR" sz="2000" spc="-25" dirty="0">
                <a:latin typeface="Calibri"/>
                <a:cs typeface="Calibri"/>
              </a:rPr>
              <a:t>i</a:t>
            </a:r>
            <a:r>
              <a:rPr lang="tr-TR" sz="2000" spc="-15" dirty="0">
                <a:latin typeface="Calibri"/>
                <a:cs typeface="Calibri"/>
              </a:rPr>
              <a:t>z</a:t>
            </a:r>
            <a:r>
              <a:rPr lang="tr-TR" sz="2000" spc="-5" dirty="0">
                <a:latin typeface="Calibri"/>
                <a:cs typeface="Calibri"/>
              </a:rPr>
              <a:t> </a:t>
            </a:r>
            <a:r>
              <a:rPr lang="tr-TR" sz="2000" spc="-15" dirty="0">
                <a:latin typeface="Calibri"/>
                <a:cs typeface="Calibri"/>
              </a:rPr>
              <a:t>ül</a:t>
            </a:r>
            <a:r>
              <a:rPr lang="tr-TR" sz="2000" spc="-110" dirty="0">
                <a:latin typeface="Calibri"/>
                <a:cs typeface="Calibri"/>
              </a:rPr>
              <a:t>k</a:t>
            </a:r>
            <a:r>
              <a:rPr lang="tr-TR" sz="2000" spc="-15" dirty="0">
                <a:latin typeface="Calibri"/>
                <a:cs typeface="Calibri"/>
              </a:rPr>
              <a:t>e</a:t>
            </a:r>
            <a:r>
              <a:rPr lang="tr-TR" sz="2000" spc="10" dirty="0">
                <a:latin typeface="Calibri"/>
                <a:cs typeface="Calibri"/>
              </a:rPr>
              <a:t> </a:t>
            </a:r>
            <a:r>
              <a:rPr lang="tr-TR" sz="2000" dirty="0">
                <a:latin typeface="Calibri"/>
                <a:cs typeface="Calibri"/>
              </a:rPr>
              <a:t>iç</a:t>
            </a:r>
            <a:r>
              <a:rPr lang="tr-TR" sz="2000" spc="-10" dirty="0">
                <a:latin typeface="Calibri"/>
                <a:cs typeface="Calibri"/>
              </a:rPr>
              <a:t>i</a:t>
            </a:r>
            <a:r>
              <a:rPr lang="tr-TR" sz="2000" spc="-15" dirty="0">
                <a:latin typeface="Calibri"/>
                <a:cs typeface="Calibri"/>
              </a:rPr>
              <a:t>n</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ba</a:t>
            </a:r>
            <a:r>
              <a:rPr lang="tr-TR" sz="2000" spc="-60" dirty="0">
                <a:latin typeface="Calibri"/>
                <a:cs typeface="Calibri"/>
              </a:rPr>
              <a:t>ş</a:t>
            </a:r>
            <a:r>
              <a:rPr lang="tr-TR" sz="2000" spc="-15" dirty="0">
                <a:latin typeface="Calibri"/>
                <a:cs typeface="Calibri"/>
              </a:rPr>
              <a:t>vu</a:t>
            </a:r>
            <a:r>
              <a:rPr lang="tr-TR" sz="2000" spc="-25" dirty="0">
                <a:latin typeface="Calibri"/>
                <a:cs typeface="Calibri"/>
              </a:rPr>
              <a:t>r</a:t>
            </a:r>
            <a:r>
              <a:rPr lang="tr-TR" sz="2000" spc="-15" dirty="0">
                <a:latin typeface="Calibri"/>
                <a:cs typeface="Calibri"/>
              </a:rPr>
              <a:t>usu</a:t>
            </a:r>
            <a:r>
              <a:rPr lang="tr-TR" sz="2000" spc="-10" dirty="0">
                <a:latin typeface="Calibri"/>
                <a:cs typeface="Calibri"/>
              </a:rPr>
              <a:t>n</a:t>
            </a:r>
            <a:r>
              <a:rPr lang="tr-TR" sz="2000" spc="-15" dirty="0">
                <a:latin typeface="Calibri"/>
                <a:cs typeface="Calibri"/>
              </a:rPr>
              <a:t>u</a:t>
            </a:r>
            <a:r>
              <a:rPr lang="tr-TR" sz="2000" spc="55" dirty="0">
                <a:latin typeface="Calibri"/>
                <a:cs typeface="Calibri"/>
              </a:rPr>
              <a:t> </a:t>
            </a:r>
            <a:r>
              <a:rPr lang="tr-TR" sz="2000" spc="-15" dirty="0">
                <a:latin typeface="Calibri"/>
                <a:cs typeface="Calibri"/>
              </a:rPr>
              <a:t>son</a:t>
            </a:r>
            <a:r>
              <a:rPr lang="tr-TR" sz="2000" spc="20" dirty="0">
                <a:latin typeface="Calibri"/>
                <a:cs typeface="Calibri"/>
              </a:rPr>
              <a:t> </a:t>
            </a:r>
            <a:r>
              <a:rPr lang="tr-TR" sz="2000" spc="-15" dirty="0">
                <a:latin typeface="Calibri"/>
                <a:cs typeface="Calibri"/>
              </a:rPr>
              <a:t>ana b</a:t>
            </a:r>
            <a:r>
              <a:rPr lang="tr-TR" sz="2000" spc="-25" dirty="0">
                <a:latin typeface="Calibri"/>
                <a:cs typeface="Calibri"/>
              </a:rPr>
              <a:t>ı</a:t>
            </a:r>
            <a:r>
              <a:rPr lang="tr-TR" sz="2000" spc="-75" dirty="0">
                <a:latin typeface="Calibri"/>
                <a:cs typeface="Calibri"/>
              </a:rPr>
              <a:t>r</a:t>
            </a:r>
            <a:r>
              <a:rPr lang="tr-TR" sz="2000" spc="-20" dirty="0">
                <a:latin typeface="Calibri"/>
                <a:cs typeface="Calibri"/>
              </a:rPr>
              <a:t>akm</a:t>
            </a:r>
            <a:r>
              <a:rPr lang="tr-TR" sz="2000" spc="-60" dirty="0">
                <a:latin typeface="Calibri"/>
                <a:cs typeface="Calibri"/>
              </a:rPr>
              <a:t>a</a:t>
            </a:r>
            <a:r>
              <a:rPr lang="tr-TR" sz="2000" dirty="0">
                <a:latin typeface="Calibri"/>
                <a:cs typeface="Calibri"/>
              </a:rPr>
              <a:t>y</a:t>
            </a:r>
            <a:r>
              <a:rPr lang="tr-TR" sz="2000" spc="-15" dirty="0">
                <a:latin typeface="Calibri"/>
                <a:cs typeface="Calibri"/>
              </a:rPr>
              <a:t>ın</a:t>
            </a:r>
            <a:r>
              <a:rPr lang="tr-TR" sz="2000" spc="-25" dirty="0">
                <a:latin typeface="Calibri"/>
                <a:cs typeface="Calibri"/>
              </a:rPr>
              <a:t>ı</a:t>
            </a:r>
            <a:r>
              <a:rPr lang="tr-TR" sz="2000" spc="-10" dirty="0">
                <a:latin typeface="Calibri"/>
                <a:cs typeface="Calibri"/>
              </a:rPr>
              <a:t>z.</a:t>
            </a:r>
            <a:r>
              <a:rPr lang="tr-TR" sz="2000" spc="25" dirty="0">
                <a:latin typeface="Calibri"/>
                <a:cs typeface="Calibri"/>
              </a:rPr>
              <a:t> Vize işlemleriniz sonuçlanması için gerekli süreyi ve istenen belgeleri en güncel haliyle öğreniniz.</a:t>
            </a:r>
            <a:endParaRPr lang="tr-TR" sz="2000" dirty="0"/>
          </a:p>
          <a:p>
            <a:pPr>
              <a:spcBef>
                <a:spcPts val="21"/>
              </a:spcBef>
            </a:pPr>
            <a:endParaRPr lang="tr-TR" sz="2000" dirty="0"/>
          </a:p>
          <a:p>
            <a:pPr marL="12700" indent="0">
              <a:buNone/>
              <a:tabLst>
                <a:tab pos="241300" algn="l"/>
              </a:tabLst>
            </a:pPr>
            <a:r>
              <a:rPr lang="tr-TR" sz="2000" spc="35" dirty="0">
                <a:latin typeface="Calibri"/>
                <a:cs typeface="Calibri"/>
              </a:rPr>
              <a:t>Yeşil Pasaportu </a:t>
            </a:r>
            <a:r>
              <a:rPr lang="tr-TR" sz="2000" spc="-15" dirty="0">
                <a:latin typeface="Calibri"/>
                <a:cs typeface="Calibri"/>
              </a:rPr>
              <a:t>olan</a:t>
            </a:r>
            <a:r>
              <a:rPr lang="tr-TR" sz="2000" spc="5" dirty="0">
                <a:latin typeface="Calibri"/>
                <a:cs typeface="Calibri"/>
              </a:rPr>
              <a:t> </a:t>
            </a:r>
            <a:r>
              <a:rPr lang="tr-TR" sz="2000" spc="-15" dirty="0">
                <a:latin typeface="Calibri"/>
                <a:cs typeface="Calibri"/>
              </a:rPr>
              <a:t>öğ</a:t>
            </a:r>
            <a:r>
              <a:rPr lang="tr-TR" sz="2000" spc="-45" dirty="0">
                <a:latin typeface="Calibri"/>
                <a:cs typeface="Calibri"/>
              </a:rPr>
              <a:t>r</a:t>
            </a:r>
            <a:r>
              <a:rPr lang="tr-TR" sz="2000" spc="-15" dirty="0">
                <a:latin typeface="Calibri"/>
                <a:cs typeface="Calibri"/>
              </a:rPr>
              <a:t>enci</a:t>
            </a:r>
            <a:r>
              <a:rPr lang="tr-TR" sz="2000" spc="-25" dirty="0">
                <a:latin typeface="Calibri"/>
                <a:cs typeface="Calibri"/>
              </a:rPr>
              <a:t>l</a:t>
            </a:r>
            <a:r>
              <a:rPr lang="tr-TR" sz="2000" spc="-15" dirty="0">
                <a:latin typeface="Calibri"/>
                <a:cs typeface="Calibri"/>
              </a:rPr>
              <a:t>er</a:t>
            </a:r>
            <a:r>
              <a:rPr lang="tr-TR" sz="2000" spc="-25" dirty="0">
                <a:latin typeface="Calibri"/>
                <a:cs typeface="Calibri"/>
              </a:rPr>
              <a:t>i</a:t>
            </a:r>
            <a:r>
              <a:rPr lang="tr-TR" sz="2000" spc="-15" dirty="0">
                <a:latin typeface="Calibri"/>
                <a:cs typeface="Calibri"/>
              </a:rPr>
              <a:t>n</a:t>
            </a:r>
            <a:r>
              <a:rPr lang="tr-TR" sz="2000" spc="5" dirty="0">
                <a:latin typeface="Calibri"/>
                <a:cs typeface="Calibri"/>
              </a:rPr>
              <a:t> </a:t>
            </a:r>
            <a:r>
              <a:rPr lang="tr-TR" sz="2000" spc="-15" dirty="0">
                <a:latin typeface="Calibri"/>
                <a:cs typeface="Calibri"/>
              </a:rPr>
              <a:t>de</a:t>
            </a:r>
            <a:r>
              <a:rPr lang="tr-TR" sz="2000" spc="5" dirty="0">
                <a:latin typeface="Calibri"/>
                <a:cs typeface="Calibri"/>
              </a:rPr>
              <a:t> </a:t>
            </a:r>
            <a:r>
              <a:rPr lang="tr-TR" sz="2000" dirty="0">
                <a:latin typeface="Calibri"/>
                <a:cs typeface="Calibri"/>
              </a:rPr>
              <a:t>v</a:t>
            </a:r>
            <a:r>
              <a:rPr lang="tr-TR" sz="2000" spc="-15" dirty="0">
                <a:latin typeface="Calibri"/>
                <a:cs typeface="Calibri"/>
              </a:rPr>
              <a:t>i</a:t>
            </a:r>
            <a:r>
              <a:rPr lang="tr-TR" sz="2000" spc="-80" dirty="0">
                <a:latin typeface="Calibri"/>
                <a:cs typeface="Calibri"/>
              </a:rPr>
              <a:t>z</a:t>
            </a:r>
            <a:r>
              <a:rPr lang="tr-TR" sz="2000" spc="-15" dirty="0">
                <a:latin typeface="Calibri"/>
                <a:cs typeface="Calibri"/>
              </a:rPr>
              <a:t>e</a:t>
            </a:r>
            <a:r>
              <a:rPr lang="tr-TR" sz="2000" spc="-5" dirty="0">
                <a:latin typeface="Calibri"/>
                <a:cs typeface="Calibri"/>
              </a:rPr>
              <a:t> </a:t>
            </a:r>
            <a:r>
              <a:rPr lang="tr-TR" sz="2000" spc="-15" dirty="0">
                <a:latin typeface="Calibri"/>
                <a:cs typeface="Calibri"/>
              </a:rPr>
              <a:t>a</a:t>
            </a:r>
            <a:r>
              <a:rPr lang="tr-TR" sz="2000" spc="-25" dirty="0">
                <a:latin typeface="Calibri"/>
                <a:cs typeface="Calibri"/>
              </a:rPr>
              <a:t>l</a:t>
            </a:r>
            <a:r>
              <a:rPr lang="tr-TR" sz="2000" spc="-15" dirty="0">
                <a:latin typeface="Calibri"/>
                <a:cs typeface="Calibri"/>
              </a:rPr>
              <a:t>ması</a:t>
            </a:r>
            <a:r>
              <a:rPr lang="tr-TR" sz="2000" spc="5" dirty="0">
                <a:latin typeface="Calibri"/>
                <a:cs typeface="Calibri"/>
              </a:rPr>
              <a:t> </a:t>
            </a:r>
            <a:r>
              <a:rPr lang="tr-TR" sz="2000" spc="-35" dirty="0">
                <a:latin typeface="Calibri"/>
                <a:cs typeface="Calibri"/>
              </a:rPr>
              <a:t>g</a:t>
            </a:r>
            <a:r>
              <a:rPr lang="tr-TR" sz="2000" spc="-15" dirty="0">
                <a:latin typeface="Calibri"/>
                <a:cs typeface="Calibri"/>
              </a:rPr>
              <a:t>e</a:t>
            </a:r>
            <a:r>
              <a:rPr lang="tr-TR" sz="2000" spc="-50" dirty="0">
                <a:latin typeface="Calibri"/>
                <a:cs typeface="Calibri"/>
              </a:rPr>
              <a:t>r</a:t>
            </a:r>
            <a:r>
              <a:rPr lang="tr-TR" sz="2000" spc="-20" dirty="0">
                <a:latin typeface="Calibri"/>
                <a:cs typeface="Calibri"/>
              </a:rPr>
              <a:t>ekme</a:t>
            </a:r>
            <a:r>
              <a:rPr lang="tr-TR" sz="2000" spc="-30" dirty="0">
                <a:latin typeface="Calibri"/>
                <a:cs typeface="Calibri"/>
              </a:rPr>
              <a:t>k</a:t>
            </a:r>
            <a:r>
              <a:rPr lang="tr-TR" sz="2000" spc="-40" dirty="0">
                <a:latin typeface="Calibri"/>
                <a:cs typeface="Calibri"/>
              </a:rPr>
              <a:t>t</a:t>
            </a:r>
            <a:r>
              <a:rPr lang="tr-TR" sz="2000" spc="-15" dirty="0">
                <a:latin typeface="Calibri"/>
                <a:cs typeface="Calibri"/>
              </a:rPr>
              <a:t>ed</a:t>
            </a:r>
            <a:r>
              <a:rPr lang="tr-TR" sz="2000" spc="-25" dirty="0">
                <a:latin typeface="Calibri"/>
                <a:cs typeface="Calibri"/>
              </a:rPr>
              <a:t>i</a:t>
            </a:r>
            <a:r>
              <a:rPr lang="tr-TR" sz="2000" spc="-290" dirty="0">
                <a:latin typeface="Calibri"/>
                <a:cs typeface="Calibri"/>
              </a:rPr>
              <a:t>r</a:t>
            </a:r>
            <a:r>
              <a:rPr lang="tr-TR" sz="2000" spc="-10" dirty="0">
                <a:latin typeface="Calibri"/>
                <a:cs typeface="Calibri"/>
              </a:rPr>
              <a:t>.</a:t>
            </a:r>
          </a:p>
          <a:p>
            <a:pPr marL="241300" indent="-228600">
              <a:tabLst>
                <a:tab pos="241300" algn="l"/>
              </a:tabLst>
            </a:pPr>
            <a:endParaRPr lang="tr-TR" sz="2000" spc="-10" dirty="0">
              <a:latin typeface="Calibri"/>
              <a:cs typeface="Calibri"/>
            </a:endParaRPr>
          </a:p>
          <a:p>
            <a:pPr marL="12700" indent="0">
              <a:buNone/>
              <a:tabLst>
                <a:tab pos="241300" algn="l"/>
              </a:tabLst>
            </a:pPr>
            <a:r>
              <a:rPr lang="tr-TR" sz="2000" spc="-10" dirty="0">
                <a:latin typeface="Calibri"/>
                <a:cs typeface="Calibri"/>
              </a:rPr>
              <a:t>Vize işlemleri prosedürleri yıllar içinde ülkelere, dış temsilciliklere ve konsolosluk çalışanlarına göre değişkenlik gösterebilmektedir. Vize başvurusu için gerekli belgeleri ve işlemleri hakkında en doğru ve güncel bilgiyi güvenilir birinci kaynaklardan öğrenmek öğrencilerimizin sorumluluğundadır.</a:t>
            </a:r>
          </a:p>
          <a:p>
            <a:pPr marL="12700" indent="0">
              <a:buNone/>
              <a:tabLst>
                <a:tab pos="241300" algn="l"/>
              </a:tabLst>
            </a:pPr>
            <a:endParaRPr lang="tr-TR" sz="2000" dirty="0">
              <a:latin typeface="Calibri"/>
              <a:cs typeface="Calibri"/>
            </a:endParaRPr>
          </a:p>
          <a:p>
            <a:endParaRPr lang="tr-TR" sz="2000" dirty="0"/>
          </a:p>
        </p:txBody>
      </p:sp>
    </p:spTree>
    <p:extLst>
      <p:ext uri="{BB962C8B-B14F-4D97-AF65-F5344CB8AC3E}">
        <p14:creationId xmlns:p14="http://schemas.microsoft.com/office/powerpoint/2010/main" val="14931179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C8C55EE2-FBF9-42E8-A596-E2C1C6AD3116}"/>
              </a:ext>
            </a:extLst>
          </p:cNvPr>
          <p:cNvSpPr>
            <a:spLocks noGrp="1"/>
          </p:cNvSpPr>
          <p:nvPr>
            <p:ph type="title"/>
          </p:nvPr>
        </p:nvSpPr>
        <p:spPr>
          <a:xfrm>
            <a:off x="838200" y="365125"/>
            <a:ext cx="10515600" cy="1325563"/>
          </a:xfrm>
        </p:spPr>
        <p:txBody>
          <a:bodyPr>
            <a:normAutofit/>
          </a:bodyPr>
          <a:lstStyle/>
          <a:p>
            <a:r>
              <a:rPr lang="tr-TR" b="1"/>
              <a:t>Özellikle Dikkat Edilmesi Gereken Hususlar</a:t>
            </a:r>
            <a:endParaRPr lang="tr-TR"/>
          </a:p>
        </p:txBody>
      </p:sp>
      <p:sp>
        <p:nvSpPr>
          <p:cNvPr id="30"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5372D6CF-0F8A-4DE9-BD95-7866482E0340}"/>
              </a:ext>
            </a:extLst>
          </p:cNvPr>
          <p:cNvSpPr>
            <a:spLocks noGrp="1"/>
          </p:cNvSpPr>
          <p:nvPr>
            <p:ph idx="1"/>
          </p:nvPr>
        </p:nvSpPr>
        <p:spPr>
          <a:xfrm>
            <a:off x="838200" y="1825625"/>
            <a:ext cx="10515600" cy="4351338"/>
          </a:xfrm>
        </p:spPr>
        <p:txBody>
          <a:bodyPr>
            <a:normAutofit/>
          </a:bodyPr>
          <a:lstStyle/>
          <a:p>
            <a:pPr marL="0" indent="0">
              <a:buNone/>
            </a:pPr>
            <a:r>
              <a:rPr lang="tr-TR" sz="2000" dirty="0"/>
              <a:t>Öğrencilerimizin, </a:t>
            </a:r>
            <a:r>
              <a:rPr lang="tr-TR" sz="2000" dirty="0" err="1"/>
              <a:t>Erasmus</a:t>
            </a:r>
            <a:r>
              <a:rPr lang="tr-TR" sz="2000" dirty="0"/>
              <a:t> kapsamında öğrenim için yurtdışına gitmeden önce Koordinatörlüğümüze iletmeleri gereken belgeler arasında (bkz. “</a:t>
            </a:r>
            <a:r>
              <a:rPr lang="tr-TR" sz="2000" dirty="0" err="1"/>
              <a:t>checklist</a:t>
            </a:r>
            <a:r>
              <a:rPr lang="tr-TR" sz="2000" dirty="0"/>
              <a:t>”) vize de yer almaktadır. Vizenizi teslim etmeniz durumunda, hibe sözleşmeniz hazırlanır ve tarafınızca imzalanır. Ancak tüm belge eksikliği durumlarında olduğu gibi, vizenizin bir kopyasını Koordinatörlüğümüze iletmedikçe </a:t>
            </a:r>
            <a:r>
              <a:rPr lang="tr-TR" sz="2000" dirty="0" err="1"/>
              <a:t>Erasmus</a:t>
            </a:r>
            <a:r>
              <a:rPr lang="tr-TR" sz="2000" dirty="0"/>
              <a:t> hibe sözleşmeniz ve dosyanız geçerlilik kazanmayacaktır. </a:t>
            </a:r>
          </a:p>
          <a:p>
            <a:pPr marL="0" indent="0">
              <a:buNone/>
            </a:pPr>
            <a:r>
              <a:rPr lang="tr-TR" sz="2000" dirty="0"/>
              <a:t>Ailenizle gerek sürecin maddi boyutu gerekse gideceğiniz ülkede salgının seyrini gözeterek birlikte karar vermeniz ve aile üyelerinizi de doğru biçimde bilgilendirmeniz önemlidir.</a:t>
            </a:r>
          </a:p>
          <a:p>
            <a:pPr marL="0" indent="0">
              <a:buNone/>
            </a:pPr>
            <a:r>
              <a:rPr lang="tr-TR" sz="2000" dirty="0" err="1"/>
              <a:t>Erasmus</a:t>
            </a:r>
            <a:r>
              <a:rPr lang="tr-TR" sz="2000" dirty="0"/>
              <a:t> kapsamında gidişiniz öncesinde, özellikle vize başvurusu sürecinde pek çok bürokratik prosedürü yerine getirmeniz gerektiğinin farkında olmalı ve bunun için hazır olmalısınız.</a:t>
            </a:r>
          </a:p>
          <a:p>
            <a:pPr marL="0" indent="0">
              <a:buNone/>
            </a:pPr>
            <a:r>
              <a:rPr lang="tr-TR" sz="2000" dirty="0"/>
              <a:t>Gidişiniz öncesinde geçen süreyi yabancı dil becerilerinizi geliştirerek ya da mümkünse, para biriktirerek değerlendirme yoluna gidebilirsiniz.</a:t>
            </a:r>
          </a:p>
          <a:p>
            <a:pPr marL="0" indent="0">
              <a:buNone/>
            </a:pPr>
            <a:endParaRPr lang="tr-TR" sz="2000" dirty="0"/>
          </a:p>
        </p:txBody>
      </p:sp>
    </p:spTree>
    <p:extLst>
      <p:ext uri="{BB962C8B-B14F-4D97-AF65-F5344CB8AC3E}">
        <p14:creationId xmlns:p14="http://schemas.microsoft.com/office/powerpoint/2010/main" val="2186154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fik 3" descr="Ünlem İşareti düz dolguyla">
            <a:extLst>
              <a:ext uri="{FF2B5EF4-FFF2-40B4-BE49-F238E27FC236}">
                <a16:creationId xmlns:a16="http://schemas.microsoft.com/office/drawing/2014/main" id="{D07F0A9C-A5CC-4314-8E8B-A99948BA2E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5330" y="2105470"/>
            <a:ext cx="3217333" cy="3217333"/>
          </a:xfrm>
          <a:prstGeom prst="rect">
            <a:avLst/>
          </a:prstGeom>
        </p:spPr>
      </p:pic>
      <p:graphicFrame>
        <p:nvGraphicFramePr>
          <p:cNvPr id="28" name="İçerik Yer Tutucusu 2">
            <a:extLst>
              <a:ext uri="{FF2B5EF4-FFF2-40B4-BE49-F238E27FC236}">
                <a16:creationId xmlns:a16="http://schemas.microsoft.com/office/drawing/2014/main" id="{FD9F4C82-ECAA-499F-A03C-60A3DCA3E885}"/>
              </a:ext>
            </a:extLst>
          </p:cNvPr>
          <p:cNvGraphicFramePr>
            <a:graphicFrameLocks noGrp="1"/>
          </p:cNvGraphicFramePr>
          <p:nvPr>
            <p:ph idx="1"/>
            <p:extLst>
              <p:ext uri="{D42A27DB-BD31-4B8C-83A1-F6EECF244321}">
                <p14:modId xmlns:p14="http://schemas.microsoft.com/office/powerpoint/2010/main" val="479418619"/>
              </p:ext>
            </p:extLst>
          </p:nvPr>
        </p:nvGraphicFramePr>
        <p:xfrm>
          <a:off x="965200" y="494950"/>
          <a:ext cx="4048344" cy="55115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6697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descr="Fa anahtarı düz dolguyla">
            <a:extLst>
              <a:ext uri="{FF2B5EF4-FFF2-40B4-BE49-F238E27FC236}">
                <a16:creationId xmlns:a16="http://schemas.microsoft.com/office/drawing/2014/main" id="{D9BB4307-B10B-42E5-AB90-D91EA60F17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3357" y="1700588"/>
            <a:ext cx="3533985" cy="3533985"/>
          </a:xfrm>
          <a:prstGeom prst="rect">
            <a:avLst/>
          </a:prstGeom>
        </p:spPr>
      </p:pic>
      <p:sp>
        <p:nvSpPr>
          <p:cNvPr id="3" name="İçerik Yer Tutucusu 2"/>
          <p:cNvSpPr>
            <a:spLocks noGrp="1"/>
          </p:cNvSpPr>
          <p:nvPr>
            <p:ph idx="1"/>
          </p:nvPr>
        </p:nvSpPr>
        <p:spPr>
          <a:xfrm>
            <a:off x="5255260" y="1376218"/>
            <a:ext cx="4428236" cy="4350258"/>
          </a:xfrm>
        </p:spPr>
        <p:txBody>
          <a:bodyPr anchor="t">
            <a:normAutofit/>
          </a:bodyPr>
          <a:lstStyle/>
          <a:p>
            <a:pPr marL="0" indent="0">
              <a:buNone/>
            </a:pPr>
            <a:endParaRPr lang="tr-TR" altLang="en-US" sz="1900" b="1" dirty="0">
              <a:latin typeface="Franklin Gothic Book" panose="020B0503020102020204" pitchFamily="34" charset="0"/>
            </a:endParaRPr>
          </a:p>
          <a:p>
            <a:pPr marL="0" indent="0">
              <a:buNone/>
            </a:pPr>
            <a:r>
              <a:rPr lang="tr-TR" altLang="en-US" b="1" dirty="0" err="1">
                <a:latin typeface="Franklin Gothic Book" panose="020B0503020102020204" pitchFamily="34" charset="0"/>
              </a:rPr>
              <a:t>Erasmus</a:t>
            </a:r>
            <a:r>
              <a:rPr lang="tr-TR" altLang="en-US" b="1" dirty="0">
                <a:latin typeface="Franklin Gothic Book" panose="020B0503020102020204" pitchFamily="34" charset="0"/>
              </a:rPr>
              <a:t> </a:t>
            </a:r>
          </a:p>
          <a:p>
            <a:pPr marL="0" indent="0">
              <a:buNone/>
            </a:pPr>
            <a:r>
              <a:rPr lang="tr-TR" altLang="en-US" b="1" dirty="0">
                <a:latin typeface="Franklin Gothic Book" panose="020B0503020102020204" pitchFamily="34" charset="0"/>
              </a:rPr>
              <a:t>bir “yabancı dil programı”  </a:t>
            </a:r>
          </a:p>
          <a:p>
            <a:pPr marL="0" indent="0">
              <a:buNone/>
            </a:pPr>
            <a:r>
              <a:rPr lang="tr-TR" altLang="en-US" b="1" dirty="0">
                <a:latin typeface="Franklin Gothic Book" panose="020B0503020102020204" pitchFamily="34" charset="0"/>
              </a:rPr>
              <a:t>tam anlamıyla bir “burs” programı ve</a:t>
            </a:r>
          </a:p>
          <a:p>
            <a:pPr marL="0" indent="0">
              <a:buNone/>
            </a:pPr>
            <a:r>
              <a:rPr lang="tr-TR" altLang="en-US" b="1" dirty="0">
                <a:latin typeface="Franklin Gothic Book" panose="020B0503020102020204" pitchFamily="34" charset="0"/>
              </a:rPr>
              <a:t>bir “diploma” programı </a:t>
            </a:r>
          </a:p>
          <a:p>
            <a:pPr>
              <a:buNone/>
            </a:pPr>
            <a:r>
              <a:rPr lang="tr-TR" altLang="en-US" b="1" dirty="0">
                <a:latin typeface="Franklin Gothic Book" panose="020B0503020102020204" pitchFamily="34" charset="0"/>
              </a:rPr>
              <a:t>değildir. </a:t>
            </a:r>
          </a:p>
          <a:p>
            <a:pPr>
              <a:buNone/>
            </a:pPr>
            <a:r>
              <a:rPr lang="tr-TR" altLang="en-US" b="1" dirty="0">
                <a:latin typeface="Franklin Gothic Book" panose="020B0503020102020204" pitchFamily="34" charset="0"/>
              </a:rPr>
              <a:t>Hibeler katkı niteliğindedir.</a:t>
            </a:r>
          </a:p>
          <a:p>
            <a:endParaRPr lang="tr-TR" sz="1900" dirty="0"/>
          </a:p>
        </p:txBody>
      </p:sp>
    </p:spTree>
    <p:extLst>
      <p:ext uri="{BB962C8B-B14F-4D97-AF65-F5344CB8AC3E}">
        <p14:creationId xmlns:p14="http://schemas.microsoft.com/office/powerpoint/2010/main" val="1171530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5214579" y="629266"/>
            <a:ext cx="6422849" cy="1676603"/>
          </a:xfrm>
        </p:spPr>
        <p:txBody>
          <a:bodyPr>
            <a:normAutofit/>
          </a:bodyPr>
          <a:lstStyle/>
          <a:p>
            <a:r>
              <a:rPr lang="tr-TR" b="1"/>
              <a:t>KOORDİNATÖRLÜK SÜRECİ</a:t>
            </a:r>
            <a:endParaRPr lang="tr-TR"/>
          </a:p>
        </p:txBody>
      </p:sp>
      <p:sp>
        <p:nvSpPr>
          <p:cNvPr id="43" name="Rectangle 42">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Kronometre düz dolguyla">
            <a:extLst>
              <a:ext uri="{FF2B5EF4-FFF2-40B4-BE49-F238E27FC236}">
                <a16:creationId xmlns:a16="http://schemas.microsoft.com/office/drawing/2014/main" id="{8B1F4387-0D95-4E41-B71B-FDB14D5C6A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2438400"/>
            <a:ext cx="6422848" cy="3785419"/>
          </a:xfrm>
        </p:spPr>
        <p:txBody>
          <a:bodyPr>
            <a:normAutofit/>
          </a:bodyPr>
          <a:lstStyle/>
          <a:p>
            <a:pPr marL="0" indent="0">
              <a:buNone/>
            </a:pPr>
            <a:r>
              <a:rPr lang="tr-TR" sz="2000"/>
              <a:t>Kabul Mektubunun ulaşmasıyla birlikte Koordinatörlük süreci başlar.</a:t>
            </a:r>
          </a:p>
          <a:p>
            <a:pPr marL="0" indent="0">
              <a:buNone/>
            </a:pPr>
            <a:r>
              <a:rPr lang="tr-TR" sz="2000"/>
              <a:t>Öncelikle, her elçiliğin kendine ait kuralları ve dokümanları olduğu unutmayınız, bu yüzden de elçiliğin internet sayfasını dikkatle incelemeniz veya elçiliği arayarak süreç konusunda bilgi edinmeniz gerekmektedir.</a:t>
            </a:r>
          </a:p>
          <a:p>
            <a:pPr marL="0" indent="0">
              <a:buNone/>
            </a:pPr>
            <a:r>
              <a:rPr lang="tr-TR" sz="2000"/>
              <a:t>Kabul mektubu gelir gelmez vize randevusu almalısınız.</a:t>
            </a:r>
          </a:p>
          <a:p>
            <a:pPr marL="0" indent="0">
              <a:buNone/>
            </a:pPr>
            <a:r>
              <a:rPr lang="tr-TR" sz="2000"/>
              <a:t>Elçiliğin talep ettiği koşulları da göz önünde bulundurarak seyahat ve sağlık sigortası yaptırmalısınız.</a:t>
            </a:r>
          </a:p>
          <a:p>
            <a:endParaRPr lang="tr-TR" sz="2000"/>
          </a:p>
        </p:txBody>
      </p:sp>
    </p:spTree>
    <p:extLst>
      <p:ext uri="{BB962C8B-B14F-4D97-AF65-F5344CB8AC3E}">
        <p14:creationId xmlns:p14="http://schemas.microsoft.com/office/powerpoint/2010/main" val="3657519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Okul veri yolu">
            <a:extLst>
              <a:ext uri="{FF2B5EF4-FFF2-40B4-BE49-F238E27FC236}">
                <a16:creationId xmlns:a16="http://schemas.microsoft.com/office/drawing/2014/main" id="{E621EE7B-DDE3-45F9-B35D-4B9588CC2C8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5802" y="1146801"/>
            <a:ext cx="4564396" cy="4564396"/>
          </a:xfrm>
          <a:prstGeom prst="rect">
            <a:avLst/>
          </a:prstGeom>
          <a:effectLst/>
        </p:spPr>
      </p:pic>
      <p:sp>
        <p:nvSpPr>
          <p:cNvPr id="3" name="İçerik Yer Tutucusu 2"/>
          <p:cNvSpPr>
            <a:spLocks noGrp="1"/>
          </p:cNvSpPr>
          <p:nvPr>
            <p:ph idx="1"/>
          </p:nvPr>
        </p:nvSpPr>
        <p:spPr>
          <a:xfrm>
            <a:off x="6622295" y="559407"/>
            <a:ext cx="4953932" cy="5658514"/>
          </a:xfrm>
        </p:spPr>
        <p:txBody>
          <a:bodyPr>
            <a:normAutofit/>
          </a:bodyPr>
          <a:lstStyle/>
          <a:p>
            <a:pPr lvl="1"/>
            <a:endParaRPr lang="tr-TR" sz="1700" dirty="0"/>
          </a:p>
          <a:p>
            <a:pPr lvl="1"/>
            <a:endParaRPr lang="tr-TR" sz="1700" dirty="0"/>
          </a:p>
          <a:p>
            <a:pPr lvl="1"/>
            <a:endParaRPr lang="tr-TR" sz="1700" dirty="0"/>
          </a:p>
          <a:p>
            <a:pPr lvl="1"/>
            <a:r>
              <a:rPr lang="tr-TR" sz="1700" dirty="0"/>
              <a:t>Randevu günü belli olduğunda, randevu tarihinden en erken 1 hafta önce Koordinatörlükle iletişime geçmeniz ve </a:t>
            </a:r>
            <a:r>
              <a:rPr lang="tr-TR" sz="1700" b="1" dirty="0"/>
              <a:t>Vize Yazısı </a:t>
            </a:r>
            <a:r>
              <a:rPr lang="tr-TR" sz="1700" dirty="0"/>
              <a:t>talep etmeniz gereklidir. Vize Yazısı, birçok elçilik tarafından e-imzalı kabul edilmediği için ıslak imzalı ve mühürlü olarak hazırlanır. İmzalı ve mühürlü vize yazısı, talep etmeniz durumunda hazırlanır elden teslim edilir veya postaya verilir.</a:t>
            </a:r>
          </a:p>
          <a:p>
            <a:pPr lvl="1"/>
            <a:endParaRPr lang="tr-TR" sz="1700" dirty="0"/>
          </a:p>
          <a:p>
            <a:pPr lvl="1"/>
            <a:r>
              <a:rPr lang="tr-TR" sz="1700" b="1" dirty="0"/>
              <a:t>Vize Yazısı içeriği: </a:t>
            </a:r>
            <a:r>
              <a:rPr lang="tr-TR" sz="1700" dirty="0"/>
              <a:t>öğrencinin adı soyadı, bölümü, gitmeye hak kazandığı üniversite adı, ülkesi, hareketlilik tarihleri, ve aylık alacağı hibe miktarı </a:t>
            </a:r>
          </a:p>
          <a:p>
            <a:endParaRPr lang="tr-TR" sz="1700" dirty="0"/>
          </a:p>
        </p:txBody>
      </p:sp>
    </p:spTree>
    <p:extLst>
      <p:ext uri="{BB962C8B-B14F-4D97-AF65-F5344CB8AC3E}">
        <p14:creationId xmlns:p14="http://schemas.microsoft.com/office/powerpoint/2010/main" val="304284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Sözleşme düz dolguyla">
            <a:extLst>
              <a:ext uri="{FF2B5EF4-FFF2-40B4-BE49-F238E27FC236}">
                <a16:creationId xmlns:a16="http://schemas.microsoft.com/office/drawing/2014/main" id="{F3A90A6A-7593-454D-9E1C-96868B51DD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151726"/>
            <a:ext cx="6422848" cy="5072094"/>
          </a:xfrm>
        </p:spPr>
        <p:txBody>
          <a:bodyPr>
            <a:normAutofit/>
          </a:bodyPr>
          <a:lstStyle/>
          <a:p>
            <a:pPr marL="0" indent="0">
              <a:buNone/>
            </a:pPr>
            <a:endParaRPr lang="tr-TR" sz="1600" dirty="0"/>
          </a:p>
          <a:p>
            <a:pPr marL="0" indent="0">
              <a:buNone/>
            </a:pPr>
            <a:endParaRPr lang="tr-TR" sz="1600" dirty="0"/>
          </a:p>
          <a:p>
            <a:pPr marL="0" indent="0">
              <a:buNone/>
            </a:pPr>
            <a:endParaRPr lang="tr-TR" sz="1600" dirty="0"/>
          </a:p>
          <a:p>
            <a:pPr marL="0" indent="0">
              <a:buNone/>
            </a:pPr>
            <a:r>
              <a:rPr lang="tr-TR" sz="1600" dirty="0"/>
              <a:t>Vize işlemlerinin gerçekleştirilmesi, gerekli evrakların elçiliğe teslimi ve vizenin teslim alınarak bir kopyasının Koordinatörlüğe gönderilmesi (mail yoluyla) üzerine </a:t>
            </a:r>
            <a:r>
              <a:rPr lang="tr-TR" sz="1600" dirty="0" err="1"/>
              <a:t>hibelendirme</a:t>
            </a:r>
            <a:r>
              <a:rPr lang="tr-TR" sz="1600" dirty="0"/>
              <a:t> süreci başlar.</a:t>
            </a:r>
          </a:p>
          <a:p>
            <a:endParaRPr lang="tr-TR" sz="1600" dirty="0"/>
          </a:p>
          <a:p>
            <a:pPr marL="0" indent="0">
              <a:buNone/>
            </a:pPr>
            <a:r>
              <a:rPr lang="tr-TR" sz="1600" b="1" dirty="0"/>
              <a:t>Hibe sözleşmesi </a:t>
            </a:r>
            <a:r>
              <a:rPr lang="tr-TR" sz="1600" dirty="0"/>
              <a:t>ofis tarafından hazırlanır ve e-posta adresinize gönderilir. Hibe sözleşmesinden 2 adet çıktı almalı, dikkatle okuyup tüm bilgilerin doğruluğu kontrol ettikten sonra 2 nüshanın her sayfası imzalanır. Öğrenci tarafından imzalanan hibe sözleşmesi mail yoluyla </a:t>
            </a:r>
            <a:r>
              <a:rPr lang="tr-TR" sz="1600" dirty="0">
                <a:hlinkClick r:id="rId4"/>
              </a:rPr>
              <a:t>mayya.kabasakal@erzincan.edu.tr</a:t>
            </a:r>
            <a:r>
              <a:rPr lang="tr-TR" sz="1600" dirty="0"/>
              <a:t> mail adresine gönderilir. Hibe sözleşmesi olmadan hibe tahsisi mümkün değildir.</a:t>
            </a:r>
          </a:p>
          <a:p>
            <a:endParaRPr lang="tr-TR" sz="1600" dirty="0"/>
          </a:p>
        </p:txBody>
      </p:sp>
    </p:spTree>
    <p:extLst>
      <p:ext uri="{BB962C8B-B14F-4D97-AF65-F5344CB8AC3E}">
        <p14:creationId xmlns:p14="http://schemas.microsoft.com/office/powerpoint/2010/main" val="1938023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5214579" y="629266"/>
            <a:ext cx="6422849" cy="1676603"/>
          </a:xfrm>
        </p:spPr>
        <p:txBody>
          <a:bodyPr>
            <a:normAutofit/>
          </a:bodyPr>
          <a:lstStyle/>
          <a:p>
            <a:r>
              <a:rPr lang="tr-TR" b="1"/>
              <a:t>ÖNEMLİ BİLGİLENDİRME</a:t>
            </a:r>
            <a:endParaRPr lang="tr-TR"/>
          </a:p>
        </p:txBody>
      </p:sp>
      <p:sp>
        <p:nvSpPr>
          <p:cNvPr id="34" name="Rectangle 33">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Yorum Önemli düz dolguyla">
            <a:extLst>
              <a:ext uri="{FF2B5EF4-FFF2-40B4-BE49-F238E27FC236}">
                <a16:creationId xmlns:a16="http://schemas.microsoft.com/office/drawing/2014/main" id="{37AFDD32-875B-4A8E-B154-ADB45A70DD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2438400"/>
            <a:ext cx="6422848" cy="3785419"/>
          </a:xfrm>
        </p:spPr>
        <p:txBody>
          <a:bodyPr>
            <a:normAutofit/>
          </a:bodyPr>
          <a:lstStyle/>
          <a:p>
            <a:pPr marL="0" indent="0">
              <a:buNone/>
            </a:pPr>
            <a:r>
              <a:rPr lang="tr-TR" sz="1700" dirty="0"/>
              <a:t>Yurtdışına gitmeden </a:t>
            </a:r>
            <a:r>
              <a:rPr lang="tr-TR" sz="1700" b="1" dirty="0"/>
              <a:t>ders kaydınızı </a:t>
            </a:r>
            <a:r>
              <a:rPr lang="tr-TR" sz="1700" dirty="0"/>
              <a:t>yaptırabilirsiniz veya yaptırmayabilirsiniz. </a:t>
            </a:r>
          </a:p>
          <a:p>
            <a:pPr marL="0" indent="0">
              <a:buNone/>
            </a:pPr>
            <a:r>
              <a:rPr lang="tr-TR" sz="1700" b="1" dirty="0"/>
              <a:t>Ancak</a:t>
            </a:r>
          </a:p>
          <a:p>
            <a:pPr marL="0" indent="0">
              <a:buNone/>
            </a:pPr>
            <a:r>
              <a:rPr lang="tr-TR" sz="1700" dirty="0"/>
              <a:t>Otomasyon sisteminde </a:t>
            </a:r>
            <a:r>
              <a:rPr lang="tr-TR" sz="1700" dirty="0" err="1"/>
              <a:t>Erasmus</a:t>
            </a:r>
            <a:r>
              <a:rPr lang="tr-TR" sz="1700" dirty="0"/>
              <a:t> Öğrencisi olarak işaretlenmeniz zorunludur.</a:t>
            </a:r>
          </a:p>
          <a:p>
            <a:pPr marL="0" indent="0">
              <a:buNone/>
            </a:pPr>
            <a:r>
              <a:rPr lang="tr-TR" sz="1700" dirty="0"/>
              <a:t>Gideceğiniz kurumda hiçbir şekilde harç ücreti ödemezsiniz. Hiçbir kurum </a:t>
            </a:r>
            <a:r>
              <a:rPr lang="tr-TR" sz="1700" dirty="0" err="1"/>
              <a:t>Erasmus</a:t>
            </a:r>
            <a:r>
              <a:rPr lang="tr-TR" sz="1700" dirty="0"/>
              <a:t> öğrencisinden harç ücreti talep edemez. Harç parası talep edilmesi Uygulama El Kitabı’na tamamen aykırıdır.</a:t>
            </a:r>
            <a:endParaRPr lang="tr-TR" sz="1700" b="1" dirty="0"/>
          </a:p>
          <a:p>
            <a:pPr marL="0" indent="0">
              <a:buNone/>
            </a:pPr>
            <a:r>
              <a:rPr lang="tr-TR" sz="1700" b="1" dirty="0"/>
              <a:t>Ancak</a:t>
            </a:r>
          </a:p>
          <a:p>
            <a:pPr marL="0" indent="0">
              <a:buNone/>
            </a:pPr>
            <a:r>
              <a:rPr lang="tr-TR" sz="1700" dirty="0"/>
              <a:t>Karşı kurum, hizmet bedeli talep edebilir. Bu ücretin ödenmesi zorunludur.</a:t>
            </a:r>
          </a:p>
          <a:p>
            <a:endParaRPr lang="tr-TR" sz="1700" dirty="0"/>
          </a:p>
          <a:p>
            <a:endParaRPr lang="tr-TR" sz="1700" dirty="0"/>
          </a:p>
          <a:p>
            <a:pPr marL="0" indent="0">
              <a:buNone/>
            </a:pPr>
            <a:endParaRPr lang="tr-TR" sz="1700" dirty="0"/>
          </a:p>
        </p:txBody>
      </p:sp>
    </p:spTree>
    <p:extLst>
      <p:ext uri="{BB962C8B-B14F-4D97-AF65-F5344CB8AC3E}">
        <p14:creationId xmlns:p14="http://schemas.microsoft.com/office/powerpoint/2010/main" val="18565697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descr="bina, açık hava, kişi, insanlar içeren bir resim&#10;&#10;Açıklama otomatik olarak oluşturuldu"/>
          <p:cNvPicPr>
            <a:picLocks noChangeAspect="1"/>
          </p:cNvPicPr>
          <p:nvPr/>
        </p:nvPicPr>
        <p:blipFill rotWithShape="1">
          <a:blip r:embed="rId2">
            <a:extLst>
              <a:ext uri="{28A0092B-C50C-407E-A947-70E740481C1C}">
                <a14:useLocalDpi xmlns:a14="http://schemas.microsoft.com/office/drawing/2010/main" val="0"/>
              </a:ext>
            </a:extLst>
          </a:blip>
          <a:srcRect l="3987" t="23391" r="5104"/>
          <a:stretch/>
        </p:blipFill>
        <p:spPr>
          <a:xfrm>
            <a:off x="20" y="10"/>
            <a:ext cx="12191981" cy="6857990"/>
          </a:xfrm>
          <a:prstGeom prst="rect">
            <a:avLst/>
          </a:prstGeom>
        </p:spPr>
      </p:pic>
      <p:sp>
        <p:nvSpPr>
          <p:cNvPr id="80" name="Rectangle 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a:t>HAREKETLİLİK SIRASINDA</a:t>
            </a:r>
            <a:endParaRPr lang="en-US" sz="6600"/>
          </a:p>
        </p:txBody>
      </p:sp>
      <p:sp>
        <p:nvSpPr>
          <p:cNvPr id="81" name="Rectangle: Rounded Corners 5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6268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Unvan 1"/>
          <p:cNvSpPr>
            <a:spLocks noGrp="1"/>
          </p:cNvSpPr>
          <p:nvPr>
            <p:ph type="title"/>
          </p:nvPr>
        </p:nvSpPr>
        <p:spPr>
          <a:xfrm>
            <a:off x="1288060" y="1369938"/>
            <a:ext cx="3210854" cy="4114800"/>
          </a:xfrm>
        </p:spPr>
        <p:txBody>
          <a:bodyPr>
            <a:normAutofit/>
          </a:bodyPr>
          <a:lstStyle/>
          <a:p>
            <a:pPr algn="r"/>
            <a:r>
              <a:rPr lang="tr-TR" b="1"/>
              <a:t>DURING THE MOBILITY</a:t>
            </a:r>
            <a:endParaRPr lang="tr-TR"/>
          </a:p>
        </p:txBody>
      </p:sp>
      <p:cxnSp>
        <p:nvCxnSpPr>
          <p:cNvPr id="36" name="Straight Connector 35">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5030505" y="1144745"/>
            <a:ext cx="5872185" cy="4341655"/>
          </a:xfrm>
        </p:spPr>
        <p:txBody>
          <a:bodyPr anchor="ctr">
            <a:normAutofit/>
          </a:bodyPr>
          <a:lstStyle/>
          <a:p>
            <a:pPr marL="0" indent="0">
              <a:buNone/>
            </a:pPr>
            <a:r>
              <a:rPr lang="tr-TR" sz="1700" dirty="0"/>
              <a:t>Hareketliliğe başladıktan sonra </a:t>
            </a:r>
            <a:r>
              <a:rPr lang="tr-TR" sz="1700" b="1" dirty="0" err="1"/>
              <a:t>During</a:t>
            </a:r>
            <a:r>
              <a:rPr lang="tr-TR" sz="1700" b="1" dirty="0"/>
              <a:t> </a:t>
            </a:r>
            <a:r>
              <a:rPr lang="tr-TR" sz="1700" b="1" dirty="0" err="1"/>
              <a:t>the</a:t>
            </a:r>
            <a:r>
              <a:rPr lang="tr-TR" sz="1700" b="1" dirty="0"/>
              <a:t> </a:t>
            </a:r>
            <a:r>
              <a:rPr lang="tr-TR" sz="1700" b="1" dirty="0" err="1"/>
              <a:t>Mobility</a:t>
            </a:r>
            <a:r>
              <a:rPr lang="tr-TR" sz="1700" b="1" dirty="0"/>
              <a:t> </a:t>
            </a:r>
            <a:r>
              <a:rPr lang="tr-TR" sz="1700" dirty="0"/>
              <a:t>talep edebilirsiniz.</a:t>
            </a:r>
          </a:p>
          <a:p>
            <a:pPr marL="0" indent="0">
              <a:buNone/>
            </a:pPr>
            <a:r>
              <a:rPr lang="tr-TR" sz="1700" dirty="0"/>
              <a:t>Karşı kurumda ders açılmaması, dersin İngilizce dilinde açılmaması ya da başka kabul edilebilir gerekçelerle, </a:t>
            </a:r>
            <a:r>
              <a:rPr lang="tr-TR" sz="1700" dirty="0" err="1"/>
              <a:t>During</a:t>
            </a:r>
            <a:r>
              <a:rPr lang="tr-TR" sz="1700" dirty="0"/>
              <a:t> </a:t>
            </a:r>
            <a:r>
              <a:rPr lang="tr-TR" sz="1700" dirty="0" err="1"/>
              <a:t>the</a:t>
            </a:r>
            <a:r>
              <a:rPr lang="tr-TR" sz="1700" dirty="0"/>
              <a:t> </a:t>
            </a:r>
            <a:r>
              <a:rPr lang="tr-TR" sz="1700" dirty="0" err="1"/>
              <a:t>Mobility</a:t>
            </a:r>
            <a:r>
              <a:rPr lang="tr-TR" sz="1700" dirty="0"/>
              <a:t> talep edebilirsiniz. Buna </a:t>
            </a:r>
            <a:r>
              <a:rPr lang="tr-TR" sz="1700" b="1" dirty="0"/>
              <a:t>Ekle-Çıkar Formu</a:t>
            </a:r>
            <a:r>
              <a:rPr lang="tr-TR" sz="1700" dirty="0"/>
              <a:t> da denilmektedir. </a:t>
            </a:r>
          </a:p>
          <a:p>
            <a:pPr marL="0" indent="0">
              <a:buNone/>
            </a:pPr>
            <a:r>
              <a:rPr lang="tr-TR" sz="1700" dirty="0"/>
              <a:t>Learning </a:t>
            </a:r>
            <a:r>
              <a:rPr lang="tr-TR" sz="1700" dirty="0" err="1"/>
              <a:t>Agreement</a:t>
            </a:r>
            <a:r>
              <a:rPr lang="tr-TR" sz="1700" dirty="0"/>
              <a:t> belgesinin 2. sayfasında bulunan bu kısımda, çıkarmak istediğiniz dersi yazar ve «</a:t>
            </a:r>
            <a:r>
              <a:rPr lang="tr-TR" sz="1700" u="sng" dirty="0" err="1"/>
              <a:t>Delete</a:t>
            </a:r>
            <a:r>
              <a:rPr lang="tr-TR" sz="1700" dirty="0"/>
              <a:t>» işaretlersiniz; eklemek istediği dersi yazar ve «</a:t>
            </a:r>
            <a:r>
              <a:rPr lang="tr-TR" sz="1700" u="sng" dirty="0" err="1"/>
              <a:t>Add</a:t>
            </a:r>
            <a:r>
              <a:rPr lang="tr-TR" sz="1700" dirty="0"/>
              <a:t>» işaretlersiniz. Öğrenci, bölüm koordinatörü ve karşı kurum tarafından imzalandıktan sonra belge hazırdır. </a:t>
            </a:r>
          </a:p>
          <a:p>
            <a:pPr marL="0" indent="0">
              <a:buNone/>
            </a:pPr>
            <a:r>
              <a:rPr lang="tr-TR" sz="1700" b="1" dirty="0"/>
              <a:t>Karşı kurumun ve bölüm koordinatörünüzün onayını almayı unutmayın lütfen!</a:t>
            </a:r>
            <a:endParaRPr lang="tr-TR" sz="1700" dirty="0"/>
          </a:p>
          <a:p>
            <a:pPr marL="0" indent="0">
              <a:buNone/>
            </a:pPr>
            <a:r>
              <a:rPr lang="tr-TR" sz="1700" dirty="0"/>
              <a:t>Tekrar Akademik Tanınma hazırlamalı ve onay talep etmelisiniz. </a:t>
            </a:r>
          </a:p>
          <a:p>
            <a:endParaRPr lang="tr-TR" sz="1700" dirty="0"/>
          </a:p>
        </p:txBody>
      </p:sp>
    </p:spTree>
    <p:extLst>
      <p:ext uri="{BB962C8B-B14F-4D97-AF65-F5344CB8AC3E}">
        <p14:creationId xmlns:p14="http://schemas.microsoft.com/office/powerpoint/2010/main" val="12651296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088898"/>
            <a:ext cx="11277600" cy="4680204"/>
          </a:xfrm>
          <a:prstGeom prst="rect">
            <a:avLst/>
          </a:prstGeom>
        </p:spPr>
      </p:pic>
    </p:spTree>
    <p:extLst>
      <p:ext uri="{BB962C8B-B14F-4D97-AF65-F5344CB8AC3E}">
        <p14:creationId xmlns:p14="http://schemas.microsoft.com/office/powerpoint/2010/main" val="34067114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Pano Karışık düz dolguyla">
            <a:extLst>
              <a:ext uri="{FF2B5EF4-FFF2-40B4-BE49-F238E27FC236}">
                <a16:creationId xmlns:a16="http://schemas.microsoft.com/office/drawing/2014/main" id="{2869D179-1A65-41A8-8C15-B46A32AC97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521674"/>
            <a:ext cx="6422848" cy="4702146"/>
          </a:xfrm>
        </p:spPr>
        <p:txBody>
          <a:bodyPr>
            <a:normAutofit/>
          </a:bodyPr>
          <a:lstStyle/>
          <a:p>
            <a:pPr>
              <a:buFont typeface="Wingdings" panose="05000000000000000000" pitchFamily="2" charset="2"/>
              <a:buChar char="§"/>
            </a:pPr>
            <a:r>
              <a:rPr lang="tr-TR" sz="2000" dirty="0"/>
              <a:t>Koordinatörlüğümüz bu süreç konusunda haberdar edilmelidir. İmzalı «</a:t>
            </a:r>
            <a:r>
              <a:rPr lang="tr-TR" sz="2000" dirty="0" err="1"/>
              <a:t>During</a:t>
            </a:r>
            <a:r>
              <a:rPr lang="tr-TR" sz="2000" dirty="0"/>
              <a:t> </a:t>
            </a:r>
            <a:r>
              <a:rPr lang="tr-TR" sz="2000" dirty="0" err="1"/>
              <a:t>the</a:t>
            </a:r>
            <a:r>
              <a:rPr lang="tr-TR" sz="2000" dirty="0"/>
              <a:t> </a:t>
            </a:r>
            <a:r>
              <a:rPr lang="tr-TR" sz="2000" dirty="0" err="1"/>
              <a:t>Mobility</a:t>
            </a:r>
            <a:r>
              <a:rPr lang="tr-TR" sz="2000" dirty="0"/>
              <a:t>» formunun bir nüshasının ve Akademik Tanınma belgesinin de </a:t>
            </a:r>
            <a:r>
              <a:rPr lang="tr-TR" sz="2000" dirty="0" err="1"/>
              <a:t>UİK’ya</a:t>
            </a:r>
            <a:r>
              <a:rPr lang="tr-TR" sz="2000" dirty="0"/>
              <a:t> gönderilmesi zorunludur.</a:t>
            </a:r>
          </a:p>
          <a:p>
            <a:pPr>
              <a:buFont typeface="Wingdings" panose="05000000000000000000" pitchFamily="2" charset="2"/>
              <a:buChar char="§"/>
            </a:pPr>
            <a:endParaRPr lang="tr-TR" sz="2000" dirty="0"/>
          </a:p>
          <a:p>
            <a:pPr>
              <a:buFont typeface="Wingdings" panose="05000000000000000000" pitchFamily="2" charset="2"/>
              <a:buChar char="§"/>
            </a:pPr>
            <a:r>
              <a:rPr lang="tr-TR" sz="2000" dirty="0" err="1"/>
              <a:t>During</a:t>
            </a:r>
            <a:r>
              <a:rPr lang="tr-TR" sz="2000" dirty="0"/>
              <a:t> </a:t>
            </a:r>
            <a:r>
              <a:rPr lang="tr-TR" sz="2000" dirty="0" err="1"/>
              <a:t>the</a:t>
            </a:r>
            <a:r>
              <a:rPr lang="tr-TR" sz="2000" dirty="0"/>
              <a:t> </a:t>
            </a:r>
            <a:r>
              <a:rPr lang="tr-TR" sz="2000" dirty="0" err="1"/>
              <a:t>Mobility</a:t>
            </a:r>
            <a:r>
              <a:rPr lang="tr-TR" sz="2000" dirty="0"/>
              <a:t>, hareketlilik başladıktan sonraki </a:t>
            </a:r>
            <a:r>
              <a:rPr lang="tr-TR" sz="2000" b="1" dirty="0"/>
              <a:t>1 ay </a:t>
            </a:r>
            <a:r>
              <a:rPr lang="tr-TR" sz="2000" dirty="0"/>
              <a:t>içerisinde (karşı kurumdaki yükseköğretim kurumunun ders başlama tarihi itibariyle) talep edilmeli ve tamamlanmalıdır. Aksi mümkün değildir!</a:t>
            </a:r>
          </a:p>
          <a:p>
            <a:endParaRPr lang="tr-TR" sz="2000" dirty="0"/>
          </a:p>
        </p:txBody>
      </p:sp>
    </p:spTree>
    <p:extLst>
      <p:ext uri="{BB962C8B-B14F-4D97-AF65-F5344CB8AC3E}">
        <p14:creationId xmlns:p14="http://schemas.microsoft.com/office/powerpoint/2010/main" val="23664930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A443DC-AEFC-4B80-A0BB-A91A88E1B975}"/>
              </a:ext>
            </a:extLst>
          </p:cNvPr>
          <p:cNvSpPr>
            <a:spLocks noGrp="1"/>
          </p:cNvSpPr>
          <p:nvPr>
            <p:ph type="title"/>
          </p:nvPr>
        </p:nvSpPr>
        <p:spPr>
          <a:xfrm>
            <a:off x="5214579" y="495592"/>
            <a:ext cx="6422849" cy="1326228"/>
          </a:xfrm>
        </p:spPr>
        <p:txBody>
          <a:bodyPr>
            <a:normAutofit/>
          </a:bodyPr>
          <a:lstStyle/>
          <a:p>
            <a:r>
              <a:rPr lang="tr-TR" sz="2800"/>
              <a:t>HAREKETLİLİK SONRASINDA </a:t>
            </a:r>
            <a:br>
              <a:rPr lang="tr-TR" sz="2800"/>
            </a:br>
            <a:r>
              <a:rPr lang="tr-TR" sz="2800"/>
              <a:t>(After the Mobility)</a:t>
            </a:r>
            <a:endParaRPr lang="tr-TR" sz="2800" dirty="0"/>
          </a:p>
        </p:txBody>
      </p:sp>
      <p:sp>
        <p:nvSpPr>
          <p:cNvPr id="40" name="Rectangle 39">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İskele düz dolguyla">
            <a:extLst>
              <a:ext uri="{FF2B5EF4-FFF2-40B4-BE49-F238E27FC236}">
                <a16:creationId xmlns:a16="http://schemas.microsoft.com/office/drawing/2014/main" id="{4C20B0C8-B4A3-42FE-ACE2-1A64108CB2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a:extLst>
              <a:ext uri="{FF2B5EF4-FFF2-40B4-BE49-F238E27FC236}">
                <a16:creationId xmlns:a16="http://schemas.microsoft.com/office/drawing/2014/main" id="{B6F6C532-E5BA-4DD1-8E9F-F3BA9E327ED7}"/>
              </a:ext>
            </a:extLst>
          </p:cNvPr>
          <p:cNvSpPr>
            <a:spLocks noGrp="1"/>
          </p:cNvSpPr>
          <p:nvPr>
            <p:ph idx="1"/>
          </p:nvPr>
        </p:nvSpPr>
        <p:spPr>
          <a:xfrm>
            <a:off x="4906165" y="1954444"/>
            <a:ext cx="6422848" cy="3983190"/>
          </a:xfrm>
        </p:spPr>
        <p:txBody>
          <a:bodyPr>
            <a:normAutofit lnSpcReduction="10000"/>
          </a:bodyPr>
          <a:lstStyle/>
          <a:p>
            <a:pPr marL="9525" marR="203835" indent="0">
              <a:buNone/>
            </a:pPr>
            <a:r>
              <a:rPr lang="tr-TR" sz="1200" spc="-11" dirty="0">
                <a:cs typeface="Calibri"/>
              </a:rPr>
              <a:t>E-po</a:t>
            </a:r>
            <a:r>
              <a:rPr lang="tr-TR" sz="1200" spc="-45" dirty="0">
                <a:cs typeface="Calibri"/>
              </a:rPr>
              <a:t>s</a:t>
            </a:r>
            <a:r>
              <a:rPr lang="tr-TR" sz="1200" spc="-38" dirty="0">
                <a:cs typeface="Calibri"/>
              </a:rPr>
              <a:t>t</a:t>
            </a:r>
            <a:r>
              <a:rPr lang="tr-TR" sz="1200" spc="-11" dirty="0">
                <a:cs typeface="Calibri"/>
              </a:rPr>
              <a:t>a</a:t>
            </a:r>
            <a:r>
              <a:rPr lang="tr-TR" sz="1200" spc="23" dirty="0">
                <a:cs typeface="Calibri"/>
              </a:rPr>
              <a:t> </a:t>
            </a:r>
            <a:r>
              <a:rPr lang="tr-TR" sz="1200" spc="-11" dirty="0">
                <a:cs typeface="Calibri"/>
              </a:rPr>
              <a:t>ad</a:t>
            </a:r>
            <a:r>
              <a:rPr lang="tr-TR" sz="1200" spc="-38" dirty="0">
                <a:cs typeface="Calibri"/>
              </a:rPr>
              <a:t>r</a:t>
            </a:r>
            <a:r>
              <a:rPr lang="tr-TR" sz="1200" spc="-11" dirty="0">
                <a:cs typeface="Calibri"/>
              </a:rPr>
              <a:t>es</a:t>
            </a:r>
            <a:r>
              <a:rPr lang="tr-TR" sz="1200" spc="-15" dirty="0">
                <a:cs typeface="Calibri"/>
              </a:rPr>
              <a:t>i</a:t>
            </a:r>
            <a:r>
              <a:rPr lang="tr-TR" sz="1200" spc="-11" dirty="0">
                <a:cs typeface="Calibri"/>
              </a:rPr>
              <a:t>n</a:t>
            </a:r>
            <a:r>
              <a:rPr lang="tr-TR" sz="1200" spc="-19" dirty="0">
                <a:cs typeface="Calibri"/>
              </a:rPr>
              <a:t>i</a:t>
            </a:r>
            <a:r>
              <a:rPr lang="tr-TR" sz="1200" spc="-60" dirty="0">
                <a:cs typeface="Calibri"/>
              </a:rPr>
              <a:t>z</a:t>
            </a:r>
            <a:r>
              <a:rPr lang="tr-TR" sz="1200" spc="-11" dirty="0">
                <a:cs typeface="Calibri"/>
              </a:rPr>
              <a:t>e</a:t>
            </a:r>
            <a:r>
              <a:rPr lang="tr-TR" sz="1200" spc="11" dirty="0">
                <a:cs typeface="Calibri"/>
              </a:rPr>
              <a:t> </a:t>
            </a:r>
            <a:r>
              <a:rPr lang="tr-TR" sz="1200" spc="-26" dirty="0">
                <a:cs typeface="Calibri"/>
              </a:rPr>
              <a:t>g</a:t>
            </a:r>
            <a:r>
              <a:rPr lang="tr-TR" sz="1200" spc="-11" dirty="0">
                <a:cs typeface="Calibri"/>
              </a:rPr>
              <a:t>önde</a:t>
            </a:r>
            <a:r>
              <a:rPr lang="tr-TR" sz="1200" spc="-15" dirty="0">
                <a:cs typeface="Calibri"/>
              </a:rPr>
              <a:t>r</a:t>
            </a:r>
            <a:r>
              <a:rPr lang="tr-TR" sz="1200" dirty="0">
                <a:cs typeface="Calibri"/>
              </a:rPr>
              <a:t>i</a:t>
            </a:r>
            <a:r>
              <a:rPr lang="tr-TR" sz="1200" spc="-11" dirty="0">
                <a:cs typeface="Calibri"/>
              </a:rPr>
              <a:t>lecek</a:t>
            </a:r>
            <a:r>
              <a:rPr lang="tr-TR" sz="1200" spc="23" dirty="0">
                <a:cs typeface="Calibri"/>
              </a:rPr>
              <a:t> </a:t>
            </a:r>
            <a:r>
              <a:rPr lang="tr-TR" sz="1200" spc="-11" dirty="0">
                <a:cs typeface="Calibri"/>
              </a:rPr>
              <a:t>olan</a:t>
            </a:r>
            <a:r>
              <a:rPr lang="tr-TR" sz="1200" spc="-4" dirty="0">
                <a:cs typeface="Calibri"/>
              </a:rPr>
              <a:t> </a:t>
            </a:r>
            <a:r>
              <a:rPr lang="tr-TR" sz="1200" spc="-11" dirty="0">
                <a:cs typeface="Calibri"/>
              </a:rPr>
              <a:t>çe</a:t>
            </a:r>
            <a:r>
              <a:rPr lang="tr-TR" sz="1200" spc="-23" dirty="0">
                <a:cs typeface="Calibri"/>
              </a:rPr>
              <a:t>v</a:t>
            </a:r>
            <a:r>
              <a:rPr lang="tr-TR" sz="1200" dirty="0">
                <a:cs typeface="Calibri"/>
              </a:rPr>
              <a:t>r</a:t>
            </a:r>
            <a:r>
              <a:rPr lang="tr-TR" sz="1200" spc="-11" dirty="0">
                <a:cs typeface="Calibri"/>
              </a:rPr>
              <a:t>i</a:t>
            </a:r>
            <a:r>
              <a:rPr lang="tr-TR" sz="1200" spc="-19" dirty="0">
                <a:cs typeface="Calibri"/>
              </a:rPr>
              <a:t>m</a:t>
            </a:r>
            <a:r>
              <a:rPr lang="tr-TR" sz="1200" spc="-15" dirty="0">
                <a:cs typeface="Calibri"/>
              </a:rPr>
              <a:t>i</a:t>
            </a:r>
            <a:r>
              <a:rPr lang="tr-TR" sz="1200" dirty="0">
                <a:cs typeface="Calibri"/>
              </a:rPr>
              <a:t>çi</a:t>
            </a:r>
            <a:r>
              <a:rPr lang="tr-TR" sz="1200" spc="8" dirty="0">
                <a:cs typeface="Calibri"/>
              </a:rPr>
              <a:t> </a:t>
            </a:r>
            <a:r>
              <a:rPr lang="tr-TR" sz="1200" spc="-15" dirty="0">
                <a:cs typeface="Calibri"/>
              </a:rPr>
              <a:t>AB</a:t>
            </a:r>
            <a:r>
              <a:rPr lang="tr-TR" sz="1200" spc="15" dirty="0">
                <a:cs typeface="Calibri"/>
              </a:rPr>
              <a:t> </a:t>
            </a:r>
            <a:r>
              <a:rPr lang="tr-TR" sz="1200" spc="-11" dirty="0" err="1">
                <a:cs typeface="Calibri"/>
              </a:rPr>
              <a:t>an</a:t>
            </a:r>
            <a:r>
              <a:rPr lang="tr-TR" sz="1200" spc="-75" dirty="0" err="1">
                <a:cs typeface="Calibri"/>
              </a:rPr>
              <a:t>k</a:t>
            </a:r>
            <a:r>
              <a:rPr lang="tr-TR" sz="1200" spc="-23" dirty="0" err="1">
                <a:cs typeface="Calibri"/>
              </a:rPr>
              <a:t>e</a:t>
            </a:r>
            <a:r>
              <a:rPr lang="tr-TR" sz="1200" dirty="0" err="1">
                <a:cs typeface="Calibri"/>
              </a:rPr>
              <a:t>t</a:t>
            </a:r>
            <a:r>
              <a:rPr lang="tr-TR" sz="1200" spc="8" dirty="0" err="1">
                <a:cs typeface="Calibri"/>
              </a:rPr>
              <a:t>i</a:t>
            </a:r>
            <a:r>
              <a:rPr lang="tr-TR" sz="1200" spc="-56" dirty="0" err="1">
                <a:cs typeface="Calibri"/>
              </a:rPr>
              <a:t>’</a:t>
            </a:r>
            <a:r>
              <a:rPr lang="tr-TR" sz="1200" spc="-11" dirty="0" err="1">
                <a:cs typeface="Calibri"/>
              </a:rPr>
              <a:t>n</a:t>
            </a:r>
            <a:r>
              <a:rPr lang="tr-TR" sz="1200" spc="-19" dirty="0" err="1">
                <a:cs typeface="Calibri"/>
              </a:rPr>
              <a:t>i</a:t>
            </a:r>
            <a:r>
              <a:rPr lang="tr-TR" sz="1200" spc="-11" dirty="0" err="1">
                <a:cs typeface="Calibri"/>
              </a:rPr>
              <a:t>n</a:t>
            </a:r>
            <a:r>
              <a:rPr lang="tr-TR" sz="1200" spc="19" dirty="0">
                <a:cs typeface="Calibri"/>
              </a:rPr>
              <a:t> (</a:t>
            </a:r>
            <a:r>
              <a:rPr lang="tr-TR" sz="1200" spc="19" dirty="0" err="1">
                <a:cs typeface="Calibri"/>
              </a:rPr>
              <a:t>Participant</a:t>
            </a:r>
            <a:r>
              <a:rPr lang="tr-TR" sz="1200" spc="19" dirty="0">
                <a:cs typeface="Calibri"/>
              </a:rPr>
              <a:t> Report) </a:t>
            </a:r>
            <a:r>
              <a:rPr lang="tr-TR" sz="1200" spc="19" dirty="0" err="1">
                <a:cs typeface="Calibri"/>
              </a:rPr>
              <a:t>Erasmus</a:t>
            </a:r>
            <a:r>
              <a:rPr lang="tr-TR" sz="1200" spc="19" dirty="0">
                <a:cs typeface="Calibri"/>
              </a:rPr>
              <a:t> dönüş işlemleri için </a:t>
            </a:r>
            <a:r>
              <a:rPr lang="tr-TR" sz="1200" spc="-11" dirty="0">
                <a:cs typeface="Calibri"/>
              </a:rPr>
              <a:t>do</a:t>
            </a:r>
            <a:r>
              <a:rPr lang="tr-TR" sz="1200" spc="-15" dirty="0">
                <a:cs typeface="Calibri"/>
              </a:rPr>
              <a:t>l</a:t>
            </a:r>
            <a:r>
              <a:rPr lang="tr-TR" sz="1200" spc="-11" dirty="0">
                <a:cs typeface="Calibri"/>
              </a:rPr>
              <a:t>du</a:t>
            </a:r>
            <a:r>
              <a:rPr lang="tr-TR" sz="1200" spc="-19" dirty="0">
                <a:cs typeface="Calibri"/>
              </a:rPr>
              <a:t>r</a:t>
            </a:r>
            <a:r>
              <a:rPr lang="tr-TR" sz="1200" spc="-11" dirty="0">
                <a:cs typeface="Calibri"/>
              </a:rPr>
              <a:t>u</a:t>
            </a:r>
            <a:r>
              <a:rPr lang="tr-TR" sz="1200" spc="-19" dirty="0">
                <a:cs typeface="Calibri"/>
              </a:rPr>
              <a:t>l</a:t>
            </a:r>
            <a:r>
              <a:rPr lang="tr-TR" sz="1200" spc="-11" dirty="0">
                <a:cs typeface="Calibri"/>
              </a:rPr>
              <a:t>ması</a:t>
            </a:r>
            <a:r>
              <a:rPr lang="tr-TR" sz="1200" spc="30" dirty="0">
                <a:cs typeface="Calibri"/>
              </a:rPr>
              <a:t> </a:t>
            </a:r>
            <a:r>
              <a:rPr lang="tr-TR" sz="1200" spc="-26" dirty="0">
                <a:cs typeface="Calibri"/>
              </a:rPr>
              <a:t>g</a:t>
            </a:r>
            <a:r>
              <a:rPr lang="tr-TR" sz="1200" spc="-11" dirty="0">
                <a:cs typeface="Calibri"/>
              </a:rPr>
              <a:t>e</a:t>
            </a:r>
            <a:r>
              <a:rPr lang="tr-TR" sz="1200" spc="-38" dirty="0">
                <a:cs typeface="Calibri"/>
              </a:rPr>
              <a:t>r</a:t>
            </a:r>
            <a:r>
              <a:rPr lang="tr-TR" sz="1200" spc="-15" dirty="0">
                <a:cs typeface="Calibri"/>
              </a:rPr>
              <a:t>ekme</a:t>
            </a:r>
            <a:r>
              <a:rPr lang="tr-TR" sz="1200" spc="-23" dirty="0">
                <a:cs typeface="Calibri"/>
              </a:rPr>
              <a:t>k</a:t>
            </a:r>
            <a:r>
              <a:rPr lang="tr-TR" sz="1200" spc="-30" dirty="0">
                <a:cs typeface="Calibri"/>
              </a:rPr>
              <a:t>t</a:t>
            </a:r>
            <a:r>
              <a:rPr lang="tr-TR" sz="1200" spc="-11" dirty="0">
                <a:cs typeface="Calibri"/>
              </a:rPr>
              <a:t>ed</a:t>
            </a:r>
            <a:r>
              <a:rPr lang="tr-TR" sz="1200" spc="-19" dirty="0">
                <a:cs typeface="Calibri"/>
              </a:rPr>
              <a:t>i</a:t>
            </a:r>
            <a:r>
              <a:rPr lang="tr-TR" sz="1200" spc="-214" dirty="0">
                <a:cs typeface="Calibri"/>
              </a:rPr>
              <a:t>r   </a:t>
            </a:r>
            <a:endParaRPr lang="tr-TR" sz="1200" dirty="0"/>
          </a:p>
          <a:p>
            <a:pPr>
              <a:spcBef>
                <a:spcPts val="10"/>
              </a:spcBef>
            </a:pPr>
            <a:endParaRPr lang="tr-TR" sz="1200" dirty="0"/>
          </a:p>
          <a:p>
            <a:pPr marL="180975" marR="9525" indent="-171450">
              <a:buFont typeface="Wingdings" pitchFamily="2" charset="2"/>
              <a:buChar char="Ø"/>
            </a:pPr>
            <a:r>
              <a:rPr lang="tr-TR" sz="1200" spc="-15" dirty="0">
                <a:cs typeface="Calibri"/>
              </a:rPr>
              <a:t>Dön</a:t>
            </a:r>
            <a:r>
              <a:rPr lang="tr-TR" sz="1200" spc="-19" dirty="0">
                <a:cs typeface="Calibri"/>
              </a:rPr>
              <a:t>ü</a:t>
            </a:r>
            <a:r>
              <a:rPr lang="tr-TR" sz="1200" spc="-11" dirty="0">
                <a:cs typeface="Calibri"/>
              </a:rPr>
              <a:t>ş</a:t>
            </a:r>
            <a:r>
              <a:rPr lang="tr-TR" sz="1200" spc="26" dirty="0">
                <a:cs typeface="Calibri"/>
              </a:rPr>
              <a:t> </a:t>
            </a:r>
            <a:r>
              <a:rPr lang="tr-TR" sz="1200" spc="-38" dirty="0">
                <a:cs typeface="Calibri"/>
              </a:rPr>
              <a:t>t</a:t>
            </a:r>
            <a:r>
              <a:rPr lang="tr-TR" sz="1200" spc="-8" dirty="0">
                <a:cs typeface="Calibri"/>
              </a:rPr>
              <a:t>ari</a:t>
            </a:r>
            <a:r>
              <a:rPr lang="tr-TR" sz="1200" spc="-23" dirty="0">
                <a:cs typeface="Calibri"/>
              </a:rPr>
              <a:t>h</a:t>
            </a:r>
            <a:r>
              <a:rPr lang="tr-TR" sz="1200" spc="-8" dirty="0">
                <a:cs typeface="Calibri"/>
              </a:rPr>
              <a:t>i</a:t>
            </a:r>
            <a:r>
              <a:rPr lang="tr-TR" sz="1200" spc="-23" dirty="0">
                <a:cs typeface="Calibri"/>
              </a:rPr>
              <a:t>n</a:t>
            </a:r>
            <a:r>
              <a:rPr lang="tr-TR" sz="1200" dirty="0">
                <a:cs typeface="Calibri"/>
              </a:rPr>
              <a:t>i</a:t>
            </a:r>
            <a:r>
              <a:rPr lang="tr-TR" sz="1200" spc="-53" dirty="0">
                <a:cs typeface="Calibri"/>
              </a:rPr>
              <a:t>z</a:t>
            </a:r>
            <a:r>
              <a:rPr lang="tr-TR" sz="1200" spc="-11" dirty="0">
                <a:cs typeface="Calibri"/>
              </a:rPr>
              <a:t>den</a:t>
            </a:r>
            <a:r>
              <a:rPr lang="tr-TR" sz="1200" spc="30" dirty="0">
                <a:cs typeface="Calibri"/>
              </a:rPr>
              <a:t> </a:t>
            </a:r>
            <a:r>
              <a:rPr lang="tr-TR" sz="1200" spc="-11" dirty="0">
                <a:cs typeface="Calibri"/>
              </a:rPr>
              <a:t>son</a:t>
            </a:r>
            <a:r>
              <a:rPr lang="tr-TR" sz="1200" spc="-60" dirty="0">
                <a:cs typeface="Calibri"/>
              </a:rPr>
              <a:t>r</a:t>
            </a:r>
            <a:r>
              <a:rPr lang="tr-TR" sz="1200" spc="-11" dirty="0">
                <a:cs typeface="Calibri"/>
              </a:rPr>
              <a:t>a</a:t>
            </a:r>
            <a:r>
              <a:rPr lang="tr-TR" sz="1200" spc="23" dirty="0">
                <a:cs typeface="Calibri"/>
              </a:rPr>
              <a:t> </a:t>
            </a:r>
            <a:r>
              <a:rPr lang="tr-TR" sz="1200" spc="-11" dirty="0">
                <a:cs typeface="Calibri"/>
              </a:rPr>
              <a:t>en</a:t>
            </a:r>
            <a:r>
              <a:rPr lang="tr-TR" sz="1200" spc="4" dirty="0">
                <a:cs typeface="Calibri"/>
              </a:rPr>
              <a:t> </a:t>
            </a:r>
            <a:r>
              <a:rPr lang="tr-TR" sz="1200" spc="-26" dirty="0">
                <a:cs typeface="Calibri"/>
              </a:rPr>
              <a:t>g</a:t>
            </a:r>
            <a:r>
              <a:rPr lang="tr-TR" sz="1200" spc="-11" dirty="0">
                <a:cs typeface="Calibri"/>
              </a:rPr>
              <a:t>eç</a:t>
            </a:r>
            <a:r>
              <a:rPr lang="tr-TR" sz="1200" spc="-4" dirty="0">
                <a:cs typeface="Calibri"/>
              </a:rPr>
              <a:t> </a:t>
            </a:r>
            <a:r>
              <a:rPr lang="tr-TR" sz="1200" spc="-11" dirty="0">
                <a:cs typeface="Calibri"/>
              </a:rPr>
              <a:t>30</a:t>
            </a:r>
            <a:r>
              <a:rPr lang="tr-TR" sz="1200" spc="11" dirty="0">
                <a:cs typeface="Calibri"/>
              </a:rPr>
              <a:t> </a:t>
            </a:r>
            <a:r>
              <a:rPr lang="tr-TR" sz="1200" spc="-11" dirty="0">
                <a:cs typeface="Calibri"/>
              </a:rPr>
              <a:t>gün</a:t>
            </a:r>
            <a:r>
              <a:rPr lang="tr-TR" sz="1200" spc="11" dirty="0">
                <a:cs typeface="Calibri"/>
              </a:rPr>
              <a:t> </a:t>
            </a:r>
            <a:r>
              <a:rPr lang="tr-TR" sz="1200" spc="-11" dirty="0">
                <a:cs typeface="Calibri"/>
              </a:rPr>
              <a:t>içer</a:t>
            </a:r>
            <a:r>
              <a:rPr lang="tr-TR" sz="1200" spc="-19" dirty="0">
                <a:cs typeface="Calibri"/>
              </a:rPr>
              <a:t>i</a:t>
            </a:r>
            <a:r>
              <a:rPr lang="tr-TR" sz="1200" spc="-8" dirty="0">
                <a:cs typeface="Calibri"/>
              </a:rPr>
              <a:t>si</a:t>
            </a:r>
            <a:r>
              <a:rPr lang="tr-TR" sz="1200" spc="-23" dirty="0">
                <a:cs typeface="Calibri"/>
              </a:rPr>
              <a:t>n</a:t>
            </a:r>
            <a:r>
              <a:rPr lang="tr-TR" sz="1200" spc="-11" dirty="0">
                <a:cs typeface="Calibri"/>
              </a:rPr>
              <a:t>de</a:t>
            </a:r>
            <a:r>
              <a:rPr lang="tr-TR" sz="1200" spc="15" dirty="0">
                <a:cs typeface="Calibri"/>
              </a:rPr>
              <a:t> </a:t>
            </a:r>
            <a:r>
              <a:rPr lang="tr-TR" sz="1200" spc="-15" dirty="0">
                <a:cs typeface="Calibri"/>
              </a:rPr>
              <a:t>Uluslararası</a:t>
            </a:r>
            <a:r>
              <a:rPr lang="tr-TR" sz="1200" spc="15" dirty="0">
                <a:cs typeface="Calibri"/>
              </a:rPr>
              <a:t> </a:t>
            </a:r>
            <a:r>
              <a:rPr lang="tr-TR" sz="1200" dirty="0">
                <a:cs typeface="Calibri"/>
              </a:rPr>
              <a:t>İl</a:t>
            </a:r>
            <a:r>
              <a:rPr lang="tr-TR" sz="1200" spc="-11" dirty="0">
                <a:cs typeface="Calibri"/>
              </a:rPr>
              <a:t>işk</a:t>
            </a:r>
            <a:r>
              <a:rPr lang="tr-TR" sz="1200" spc="-15" dirty="0">
                <a:cs typeface="Calibri"/>
              </a:rPr>
              <a:t>i</a:t>
            </a:r>
            <a:r>
              <a:rPr lang="tr-TR" sz="1200" spc="-8" dirty="0">
                <a:cs typeface="Calibri"/>
              </a:rPr>
              <a:t>ler </a:t>
            </a:r>
            <a:r>
              <a:rPr lang="tr-TR" sz="1200" spc="-53" dirty="0">
                <a:cs typeface="Calibri"/>
              </a:rPr>
              <a:t>K</a:t>
            </a:r>
            <a:r>
              <a:rPr lang="tr-TR" sz="1200" spc="-11" dirty="0">
                <a:cs typeface="Calibri"/>
              </a:rPr>
              <a:t>oo</a:t>
            </a:r>
            <a:r>
              <a:rPr lang="tr-TR" sz="1200" spc="-34" dirty="0">
                <a:cs typeface="Calibri"/>
              </a:rPr>
              <a:t>r</a:t>
            </a:r>
            <a:r>
              <a:rPr lang="tr-TR" sz="1200" spc="-11" dirty="0">
                <a:cs typeface="Calibri"/>
              </a:rPr>
              <a:t>d</a:t>
            </a:r>
            <a:r>
              <a:rPr lang="tr-TR" sz="1200" spc="-19" dirty="0">
                <a:cs typeface="Calibri"/>
              </a:rPr>
              <a:t>i</a:t>
            </a:r>
            <a:r>
              <a:rPr lang="tr-TR" sz="1200" spc="-11" dirty="0">
                <a:cs typeface="Calibri"/>
              </a:rPr>
              <a:t>n</a:t>
            </a:r>
            <a:r>
              <a:rPr lang="tr-TR" sz="1200" spc="-30" dirty="0">
                <a:cs typeface="Calibri"/>
              </a:rPr>
              <a:t>at</a:t>
            </a:r>
            <a:r>
              <a:rPr lang="tr-TR" sz="1200" spc="-11" dirty="0">
                <a:cs typeface="Calibri"/>
              </a:rPr>
              <a:t>örl</a:t>
            </a:r>
            <a:r>
              <a:rPr lang="tr-TR" sz="1200" spc="-23" dirty="0">
                <a:cs typeface="Calibri"/>
              </a:rPr>
              <a:t>ü</a:t>
            </a:r>
            <a:r>
              <a:rPr lang="tr-TR" sz="1200" spc="-11" dirty="0">
                <a:cs typeface="Calibri"/>
              </a:rPr>
              <a:t>ğün</a:t>
            </a:r>
            <a:r>
              <a:rPr lang="tr-TR" sz="1200" spc="-19" dirty="0">
                <a:cs typeface="Calibri"/>
              </a:rPr>
              <a:t>e belgelerinizi teslim etmelisiniz</a:t>
            </a:r>
            <a:r>
              <a:rPr lang="tr-TR" sz="1200" spc="-8" dirty="0">
                <a:cs typeface="Calibri"/>
              </a:rPr>
              <a:t>.</a:t>
            </a:r>
            <a:endParaRPr lang="tr-TR" sz="1200" dirty="0">
              <a:cs typeface="Calibri"/>
            </a:endParaRPr>
          </a:p>
          <a:p>
            <a:pPr>
              <a:spcBef>
                <a:spcPts val="26"/>
              </a:spcBef>
            </a:pPr>
            <a:endParaRPr lang="tr-TR" sz="1200" dirty="0"/>
          </a:p>
          <a:p>
            <a:pPr marL="9525">
              <a:buFont typeface="Wingdings" pitchFamily="2" charset="2"/>
              <a:buChar char="Ø"/>
            </a:pPr>
            <a:r>
              <a:rPr lang="tr-TR" sz="1200" dirty="0">
                <a:cs typeface="Calibri"/>
              </a:rPr>
              <a:t>Sunmanız </a:t>
            </a:r>
            <a:r>
              <a:rPr lang="tr-TR" sz="1200" spc="-23" dirty="0">
                <a:cs typeface="Calibri"/>
              </a:rPr>
              <a:t>g</a:t>
            </a:r>
            <a:r>
              <a:rPr lang="tr-TR" sz="1200" dirty="0">
                <a:cs typeface="Calibri"/>
              </a:rPr>
              <a:t>e</a:t>
            </a:r>
            <a:r>
              <a:rPr lang="tr-TR" sz="1200" spc="-23" dirty="0">
                <a:cs typeface="Calibri"/>
              </a:rPr>
              <a:t>r</a:t>
            </a:r>
            <a:r>
              <a:rPr lang="tr-TR" sz="1200" dirty="0">
                <a:cs typeface="Calibri"/>
              </a:rPr>
              <a:t>e</a:t>
            </a:r>
            <a:r>
              <a:rPr lang="tr-TR" sz="1200" spc="-53" dirty="0">
                <a:cs typeface="Calibri"/>
              </a:rPr>
              <a:t>k</a:t>
            </a:r>
            <a:r>
              <a:rPr lang="tr-TR" sz="1200" dirty="0">
                <a:cs typeface="Calibri"/>
              </a:rPr>
              <a:t>en</a:t>
            </a:r>
            <a:r>
              <a:rPr lang="tr-TR" sz="1200" spc="-8" dirty="0">
                <a:cs typeface="Calibri"/>
              </a:rPr>
              <a:t> </a:t>
            </a:r>
            <a:r>
              <a:rPr lang="tr-TR" sz="1200" dirty="0">
                <a:cs typeface="Calibri"/>
              </a:rPr>
              <a:t>bel</a:t>
            </a:r>
            <a:r>
              <a:rPr lang="tr-TR" sz="1200" spc="-19" dirty="0">
                <a:cs typeface="Calibri"/>
              </a:rPr>
              <a:t>g</a:t>
            </a:r>
            <a:r>
              <a:rPr lang="tr-TR" sz="1200" dirty="0">
                <a:cs typeface="Calibri"/>
              </a:rPr>
              <a:t>el</a:t>
            </a:r>
            <a:r>
              <a:rPr lang="tr-TR" sz="1200" spc="4" dirty="0">
                <a:cs typeface="Calibri"/>
              </a:rPr>
              <a:t>e</a:t>
            </a:r>
            <a:r>
              <a:rPr lang="tr-TR" sz="1200" dirty="0">
                <a:cs typeface="Calibri"/>
              </a:rPr>
              <a:t>r;                                               </a:t>
            </a:r>
          </a:p>
          <a:p>
            <a:pPr>
              <a:spcBef>
                <a:spcPts val="8"/>
              </a:spcBef>
            </a:pPr>
            <a:endParaRPr lang="tr-TR" sz="1200" dirty="0"/>
          </a:p>
          <a:p>
            <a:pPr marL="689610" lvl="1" indent="-222885">
              <a:buSzPct val="120000"/>
              <a:buFont typeface="Arial"/>
              <a:buChar char="•"/>
              <a:tabLst>
                <a:tab pos="231934" algn="l"/>
              </a:tabLst>
            </a:pPr>
            <a:r>
              <a:rPr lang="tr-TR" sz="1200" dirty="0" err="1">
                <a:cs typeface="Calibri"/>
              </a:rPr>
              <a:t>E</a:t>
            </a:r>
            <a:r>
              <a:rPr lang="tr-TR" sz="1200" spc="-30" dirty="0" err="1">
                <a:cs typeface="Calibri"/>
              </a:rPr>
              <a:t>r</a:t>
            </a:r>
            <a:r>
              <a:rPr lang="tr-TR" sz="1200" dirty="0" err="1">
                <a:cs typeface="Calibri"/>
              </a:rPr>
              <a:t>as</a:t>
            </a:r>
            <a:r>
              <a:rPr lang="tr-TR" sz="1200" spc="-8" dirty="0" err="1">
                <a:cs typeface="Calibri"/>
              </a:rPr>
              <a:t>m</a:t>
            </a:r>
            <a:r>
              <a:rPr lang="tr-TR" sz="1200" dirty="0" err="1">
                <a:cs typeface="Calibri"/>
              </a:rPr>
              <a:t>us</a:t>
            </a:r>
            <a:r>
              <a:rPr lang="tr-TR" sz="1200" spc="4" dirty="0">
                <a:cs typeface="Calibri"/>
              </a:rPr>
              <a:t> </a:t>
            </a:r>
            <a:r>
              <a:rPr lang="tr-TR" sz="1200" dirty="0">
                <a:cs typeface="Calibri"/>
              </a:rPr>
              <a:t>eğit</a:t>
            </a:r>
            <a:r>
              <a:rPr lang="tr-TR" sz="1200" spc="-8" dirty="0">
                <a:cs typeface="Calibri"/>
              </a:rPr>
              <a:t>i</a:t>
            </a:r>
            <a:r>
              <a:rPr lang="tr-TR" sz="1200" dirty="0">
                <a:cs typeface="Calibri"/>
              </a:rPr>
              <a:t>m sü</a:t>
            </a:r>
            <a:r>
              <a:rPr lang="tr-TR" sz="1200" spc="-23" dirty="0">
                <a:cs typeface="Calibri"/>
              </a:rPr>
              <a:t>r</a:t>
            </a:r>
            <a:r>
              <a:rPr lang="tr-TR" sz="1200" dirty="0">
                <a:cs typeface="Calibri"/>
              </a:rPr>
              <a:t>es</a:t>
            </a:r>
            <a:r>
              <a:rPr lang="tr-TR" sz="1200" spc="-8" dirty="0">
                <a:cs typeface="Calibri"/>
              </a:rPr>
              <a:t>i</a:t>
            </a:r>
            <a:r>
              <a:rPr lang="tr-TR" sz="1200" dirty="0">
                <a:cs typeface="Calibri"/>
              </a:rPr>
              <a:t>ni</a:t>
            </a:r>
            <a:r>
              <a:rPr lang="tr-TR" sz="1200" spc="19" dirty="0">
                <a:cs typeface="Calibri"/>
              </a:rPr>
              <a:t> </a:t>
            </a:r>
            <a:r>
              <a:rPr lang="tr-TR" sz="1200" dirty="0">
                <a:cs typeface="Calibri"/>
              </a:rPr>
              <a:t>bel</a:t>
            </a:r>
            <a:r>
              <a:rPr lang="tr-TR" sz="1200" spc="-8" dirty="0">
                <a:cs typeface="Calibri"/>
              </a:rPr>
              <a:t>i</a:t>
            </a:r>
            <a:r>
              <a:rPr lang="tr-TR" sz="1200" dirty="0">
                <a:cs typeface="Calibri"/>
              </a:rPr>
              <a:t>r</a:t>
            </a:r>
            <a:r>
              <a:rPr lang="tr-TR" sz="1200" spc="-23" dirty="0">
                <a:cs typeface="Calibri"/>
              </a:rPr>
              <a:t>t</a:t>
            </a:r>
            <a:r>
              <a:rPr lang="tr-TR" sz="1200" dirty="0">
                <a:cs typeface="Calibri"/>
              </a:rPr>
              <a:t>en</a:t>
            </a:r>
            <a:r>
              <a:rPr lang="tr-TR" sz="1200" spc="15" dirty="0">
                <a:cs typeface="Calibri"/>
              </a:rPr>
              <a:t> </a:t>
            </a:r>
            <a:r>
              <a:rPr lang="tr-TR" sz="1200" u="sng" dirty="0" err="1">
                <a:cs typeface="Calibri"/>
              </a:rPr>
              <a:t>Co</a:t>
            </a:r>
            <a:r>
              <a:rPr lang="tr-TR" sz="1200" u="sng" spc="-8" dirty="0" err="1">
                <a:cs typeface="Calibri"/>
              </a:rPr>
              <a:t>n</a:t>
            </a:r>
            <a:r>
              <a:rPr lang="tr-TR" sz="1200" u="sng" dirty="0" err="1">
                <a:cs typeface="Calibri"/>
              </a:rPr>
              <a:t>fi</a:t>
            </a:r>
            <a:r>
              <a:rPr lang="tr-TR" sz="1200" u="sng" spc="-8" dirty="0" err="1">
                <a:cs typeface="Calibri"/>
              </a:rPr>
              <a:t>r</a:t>
            </a:r>
            <a:r>
              <a:rPr lang="tr-TR" sz="1200" u="sng" dirty="0" err="1">
                <a:cs typeface="Calibri"/>
              </a:rPr>
              <a:t>m</a:t>
            </a:r>
            <a:r>
              <a:rPr lang="tr-TR" sz="1200" u="sng" spc="-23" dirty="0" err="1">
                <a:cs typeface="Calibri"/>
              </a:rPr>
              <a:t>a</a:t>
            </a:r>
            <a:r>
              <a:rPr lang="tr-TR" sz="1200" u="sng" dirty="0" err="1">
                <a:cs typeface="Calibri"/>
              </a:rPr>
              <a:t>tion</a:t>
            </a:r>
            <a:r>
              <a:rPr lang="tr-TR" sz="1200" u="sng" dirty="0">
                <a:cs typeface="Calibri"/>
              </a:rPr>
              <a:t> of</a:t>
            </a:r>
            <a:r>
              <a:rPr lang="tr-TR" sz="1200" u="sng" spc="-15" dirty="0">
                <a:cs typeface="Calibri"/>
              </a:rPr>
              <a:t> </a:t>
            </a:r>
            <a:r>
              <a:rPr lang="tr-TR" sz="1200" u="sng" dirty="0" err="1">
                <a:cs typeface="Calibri"/>
              </a:rPr>
              <a:t>S</a:t>
            </a:r>
            <a:r>
              <a:rPr lang="tr-TR" sz="1200" u="sng" spc="-19" dirty="0" err="1">
                <a:cs typeface="Calibri"/>
              </a:rPr>
              <a:t>t</a:t>
            </a:r>
            <a:r>
              <a:rPr lang="tr-TR" sz="1200" u="sng" spc="-30" dirty="0" err="1">
                <a:cs typeface="Calibri"/>
              </a:rPr>
              <a:t>a</a:t>
            </a:r>
            <a:r>
              <a:rPr lang="tr-TR" sz="1200" u="sng" dirty="0" err="1">
                <a:cs typeface="Calibri"/>
              </a:rPr>
              <a:t>y</a:t>
            </a:r>
            <a:r>
              <a:rPr lang="tr-TR" sz="1200" u="sng" dirty="0">
                <a:cs typeface="Calibri"/>
              </a:rPr>
              <a:t>/</a:t>
            </a:r>
            <a:r>
              <a:rPr lang="tr-TR" sz="1200" u="sng" dirty="0" err="1">
                <a:cs typeface="Calibri"/>
              </a:rPr>
              <a:t>Certificate</a:t>
            </a:r>
            <a:r>
              <a:rPr lang="tr-TR" sz="1200" u="sng" dirty="0">
                <a:cs typeface="Calibri"/>
              </a:rPr>
              <a:t> of </a:t>
            </a:r>
            <a:r>
              <a:rPr lang="tr-TR" sz="1200" u="sng" dirty="0" err="1">
                <a:cs typeface="Calibri"/>
              </a:rPr>
              <a:t>Attendance</a:t>
            </a:r>
            <a:r>
              <a:rPr lang="tr-TR" sz="1200" u="sng" spc="-4" dirty="0">
                <a:cs typeface="Calibri"/>
              </a:rPr>
              <a:t> </a:t>
            </a:r>
            <a:r>
              <a:rPr lang="tr-TR" sz="1200" dirty="0">
                <a:cs typeface="Calibri"/>
              </a:rPr>
              <a:t>Bel</a:t>
            </a:r>
            <a:r>
              <a:rPr lang="tr-TR" sz="1200" spc="-8" dirty="0">
                <a:cs typeface="Calibri"/>
              </a:rPr>
              <a:t>g</a:t>
            </a:r>
            <a:r>
              <a:rPr lang="tr-TR" sz="1200" dirty="0">
                <a:cs typeface="Calibri"/>
              </a:rPr>
              <a:t>es</a:t>
            </a:r>
            <a:r>
              <a:rPr lang="tr-TR" sz="1200" spc="-8" dirty="0">
                <a:cs typeface="Calibri"/>
              </a:rPr>
              <a:t>i</a:t>
            </a:r>
            <a:r>
              <a:rPr lang="tr-TR" sz="1200" dirty="0">
                <a:cs typeface="Calibri"/>
              </a:rPr>
              <a:t>.</a:t>
            </a:r>
          </a:p>
          <a:p>
            <a:pPr lvl="1">
              <a:spcBef>
                <a:spcPts val="7"/>
              </a:spcBef>
            </a:pPr>
            <a:endParaRPr lang="tr-TR" sz="1200" dirty="0"/>
          </a:p>
          <a:p>
            <a:pPr marL="638175" lvl="1" indent="-171450">
              <a:buFont typeface="Arial"/>
              <a:buChar char="•"/>
              <a:tabLst>
                <a:tab pos="180499" algn="l"/>
              </a:tabLst>
            </a:pPr>
            <a:r>
              <a:rPr lang="tr-TR" sz="1200" dirty="0">
                <a:cs typeface="Calibri"/>
              </a:rPr>
              <a:t>Ö</a:t>
            </a:r>
            <a:r>
              <a:rPr lang="tr-TR" sz="1200" spc="4" dirty="0">
                <a:cs typeface="Calibri"/>
              </a:rPr>
              <a:t>ğ</a:t>
            </a:r>
            <a:r>
              <a:rPr lang="tr-TR" sz="1200" spc="-23" dirty="0">
                <a:cs typeface="Calibri"/>
              </a:rPr>
              <a:t>r</a:t>
            </a:r>
            <a:r>
              <a:rPr lang="tr-TR" sz="1200" dirty="0">
                <a:cs typeface="Calibri"/>
              </a:rPr>
              <a:t>enim</a:t>
            </a:r>
            <a:r>
              <a:rPr lang="tr-TR" sz="1200" spc="-11" dirty="0">
                <a:cs typeface="Calibri"/>
              </a:rPr>
              <a:t> </a:t>
            </a:r>
            <a:r>
              <a:rPr lang="tr-TR" sz="1200" dirty="0">
                <a:cs typeface="Calibri"/>
              </a:rPr>
              <a:t>A</a:t>
            </a:r>
            <a:r>
              <a:rPr lang="tr-TR" sz="1200" spc="4" dirty="0">
                <a:cs typeface="Calibri"/>
              </a:rPr>
              <a:t>n</a:t>
            </a:r>
            <a:r>
              <a:rPr lang="tr-TR" sz="1200" dirty="0">
                <a:cs typeface="Calibri"/>
              </a:rPr>
              <a:t>la</a:t>
            </a:r>
            <a:r>
              <a:rPr lang="tr-TR" sz="1200" spc="-8" dirty="0">
                <a:cs typeface="Calibri"/>
              </a:rPr>
              <a:t>ş</a:t>
            </a:r>
            <a:r>
              <a:rPr lang="tr-TR" sz="1200" dirty="0">
                <a:cs typeface="Calibri"/>
              </a:rPr>
              <a:t>man</a:t>
            </a:r>
            <a:r>
              <a:rPr lang="tr-TR" sz="1200" spc="-8" dirty="0">
                <a:cs typeface="Calibri"/>
              </a:rPr>
              <a:t>ı</a:t>
            </a:r>
            <a:r>
              <a:rPr lang="tr-TR" sz="1200" dirty="0">
                <a:cs typeface="Calibri"/>
              </a:rPr>
              <a:t>zın </a:t>
            </a:r>
            <a:r>
              <a:rPr lang="tr-TR" sz="1200" dirty="0" err="1">
                <a:cs typeface="Calibri"/>
              </a:rPr>
              <a:t>Dur</a:t>
            </a:r>
            <a:r>
              <a:rPr lang="tr-TR" sz="1200" spc="-8" dirty="0" err="1">
                <a:cs typeface="Calibri"/>
              </a:rPr>
              <a:t>i</a:t>
            </a:r>
            <a:r>
              <a:rPr lang="tr-TR" sz="1200" dirty="0" err="1">
                <a:cs typeface="Calibri"/>
              </a:rPr>
              <a:t>n</a:t>
            </a:r>
            <a:r>
              <a:rPr lang="tr-TR" sz="1200" spc="4" dirty="0" err="1">
                <a:cs typeface="Calibri"/>
              </a:rPr>
              <a:t>g</a:t>
            </a:r>
            <a:r>
              <a:rPr lang="tr-TR" sz="1200" spc="4" dirty="0">
                <a:cs typeface="Calibri"/>
              </a:rPr>
              <a:t> </a:t>
            </a:r>
            <a:r>
              <a:rPr lang="tr-TR" sz="1200" spc="4" dirty="0" err="1">
                <a:cs typeface="Calibri"/>
              </a:rPr>
              <a:t>the</a:t>
            </a:r>
            <a:r>
              <a:rPr lang="tr-TR" sz="1200" spc="4" dirty="0">
                <a:cs typeface="Calibri"/>
              </a:rPr>
              <a:t> </a:t>
            </a:r>
            <a:r>
              <a:rPr lang="tr-TR" sz="1200" spc="4" dirty="0" err="1">
                <a:cs typeface="Calibri"/>
              </a:rPr>
              <a:t>Mobility</a:t>
            </a:r>
            <a:r>
              <a:rPr lang="tr-TR" sz="1200" spc="4" dirty="0">
                <a:cs typeface="Calibri"/>
              </a:rPr>
              <a:t> kısmının tüm taraflarca onaylanmış hali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6"/>
              </a:spcBef>
              <a:buFont typeface="Arial"/>
              <a:buChar char="•"/>
            </a:pPr>
            <a:endParaRPr lang="tr-TR" sz="1200" dirty="0"/>
          </a:p>
          <a:p>
            <a:pPr marL="638175" lvl="1" indent="-171450">
              <a:buFont typeface="Arial"/>
              <a:buChar char="•"/>
              <a:tabLst>
                <a:tab pos="180499" algn="l"/>
              </a:tabLst>
            </a:pPr>
            <a:r>
              <a:rPr lang="tr-TR" sz="1200" spc="-113" dirty="0">
                <a:cs typeface="Calibri"/>
              </a:rPr>
              <a:t>Akademik Tanınma</a:t>
            </a:r>
            <a:r>
              <a:rPr lang="tr-TR" sz="1200" spc="-8" dirty="0">
                <a:cs typeface="Calibri"/>
              </a:rPr>
              <a:t> </a:t>
            </a:r>
            <a:r>
              <a:rPr lang="tr-TR" sz="1200" dirty="0">
                <a:cs typeface="Calibri"/>
              </a:rPr>
              <a:t>(De</a:t>
            </a:r>
            <a:r>
              <a:rPr lang="tr-TR" sz="1200" spc="-34" dirty="0">
                <a:cs typeface="Calibri"/>
              </a:rPr>
              <a:t>r</a:t>
            </a:r>
            <a:r>
              <a:rPr lang="tr-TR" sz="1200" dirty="0">
                <a:cs typeface="Calibri"/>
              </a:rPr>
              <a:t>s deği</a:t>
            </a:r>
            <a:r>
              <a:rPr lang="tr-TR" sz="1200" spc="-8" dirty="0">
                <a:cs typeface="Calibri"/>
              </a:rPr>
              <a:t>ş</a:t>
            </a:r>
            <a:r>
              <a:rPr lang="tr-TR" sz="1200" dirty="0">
                <a:cs typeface="Calibri"/>
              </a:rPr>
              <a:t>i</a:t>
            </a:r>
            <a:r>
              <a:rPr lang="tr-TR" sz="1200" spc="-8" dirty="0">
                <a:cs typeface="Calibri"/>
              </a:rPr>
              <a:t>k</a:t>
            </a:r>
            <a:r>
              <a:rPr lang="tr-TR" sz="1200" dirty="0">
                <a:cs typeface="Calibri"/>
              </a:rPr>
              <a:t>l</a:t>
            </a:r>
            <a:r>
              <a:rPr lang="tr-TR" sz="1200" spc="-8" dirty="0">
                <a:cs typeface="Calibri"/>
              </a:rPr>
              <a:t>i</a:t>
            </a:r>
            <a:r>
              <a:rPr lang="tr-TR" sz="1200" dirty="0">
                <a:cs typeface="Calibri"/>
              </a:rPr>
              <a:t>ği</a:t>
            </a:r>
            <a:r>
              <a:rPr lang="tr-TR" sz="1200" spc="8" dirty="0">
                <a:cs typeface="Calibri"/>
              </a:rPr>
              <a:t> </a:t>
            </a:r>
            <a:r>
              <a:rPr lang="tr-TR" sz="1200" spc="-23" dirty="0">
                <a:cs typeface="Calibri"/>
              </a:rPr>
              <a:t>v</a:t>
            </a:r>
            <a:r>
              <a:rPr lang="tr-TR" sz="1200" dirty="0">
                <a:cs typeface="Calibri"/>
              </a:rPr>
              <a:t>a</a:t>
            </a:r>
            <a:r>
              <a:rPr lang="tr-TR" sz="1200" spc="-34" dirty="0">
                <a:cs typeface="Calibri"/>
              </a:rPr>
              <a:t>r</a:t>
            </a:r>
            <a:r>
              <a:rPr lang="tr-TR" sz="1200" dirty="0">
                <a:cs typeface="Calibri"/>
              </a:rPr>
              <a:t>sa)</a:t>
            </a:r>
          </a:p>
          <a:p>
            <a:pPr lvl="1">
              <a:spcBef>
                <a:spcPts val="5"/>
              </a:spcBef>
              <a:buFont typeface="Arial"/>
              <a:buChar char="•"/>
            </a:pPr>
            <a:endParaRPr lang="tr-TR" sz="1200" dirty="0"/>
          </a:p>
          <a:p>
            <a:pPr marL="638175" lvl="1" indent="-171450">
              <a:buFont typeface="Arial"/>
              <a:buChar char="•"/>
              <a:tabLst>
                <a:tab pos="180499" algn="l"/>
              </a:tabLst>
            </a:pPr>
            <a:r>
              <a:rPr lang="tr-TR" sz="1200" dirty="0">
                <a:cs typeface="Calibri"/>
              </a:rPr>
              <a:t>Karşı kurumdan aldığınız, oradaki</a:t>
            </a:r>
            <a:r>
              <a:rPr lang="tr-TR" sz="1200" spc="-11" dirty="0">
                <a:cs typeface="Calibri"/>
              </a:rPr>
              <a:t> </a:t>
            </a:r>
            <a:r>
              <a:rPr lang="tr-TR" sz="1200" dirty="0">
                <a:cs typeface="Calibri"/>
              </a:rPr>
              <a:t>de</a:t>
            </a:r>
            <a:r>
              <a:rPr lang="tr-TR" sz="1200" spc="-30" dirty="0">
                <a:cs typeface="Calibri"/>
              </a:rPr>
              <a:t>r</a:t>
            </a:r>
            <a:r>
              <a:rPr lang="tr-TR" sz="1200" dirty="0">
                <a:cs typeface="Calibri"/>
              </a:rPr>
              <a:t>s</a:t>
            </a:r>
            <a:r>
              <a:rPr lang="tr-TR" sz="1200" spc="-8" dirty="0">
                <a:cs typeface="Calibri"/>
              </a:rPr>
              <a:t>l</a:t>
            </a:r>
            <a:r>
              <a:rPr lang="tr-TR" sz="1200" dirty="0">
                <a:cs typeface="Calibri"/>
              </a:rPr>
              <a:t>e</a:t>
            </a:r>
            <a:r>
              <a:rPr lang="tr-TR" sz="1200" spc="-23" dirty="0">
                <a:cs typeface="Calibri"/>
              </a:rPr>
              <a:t>r</a:t>
            </a:r>
            <a:r>
              <a:rPr lang="tr-TR" sz="1200" dirty="0">
                <a:cs typeface="Calibri"/>
              </a:rPr>
              <a:t>den</a:t>
            </a:r>
            <a:r>
              <a:rPr lang="tr-TR" sz="1200" spc="11" dirty="0">
                <a:cs typeface="Calibri"/>
              </a:rPr>
              <a:t> </a:t>
            </a:r>
            <a:r>
              <a:rPr lang="tr-TR" sz="1200" dirty="0">
                <a:cs typeface="Calibri"/>
              </a:rPr>
              <a:t>başarı</a:t>
            </a:r>
            <a:r>
              <a:rPr lang="tr-TR" sz="1200" spc="4" dirty="0">
                <a:cs typeface="Calibri"/>
              </a:rPr>
              <a:t> </a:t>
            </a:r>
            <a:r>
              <a:rPr lang="tr-TR" sz="1200" dirty="0">
                <a:cs typeface="Calibri"/>
              </a:rPr>
              <a:t>d</a:t>
            </a:r>
            <a:r>
              <a:rPr lang="tr-TR" sz="1200" spc="4" dirty="0">
                <a:cs typeface="Calibri"/>
              </a:rPr>
              <a:t>u</a:t>
            </a:r>
            <a:r>
              <a:rPr lang="tr-TR" sz="1200" dirty="0">
                <a:cs typeface="Calibri"/>
              </a:rPr>
              <a:t>rumunu</a:t>
            </a:r>
            <a:r>
              <a:rPr lang="tr-TR" sz="1200" spc="-11" dirty="0">
                <a:cs typeface="Calibri"/>
              </a:rPr>
              <a:t>z</a:t>
            </a:r>
            <a:r>
              <a:rPr lang="tr-TR" sz="1200" dirty="0">
                <a:cs typeface="Calibri"/>
              </a:rPr>
              <a:t>u</a:t>
            </a:r>
            <a:r>
              <a:rPr lang="tr-TR" sz="1200" spc="-30" dirty="0">
                <a:cs typeface="Calibri"/>
              </a:rPr>
              <a:t> </a:t>
            </a:r>
            <a:r>
              <a:rPr lang="tr-TR" sz="1200" spc="-8" dirty="0">
                <a:cs typeface="Calibri"/>
              </a:rPr>
              <a:t>g</a:t>
            </a:r>
            <a:r>
              <a:rPr lang="tr-TR" sz="1200" dirty="0">
                <a:cs typeface="Calibri"/>
              </a:rPr>
              <a:t>ö</a:t>
            </a:r>
            <a:r>
              <a:rPr lang="tr-TR" sz="1200" spc="-23" dirty="0">
                <a:cs typeface="Calibri"/>
              </a:rPr>
              <a:t>s</a:t>
            </a:r>
            <a:r>
              <a:rPr lang="tr-TR" sz="1200" spc="-19" dirty="0">
                <a:cs typeface="Calibri"/>
              </a:rPr>
              <a:t>t</a:t>
            </a:r>
            <a:r>
              <a:rPr lang="tr-TR" sz="1200" dirty="0">
                <a:cs typeface="Calibri"/>
              </a:rPr>
              <a:t>er</a:t>
            </a:r>
            <a:r>
              <a:rPr lang="tr-TR" sz="1200" spc="-8" dirty="0">
                <a:cs typeface="Calibri"/>
              </a:rPr>
              <a:t>i</a:t>
            </a:r>
            <a:r>
              <a:rPr lang="tr-TR" sz="1200" dirty="0">
                <a:cs typeface="Calibri"/>
              </a:rPr>
              <a:t>r</a:t>
            </a:r>
            <a:r>
              <a:rPr lang="tr-TR" sz="1200" spc="8" dirty="0">
                <a:cs typeface="Calibri"/>
              </a:rPr>
              <a:t> </a:t>
            </a:r>
            <a:r>
              <a:rPr lang="tr-TR" sz="1200" dirty="0">
                <a:cs typeface="Calibri"/>
              </a:rPr>
              <a:t>t</a:t>
            </a:r>
            <a:r>
              <a:rPr lang="tr-TR" sz="1200" spc="-30" dirty="0">
                <a:cs typeface="Calibri"/>
              </a:rPr>
              <a:t>r</a:t>
            </a:r>
            <a:r>
              <a:rPr lang="tr-TR" sz="1200" dirty="0">
                <a:cs typeface="Calibri"/>
              </a:rPr>
              <a:t>anskr</a:t>
            </a:r>
            <a:r>
              <a:rPr lang="tr-TR" sz="1200" spc="-8" dirty="0">
                <a:cs typeface="Calibri"/>
              </a:rPr>
              <a:t>ip</a:t>
            </a:r>
            <a:r>
              <a:rPr lang="tr-TR" sz="1200" dirty="0">
                <a:cs typeface="Calibri"/>
              </a:rPr>
              <a:t>t</a:t>
            </a:r>
            <a:r>
              <a:rPr lang="tr-TR" sz="1200" spc="23" dirty="0">
                <a:cs typeface="Calibri"/>
              </a:rPr>
              <a:t> </a:t>
            </a:r>
            <a:r>
              <a:rPr lang="tr-TR" sz="1200" dirty="0">
                <a:cs typeface="Calibri"/>
              </a:rPr>
              <a:t>bel</a:t>
            </a:r>
            <a:r>
              <a:rPr lang="tr-TR" sz="1200" spc="-8" dirty="0">
                <a:cs typeface="Calibri"/>
              </a:rPr>
              <a:t>g</a:t>
            </a:r>
            <a:r>
              <a:rPr lang="tr-TR" sz="1200" dirty="0">
                <a:cs typeface="Calibri"/>
              </a:rPr>
              <a:t>eniz (transkriptin gecikmesi ya da olmaması durumunda onaylı Learning </a:t>
            </a:r>
            <a:r>
              <a:rPr lang="tr-TR" sz="1200" dirty="0" err="1">
                <a:cs typeface="Calibri"/>
              </a:rPr>
              <a:t>Agreement</a:t>
            </a:r>
            <a:r>
              <a:rPr lang="tr-TR" sz="1200" dirty="0">
                <a:cs typeface="Calibri"/>
              </a:rPr>
              <a:t> </a:t>
            </a:r>
            <a:r>
              <a:rPr lang="tr-TR" sz="1200" dirty="0" err="1">
                <a:cs typeface="Calibri"/>
              </a:rPr>
              <a:t>After</a:t>
            </a:r>
            <a:r>
              <a:rPr lang="tr-TR" sz="1200" dirty="0">
                <a:cs typeface="Calibri"/>
              </a:rPr>
              <a:t> </a:t>
            </a:r>
            <a:r>
              <a:rPr lang="tr-TR" sz="1200" dirty="0" err="1">
                <a:cs typeface="Calibri"/>
              </a:rPr>
              <a:t>the</a:t>
            </a:r>
            <a:r>
              <a:rPr lang="tr-TR" sz="1200" dirty="0">
                <a:cs typeface="Calibri"/>
              </a:rPr>
              <a:t> </a:t>
            </a:r>
            <a:r>
              <a:rPr lang="tr-TR" sz="1200" dirty="0" err="1">
                <a:cs typeface="Calibri"/>
              </a:rPr>
              <a:t>Mobility</a:t>
            </a:r>
            <a:r>
              <a:rPr lang="tr-TR" sz="1200" dirty="0">
                <a:cs typeface="Calibri"/>
              </a:rPr>
              <a:t> tablosu)</a:t>
            </a:r>
          </a:p>
          <a:p>
            <a:pPr lvl="1">
              <a:spcBef>
                <a:spcPts val="14"/>
              </a:spcBef>
              <a:buFont typeface="Arial"/>
              <a:buChar char="•"/>
            </a:pPr>
            <a:endParaRPr lang="tr-TR" sz="1200" dirty="0"/>
          </a:p>
          <a:p>
            <a:pPr marL="638175" lvl="1" indent="-171450">
              <a:buFont typeface="Arial"/>
              <a:buChar char="•"/>
              <a:tabLst>
                <a:tab pos="180499" algn="l"/>
              </a:tabLst>
            </a:pPr>
            <a:r>
              <a:rPr lang="tr-TR" sz="1200" spc="-41" dirty="0">
                <a:cs typeface="Calibri"/>
              </a:rPr>
              <a:t>P</a:t>
            </a:r>
            <a:r>
              <a:rPr lang="tr-TR" sz="1200" dirty="0">
                <a:cs typeface="Calibri"/>
              </a:rPr>
              <a:t>asaportun</a:t>
            </a:r>
            <a:r>
              <a:rPr lang="tr-TR" sz="1200" spc="4" dirty="0">
                <a:cs typeface="Calibri"/>
              </a:rPr>
              <a:t>u</a:t>
            </a:r>
            <a:r>
              <a:rPr lang="tr-TR" sz="1200" spc="-11" dirty="0">
                <a:cs typeface="Calibri"/>
              </a:rPr>
              <a:t>z</a:t>
            </a:r>
            <a:r>
              <a:rPr lang="tr-TR" sz="1200" dirty="0">
                <a:cs typeface="Calibri"/>
              </a:rPr>
              <a:t>un</a:t>
            </a:r>
            <a:r>
              <a:rPr lang="tr-TR" sz="1200" spc="-11" dirty="0">
                <a:cs typeface="Calibri"/>
              </a:rPr>
              <a:t> </a:t>
            </a:r>
            <a:r>
              <a:rPr lang="tr-TR" sz="1200" dirty="0">
                <a:cs typeface="Calibri"/>
              </a:rPr>
              <a:t>as</a:t>
            </a:r>
            <a:r>
              <a:rPr lang="tr-TR" sz="1200" spc="-8" dirty="0">
                <a:cs typeface="Calibri"/>
              </a:rPr>
              <a:t>l</a:t>
            </a:r>
            <a:r>
              <a:rPr lang="tr-TR" sz="1200" dirty="0">
                <a:cs typeface="Calibri"/>
              </a:rPr>
              <a:t>ı</a:t>
            </a:r>
            <a:r>
              <a:rPr lang="tr-TR" sz="1200" spc="15" dirty="0">
                <a:cs typeface="Calibri"/>
              </a:rPr>
              <a:t> </a:t>
            </a:r>
            <a:r>
              <a:rPr lang="tr-TR" sz="1200" spc="-23" dirty="0">
                <a:cs typeface="Calibri"/>
              </a:rPr>
              <a:t>v</a:t>
            </a:r>
            <a:r>
              <a:rPr lang="tr-TR" sz="1200" dirty="0">
                <a:cs typeface="Calibri"/>
              </a:rPr>
              <a:t>e</a:t>
            </a:r>
            <a:r>
              <a:rPr lang="tr-TR" sz="1200" spc="4" dirty="0">
                <a:cs typeface="Calibri"/>
              </a:rPr>
              <a:t> </a:t>
            </a:r>
            <a:r>
              <a:rPr lang="tr-TR" sz="1200" dirty="0">
                <a:cs typeface="Calibri"/>
              </a:rPr>
              <a:t>gir</a:t>
            </a:r>
            <a:r>
              <a:rPr lang="tr-TR" sz="1200" spc="-8" dirty="0">
                <a:cs typeface="Calibri"/>
              </a:rPr>
              <a:t>i</a:t>
            </a:r>
            <a:r>
              <a:rPr lang="tr-TR" sz="1200" spc="-4" dirty="0">
                <a:cs typeface="Calibri"/>
              </a:rPr>
              <a:t>ş-</a:t>
            </a:r>
            <a:r>
              <a:rPr lang="tr-TR" sz="1200" dirty="0">
                <a:cs typeface="Calibri"/>
              </a:rPr>
              <a:t>çıkış</a:t>
            </a:r>
            <a:r>
              <a:rPr lang="tr-TR" sz="1200" spc="11" dirty="0">
                <a:cs typeface="Calibri"/>
              </a:rPr>
              <a:t> </a:t>
            </a:r>
            <a:r>
              <a:rPr lang="tr-TR" sz="1200" dirty="0">
                <a:cs typeface="Calibri"/>
              </a:rPr>
              <a:t>dam</a:t>
            </a:r>
            <a:r>
              <a:rPr lang="tr-TR" sz="1200" spc="-26" dirty="0">
                <a:cs typeface="Calibri"/>
              </a:rPr>
              <a:t>g</a:t>
            </a:r>
            <a:r>
              <a:rPr lang="tr-TR" sz="1200" dirty="0">
                <a:cs typeface="Calibri"/>
              </a:rPr>
              <a:t>ala</a:t>
            </a:r>
            <a:r>
              <a:rPr lang="tr-TR" sz="1200" spc="-8" dirty="0">
                <a:cs typeface="Calibri"/>
              </a:rPr>
              <a:t>r</a:t>
            </a:r>
            <a:r>
              <a:rPr lang="tr-TR" sz="1200" dirty="0">
                <a:cs typeface="Calibri"/>
              </a:rPr>
              <a:t>ı</a:t>
            </a:r>
            <a:r>
              <a:rPr lang="tr-TR" sz="1200" spc="4" dirty="0">
                <a:cs typeface="Calibri"/>
              </a:rPr>
              <a:t> </a:t>
            </a:r>
            <a:r>
              <a:rPr lang="tr-TR" sz="1200" dirty="0">
                <a:cs typeface="Calibri"/>
              </a:rPr>
              <a:t>olan</a:t>
            </a:r>
            <a:r>
              <a:rPr lang="tr-TR" sz="1200" spc="-8" dirty="0">
                <a:cs typeface="Calibri"/>
              </a:rPr>
              <a:t> </a:t>
            </a:r>
            <a:r>
              <a:rPr lang="tr-TR" sz="1200" dirty="0">
                <a:cs typeface="Calibri"/>
              </a:rPr>
              <a:t>s</a:t>
            </a:r>
            <a:r>
              <a:rPr lang="tr-TR" sz="1200" spc="-30" dirty="0">
                <a:cs typeface="Calibri"/>
              </a:rPr>
              <a:t>a</a:t>
            </a:r>
            <a:r>
              <a:rPr lang="tr-TR" sz="1200" spc="8" dirty="0">
                <a:cs typeface="Calibri"/>
              </a:rPr>
              <a:t>y</a:t>
            </a:r>
            <a:r>
              <a:rPr lang="tr-TR" sz="1200" spc="-30" dirty="0">
                <a:cs typeface="Calibri"/>
              </a:rPr>
              <a:t>f</a:t>
            </a:r>
            <a:r>
              <a:rPr lang="tr-TR" sz="1200" dirty="0">
                <a:cs typeface="Calibri"/>
              </a:rPr>
              <a:t>ala</a:t>
            </a:r>
            <a:r>
              <a:rPr lang="tr-TR" sz="1200" spc="-8" dirty="0">
                <a:cs typeface="Calibri"/>
              </a:rPr>
              <a:t>r</a:t>
            </a:r>
            <a:r>
              <a:rPr lang="tr-TR" sz="1200" dirty="0">
                <a:cs typeface="Calibri"/>
              </a:rPr>
              <a:t>ın </a:t>
            </a:r>
            <a:r>
              <a:rPr lang="tr-TR" sz="1200" spc="-26" dirty="0">
                <a:cs typeface="Calibri"/>
              </a:rPr>
              <a:t>f</a:t>
            </a:r>
            <a:r>
              <a:rPr lang="tr-TR" sz="1200" dirty="0">
                <a:cs typeface="Calibri"/>
              </a:rPr>
              <a:t>o</a:t>
            </a:r>
            <a:r>
              <a:rPr lang="tr-TR" sz="1200" spc="-19" dirty="0">
                <a:cs typeface="Calibri"/>
              </a:rPr>
              <a:t>t</a:t>
            </a:r>
            <a:r>
              <a:rPr lang="tr-TR" sz="1200" dirty="0">
                <a:cs typeface="Calibri"/>
              </a:rPr>
              <a:t>o</a:t>
            </a:r>
            <a:r>
              <a:rPr lang="tr-TR" sz="1200" spc="-56" dirty="0">
                <a:cs typeface="Calibri"/>
              </a:rPr>
              <a:t>k</a:t>
            </a:r>
            <a:r>
              <a:rPr lang="tr-TR" sz="1200" dirty="0">
                <a:cs typeface="Calibri"/>
              </a:rPr>
              <a:t>opi</a:t>
            </a:r>
            <a:r>
              <a:rPr lang="tr-TR" sz="1200" spc="-8" dirty="0">
                <a:cs typeface="Calibri"/>
              </a:rPr>
              <a:t>l</a:t>
            </a:r>
            <a:r>
              <a:rPr lang="tr-TR" sz="1200" dirty="0">
                <a:cs typeface="Calibri"/>
              </a:rPr>
              <a:t>eri</a:t>
            </a:r>
          </a:p>
          <a:p>
            <a:pPr lvl="1">
              <a:spcBef>
                <a:spcPts val="6"/>
              </a:spcBef>
              <a:buFont typeface="Arial"/>
              <a:buChar char="•"/>
            </a:pPr>
            <a:endParaRPr lang="tr-TR" sz="1200" dirty="0"/>
          </a:p>
          <a:p>
            <a:pPr marL="638175" lvl="1" indent="-171450">
              <a:buFont typeface="Arial"/>
              <a:buChar char="•"/>
              <a:tabLst>
                <a:tab pos="180499" algn="l"/>
              </a:tabLst>
            </a:pPr>
            <a:r>
              <a:rPr lang="tr-TR" sz="1200" dirty="0">
                <a:cs typeface="Calibri"/>
              </a:rPr>
              <a:t>Ç</a:t>
            </a:r>
            <a:r>
              <a:rPr lang="tr-TR" sz="1200" spc="-15" dirty="0">
                <a:cs typeface="Calibri"/>
              </a:rPr>
              <a:t>e</a:t>
            </a:r>
            <a:r>
              <a:rPr lang="tr-TR" sz="1200" spc="-8" dirty="0">
                <a:cs typeface="Calibri"/>
              </a:rPr>
              <a:t>v</a:t>
            </a:r>
            <a:r>
              <a:rPr lang="tr-TR" sz="1200" dirty="0">
                <a:cs typeface="Calibri"/>
              </a:rPr>
              <a:t>r</a:t>
            </a:r>
            <a:r>
              <a:rPr lang="tr-TR" sz="1200" spc="-8" dirty="0">
                <a:cs typeface="Calibri"/>
              </a:rPr>
              <a:t>im</a:t>
            </a:r>
            <a:r>
              <a:rPr lang="tr-TR" sz="1200" dirty="0">
                <a:cs typeface="Calibri"/>
              </a:rPr>
              <a:t>içi</a:t>
            </a:r>
            <a:r>
              <a:rPr lang="tr-TR" sz="1200" spc="11" dirty="0">
                <a:cs typeface="Calibri"/>
              </a:rPr>
              <a:t> </a:t>
            </a:r>
            <a:r>
              <a:rPr lang="tr-TR" sz="1200" dirty="0">
                <a:cs typeface="Calibri"/>
              </a:rPr>
              <a:t>Dil</a:t>
            </a:r>
            <a:r>
              <a:rPr lang="tr-TR" sz="1200" spc="-15" dirty="0">
                <a:cs typeface="Calibri"/>
              </a:rPr>
              <a:t> </a:t>
            </a:r>
            <a:r>
              <a:rPr lang="tr-TR" sz="1200" dirty="0">
                <a:cs typeface="Calibri"/>
              </a:rPr>
              <a:t>De</a:t>
            </a:r>
            <a:r>
              <a:rPr lang="tr-TR" sz="1200" spc="-23" dirty="0">
                <a:cs typeface="Calibri"/>
              </a:rPr>
              <a:t>s</a:t>
            </a:r>
            <a:r>
              <a:rPr lang="tr-TR" sz="1200" spc="-19" dirty="0">
                <a:cs typeface="Calibri"/>
              </a:rPr>
              <a:t>t</a:t>
            </a:r>
            <a:r>
              <a:rPr lang="tr-TR" sz="1200" dirty="0">
                <a:cs typeface="Calibri"/>
              </a:rPr>
              <a:t>eği Dönüş</a:t>
            </a:r>
            <a:r>
              <a:rPr lang="tr-TR" sz="1200" spc="-15" dirty="0">
                <a:cs typeface="Calibri"/>
              </a:rPr>
              <a:t> </a:t>
            </a:r>
            <a:r>
              <a:rPr lang="tr-TR" sz="1200" dirty="0">
                <a:cs typeface="Calibri"/>
              </a:rPr>
              <a:t>Sın</a:t>
            </a:r>
            <a:r>
              <a:rPr lang="tr-TR" sz="1200" spc="-30" dirty="0">
                <a:cs typeface="Calibri"/>
              </a:rPr>
              <a:t>a</a:t>
            </a:r>
            <a:r>
              <a:rPr lang="tr-TR" sz="1200" dirty="0">
                <a:cs typeface="Calibri"/>
              </a:rPr>
              <a:t>v</a:t>
            </a:r>
            <a:r>
              <a:rPr lang="tr-TR" sz="1200" spc="-4" dirty="0">
                <a:cs typeface="Calibri"/>
              </a:rPr>
              <a:t> </a:t>
            </a:r>
            <a:r>
              <a:rPr lang="tr-TR" sz="1200" dirty="0">
                <a:cs typeface="Calibri"/>
              </a:rPr>
              <a:t>Sonuç</a:t>
            </a:r>
            <a:r>
              <a:rPr lang="tr-TR" sz="1200" spc="-15" dirty="0">
                <a:cs typeface="Calibri"/>
              </a:rPr>
              <a:t> </a:t>
            </a:r>
            <a:r>
              <a:rPr lang="tr-TR" sz="1200" dirty="0">
                <a:cs typeface="Calibri"/>
              </a:rPr>
              <a:t>çı</a:t>
            </a:r>
            <a:r>
              <a:rPr lang="tr-TR" sz="1200" spc="-15" dirty="0">
                <a:cs typeface="Calibri"/>
              </a:rPr>
              <a:t>k</a:t>
            </a:r>
            <a:r>
              <a:rPr lang="tr-TR" sz="1200" dirty="0">
                <a:cs typeface="Calibri"/>
              </a:rPr>
              <a:t>tı</a:t>
            </a:r>
            <a:r>
              <a:rPr lang="tr-TR" sz="1200" spc="-8" dirty="0">
                <a:cs typeface="Calibri"/>
              </a:rPr>
              <a:t>s</a:t>
            </a:r>
            <a:r>
              <a:rPr lang="tr-TR" sz="1200" spc="-4" dirty="0">
                <a:cs typeface="Calibri"/>
              </a:rPr>
              <a:t>ı </a:t>
            </a:r>
            <a:r>
              <a:rPr lang="tr-TR" sz="1200" spc="-10" dirty="0">
                <a:cs typeface="Calibri"/>
              </a:rPr>
              <a:t>(OLS 2nd </a:t>
            </a:r>
            <a:r>
              <a:rPr lang="tr-TR" sz="1200" spc="-10" dirty="0" err="1">
                <a:cs typeface="Calibri"/>
              </a:rPr>
              <a:t>Assessment</a:t>
            </a:r>
            <a:r>
              <a:rPr lang="tr-TR" sz="1200" spc="-10" dirty="0">
                <a:cs typeface="Calibri"/>
              </a:rPr>
              <a:t>)</a:t>
            </a:r>
            <a:endParaRPr lang="tr-TR" sz="1200" dirty="0">
              <a:cs typeface="Calibri"/>
            </a:endParaRPr>
          </a:p>
          <a:p>
            <a:endParaRPr lang="tr-TR" sz="1000" dirty="0"/>
          </a:p>
        </p:txBody>
      </p:sp>
    </p:spTree>
    <p:extLst>
      <p:ext uri="{BB962C8B-B14F-4D97-AF65-F5344CB8AC3E}">
        <p14:creationId xmlns:p14="http://schemas.microsoft.com/office/powerpoint/2010/main" val="25403081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260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İçerik Yer Tutucusu 2"/>
          <p:cNvSpPr>
            <a:spLocks noGrp="1"/>
          </p:cNvSpPr>
          <p:nvPr>
            <p:ph idx="1"/>
          </p:nvPr>
        </p:nvSpPr>
        <p:spPr>
          <a:xfrm>
            <a:off x="533400" y="3752850"/>
            <a:ext cx="11175995" cy="2452687"/>
          </a:xfrm>
        </p:spPr>
        <p:txBody>
          <a:bodyPr anchor="ctr">
            <a:normAutofit/>
          </a:bodyPr>
          <a:lstStyle/>
          <a:p>
            <a:pPr marL="0" indent="0">
              <a:buNone/>
            </a:pPr>
            <a:r>
              <a:rPr lang="tr-TR" sz="1800" dirty="0"/>
              <a:t>Transkript ve </a:t>
            </a:r>
            <a:r>
              <a:rPr lang="tr-TR" sz="1800" dirty="0" err="1"/>
              <a:t>After</a:t>
            </a:r>
            <a:r>
              <a:rPr lang="tr-TR" sz="1800" dirty="0"/>
              <a:t> </a:t>
            </a:r>
            <a:r>
              <a:rPr lang="tr-TR" sz="1800" dirty="0" err="1"/>
              <a:t>the</a:t>
            </a:r>
            <a:r>
              <a:rPr lang="tr-TR" sz="1800" dirty="0"/>
              <a:t> </a:t>
            </a:r>
            <a:r>
              <a:rPr lang="tr-TR" sz="1800" dirty="0" err="1"/>
              <a:t>Mobility</a:t>
            </a:r>
            <a:r>
              <a:rPr lang="tr-TR" sz="1800" dirty="0"/>
              <a:t> (Learning </a:t>
            </a:r>
            <a:r>
              <a:rPr lang="tr-TR" sz="1800" dirty="0" err="1"/>
              <a:t>Agreement</a:t>
            </a:r>
            <a:r>
              <a:rPr lang="tr-TR" sz="1800" dirty="0"/>
              <a:t> 3. Bölüm) aynı belgeyi ifade etmektedir.</a:t>
            </a:r>
          </a:p>
          <a:p>
            <a:endParaRPr lang="tr-TR" sz="1800" dirty="0"/>
          </a:p>
          <a:p>
            <a:pPr marL="0" indent="0">
              <a:buNone/>
            </a:pPr>
            <a:r>
              <a:rPr lang="tr-TR" sz="1800" dirty="0"/>
              <a:t>Bazı üniversiteler </a:t>
            </a:r>
            <a:r>
              <a:rPr lang="tr-TR" sz="1800" dirty="0" err="1"/>
              <a:t>After</a:t>
            </a:r>
            <a:r>
              <a:rPr lang="tr-TR" sz="1800" dirty="0"/>
              <a:t> </a:t>
            </a:r>
            <a:r>
              <a:rPr lang="tr-TR" sz="1800" dirty="0" err="1"/>
              <a:t>the</a:t>
            </a:r>
            <a:r>
              <a:rPr lang="tr-TR" sz="1800" dirty="0"/>
              <a:t> </a:t>
            </a:r>
            <a:r>
              <a:rPr lang="tr-TR" sz="1800" dirty="0" err="1"/>
              <a:t>Mobility</a:t>
            </a:r>
            <a:r>
              <a:rPr lang="tr-TR" sz="1800" dirty="0"/>
              <a:t> doldurmayı tercih ederken bazı üniversiteler ayrıca Transkript belgesi hazırlamaktadır.</a:t>
            </a:r>
          </a:p>
          <a:p>
            <a:endParaRPr lang="tr-TR" sz="1800" dirty="0"/>
          </a:p>
        </p:txBody>
      </p:sp>
    </p:spTree>
    <p:extLst>
      <p:ext uri="{BB962C8B-B14F-4D97-AF65-F5344CB8AC3E}">
        <p14:creationId xmlns:p14="http://schemas.microsoft.com/office/powerpoint/2010/main" val="37722030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41" name="Freeform: Shape 40">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İçerik Yer Tutucusu 3" descr="tablo içeren bir resim&#10;&#10;Açıklama otomatik olarak oluşturuldu"/>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4710" y="780060"/>
            <a:ext cx="9173823" cy="5297882"/>
          </a:xfrm>
          <a:prstGeom prst="rect">
            <a:avLst/>
          </a:prstGeom>
        </p:spPr>
      </p:pic>
    </p:spTree>
    <p:extLst>
      <p:ext uri="{BB962C8B-B14F-4D97-AF65-F5344CB8AC3E}">
        <p14:creationId xmlns:p14="http://schemas.microsoft.com/office/powerpoint/2010/main" val="35213767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Geri dönüşüm düz dolguyla">
            <a:extLst>
              <a:ext uri="{FF2B5EF4-FFF2-40B4-BE49-F238E27FC236}">
                <a16:creationId xmlns:a16="http://schemas.microsoft.com/office/drawing/2014/main" id="{C213A94E-2985-4F23-8956-B3B24464C6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İçerik Yer Tutucusu 2"/>
          <p:cNvSpPr>
            <a:spLocks noGrp="1"/>
          </p:cNvSpPr>
          <p:nvPr>
            <p:ph idx="1"/>
          </p:nvPr>
        </p:nvSpPr>
        <p:spPr>
          <a:xfrm>
            <a:off x="5214581" y="1047024"/>
            <a:ext cx="6422848" cy="5176796"/>
          </a:xfrm>
        </p:spPr>
        <p:txBody>
          <a:bodyPr>
            <a:normAutofit/>
          </a:bodyPr>
          <a:lstStyle/>
          <a:p>
            <a:endParaRPr lang="tr-TR" sz="2000" dirty="0"/>
          </a:p>
          <a:p>
            <a:pPr marL="0" indent="0">
              <a:buNone/>
            </a:pPr>
            <a:endParaRPr lang="tr-TR" sz="2000" dirty="0"/>
          </a:p>
          <a:p>
            <a:pPr marL="0" indent="0">
              <a:buNone/>
            </a:pPr>
            <a:r>
              <a:rPr lang="tr-TR" sz="2000" dirty="0"/>
              <a:t>Transkript bölüme ulaştıktan sonra Denklik sağlanır.</a:t>
            </a:r>
          </a:p>
          <a:p>
            <a:endParaRPr lang="tr-TR" sz="2000" dirty="0"/>
          </a:p>
          <a:p>
            <a:pPr marL="0" indent="0">
              <a:buNone/>
            </a:pPr>
            <a:r>
              <a:rPr lang="tr-TR" sz="2000" dirty="0"/>
              <a:t>Karşı kurumda alınan dersler ile kurumumuzdaki karşılıkları değerlendirilir. İnternet sayfamızda ve Öğrenci İşleri Daire Başkanlığı internet sayfasında yayınlanan resmi Not Dönüşümü tablosu esas alınarak Not Dönüşümü gerçekleştirilir ve transkripte işlenir.</a:t>
            </a:r>
          </a:p>
          <a:p>
            <a:endParaRPr lang="tr-TR" sz="2000" dirty="0"/>
          </a:p>
          <a:p>
            <a:endParaRPr lang="tr-TR" sz="2000" dirty="0"/>
          </a:p>
          <a:p>
            <a:endParaRPr lang="tr-TR" sz="2000" dirty="0"/>
          </a:p>
        </p:txBody>
      </p:sp>
    </p:spTree>
    <p:extLst>
      <p:ext uri="{BB962C8B-B14F-4D97-AF65-F5344CB8AC3E}">
        <p14:creationId xmlns:p14="http://schemas.microsoft.com/office/powerpoint/2010/main" val="17492612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İçerik Yer Tutucusu 2">
            <a:extLst>
              <a:ext uri="{FF2B5EF4-FFF2-40B4-BE49-F238E27FC236}">
                <a16:creationId xmlns:a16="http://schemas.microsoft.com/office/drawing/2014/main" id="{5FC3D6E3-12F4-4CD1-8D4E-54744CEB06DB}"/>
              </a:ext>
            </a:extLst>
          </p:cNvPr>
          <p:cNvGraphicFramePr>
            <a:graphicFrameLocks noGrp="1"/>
          </p:cNvGraphicFramePr>
          <p:nvPr>
            <p:ph idx="1"/>
            <p:extLst>
              <p:ext uri="{D42A27DB-BD31-4B8C-83A1-F6EECF244321}">
                <p14:modId xmlns:p14="http://schemas.microsoft.com/office/powerpoint/2010/main" val="3569495820"/>
              </p:ext>
            </p:extLst>
          </p:nvPr>
        </p:nvGraphicFramePr>
        <p:xfrm>
          <a:off x="838200" y="1465832"/>
          <a:ext cx="10515600" cy="4715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6571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çerik Yer Tutucusu 3"/>
          <p:cNvPicPr>
            <a:picLocks noGrp="1" noChangeAspect="1"/>
          </p:cNvPicPr>
          <p:nvPr>
            <p:ph idx="1"/>
          </p:nvPr>
        </p:nvPicPr>
        <p:blipFill rotWithShape="1">
          <a:blip r:embed="rId2">
            <a:extLst>
              <a:ext uri="{28A0092B-C50C-407E-A947-70E740481C1C}">
                <a14:useLocalDpi xmlns:a14="http://schemas.microsoft.com/office/drawing/2010/main" val="0"/>
              </a:ext>
            </a:extLst>
          </a:blip>
          <a:srcRect t="20789"/>
          <a:stretch/>
        </p:blipFill>
        <p:spPr>
          <a:xfrm>
            <a:off x="20" y="1282"/>
            <a:ext cx="12191980" cy="6856718"/>
          </a:xfrm>
          <a:prstGeom prst="rect">
            <a:avLst/>
          </a:prstGeom>
        </p:spPr>
      </p:pic>
    </p:spTree>
    <p:extLst>
      <p:ext uri="{BB962C8B-B14F-4D97-AF65-F5344CB8AC3E}">
        <p14:creationId xmlns:p14="http://schemas.microsoft.com/office/powerpoint/2010/main" val="3854680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Unvan 1"/>
          <p:cNvSpPr>
            <a:spLocks noGrp="1"/>
          </p:cNvSpPr>
          <p:nvPr>
            <p:ph type="title"/>
          </p:nvPr>
        </p:nvSpPr>
        <p:spPr>
          <a:xfrm>
            <a:off x="838200" y="365125"/>
            <a:ext cx="5387502" cy="1325563"/>
          </a:xfrm>
        </p:spPr>
        <p:txBody>
          <a:bodyPr>
            <a:normAutofit/>
          </a:bodyPr>
          <a:lstStyle/>
          <a:p>
            <a:r>
              <a:rPr lang="tr-TR" sz="4100" b="1"/>
              <a:t>ULUSLARARASI İLİŞKİLER KOORDİNATÖRLÜĞÜ</a:t>
            </a:r>
            <a:endParaRPr lang="tr-TR" sz="4100"/>
          </a:p>
        </p:txBody>
      </p:sp>
      <p:sp>
        <p:nvSpPr>
          <p:cNvPr id="3" name="İçerik Yer Tutucusu 2"/>
          <p:cNvSpPr>
            <a:spLocks noGrp="1"/>
          </p:cNvSpPr>
          <p:nvPr>
            <p:ph idx="1"/>
          </p:nvPr>
        </p:nvSpPr>
        <p:spPr>
          <a:xfrm>
            <a:off x="838200" y="1825625"/>
            <a:ext cx="5387502" cy="4351338"/>
          </a:xfrm>
        </p:spPr>
        <p:txBody>
          <a:bodyPr>
            <a:normAutofit/>
          </a:bodyPr>
          <a:lstStyle/>
          <a:p>
            <a:pPr marL="0" indent="0">
              <a:buNone/>
            </a:pPr>
            <a:r>
              <a:rPr lang="tr-TR" sz="1100" b="1" dirty="0"/>
              <a:t>Uluslararası İlişkiler Koordinatörü ve </a:t>
            </a:r>
            <a:r>
              <a:rPr lang="tr-TR" sz="1100" b="1" dirty="0" err="1"/>
              <a:t>Erasmus</a:t>
            </a:r>
            <a:r>
              <a:rPr lang="tr-TR" sz="1100" b="1" dirty="0"/>
              <a:t>+ Kurum Koordinatörü:</a:t>
            </a:r>
          </a:p>
          <a:p>
            <a:r>
              <a:rPr lang="tr-TR" sz="1100" dirty="0" err="1"/>
              <a:t>Öğr</a:t>
            </a:r>
            <a:r>
              <a:rPr lang="tr-TR" sz="1100" dirty="0"/>
              <a:t>. Gör. Mayya KABASAKAL</a:t>
            </a:r>
          </a:p>
          <a:p>
            <a:pPr marL="0" indent="0">
              <a:buNone/>
            </a:pPr>
            <a:r>
              <a:rPr lang="tr-TR" sz="1100" b="1" dirty="0"/>
              <a:t>Uluslararası İlişkiler Ofisi:</a:t>
            </a:r>
          </a:p>
          <a:p>
            <a:r>
              <a:rPr lang="tr-TR" sz="1100" dirty="0" err="1"/>
              <a:t>Öğr</a:t>
            </a:r>
            <a:r>
              <a:rPr lang="tr-TR" sz="1100" dirty="0"/>
              <a:t>. Gör. Aycan YILDIZ YILMAZ </a:t>
            </a:r>
          </a:p>
          <a:p>
            <a:r>
              <a:rPr lang="tr-TR" sz="1100" dirty="0" err="1"/>
              <a:t>Öğr</a:t>
            </a:r>
            <a:r>
              <a:rPr lang="tr-TR" sz="1100" dirty="0"/>
              <a:t>. Gör. </a:t>
            </a:r>
            <a:r>
              <a:rPr lang="tr-TR" sz="1100" dirty="0" err="1"/>
              <a:t>Aigerim</a:t>
            </a:r>
            <a:r>
              <a:rPr lang="tr-TR" sz="1100" dirty="0"/>
              <a:t> SERDALİYEVA </a:t>
            </a:r>
          </a:p>
          <a:p>
            <a:r>
              <a:rPr lang="tr-TR" sz="1100" dirty="0" err="1"/>
              <a:t>Öğr</a:t>
            </a:r>
            <a:r>
              <a:rPr lang="tr-TR" sz="1100" dirty="0"/>
              <a:t>. Gör. Nihan ÇELİKER</a:t>
            </a:r>
          </a:p>
          <a:p>
            <a:r>
              <a:rPr lang="tr-TR" sz="1100" dirty="0"/>
              <a:t>Finans Danışmanı Adem KAZAN</a:t>
            </a:r>
          </a:p>
          <a:p>
            <a:pPr marL="0" indent="0">
              <a:buNone/>
            </a:pPr>
            <a:r>
              <a:rPr lang="tr-TR" sz="1100" b="1" dirty="0"/>
              <a:t>İletişim: </a:t>
            </a:r>
            <a:r>
              <a:rPr lang="tr-TR" sz="1100" dirty="0"/>
              <a:t>+90 446 226 66 66-</a:t>
            </a:r>
            <a:r>
              <a:rPr lang="tr-TR" sz="1100" b="1" dirty="0"/>
              <a:t>10384 (</a:t>
            </a:r>
            <a:r>
              <a:rPr lang="tr-TR" sz="1100" b="1" dirty="0" err="1"/>
              <a:t>Erasmus</a:t>
            </a:r>
            <a:r>
              <a:rPr lang="tr-TR" sz="1100" b="1" dirty="0"/>
              <a:t> Ofis)</a:t>
            </a:r>
          </a:p>
          <a:p>
            <a:pPr marL="0" indent="0">
              <a:buNone/>
            </a:pPr>
            <a:r>
              <a:rPr lang="tr-TR" sz="1100" b="1" dirty="0"/>
              <a:t>E-posta:</a:t>
            </a:r>
            <a:r>
              <a:rPr lang="tr-TR" sz="1100" dirty="0"/>
              <a:t> erasmus@erzincan.edu.tr</a:t>
            </a:r>
          </a:p>
          <a:p>
            <a:r>
              <a:rPr lang="tr-TR" sz="1100" dirty="0"/>
              <a:t> nceliker@erzincan.edu.tr</a:t>
            </a:r>
          </a:p>
          <a:p>
            <a:r>
              <a:rPr lang="tr-TR" sz="1100" dirty="0"/>
              <a:t> mayya.kabasakal@erzincan.edu.tr</a:t>
            </a:r>
          </a:p>
          <a:p>
            <a:r>
              <a:rPr lang="tr-TR" sz="1100" dirty="0"/>
              <a:t> ayildiz@erzincan.edu.tr</a:t>
            </a:r>
          </a:p>
          <a:p>
            <a:r>
              <a:rPr lang="tr-TR" sz="1100" dirty="0"/>
              <a:t>akazan@erzincan.edu.tr</a:t>
            </a:r>
          </a:p>
          <a:p>
            <a:pPr marL="0" indent="0">
              <a:buNone/>
            </a:pPr>
            <a:endParaRPr lang="tr-TR" sz="1100" dirty="0"/>
          </a:p>
        </p:txBody>
      </p:sp>
      <p:pic>
        <p:nvPicPr>
          <p:cNvPr id="5" name="Picture 4" descr="Çalışma alanı arka planı">
            <a:extLst>
              <a:ext uri="{FF2B5EF4-FFF2-40B4-BE49-F238E27FC236}">
                <a16:creationId xmlns:a16="http://schemas.microsoft.com/office/drawing/2014/main" id="{470472B6-8EED-4FD4-BA51-B09CB6BC9A83}"/>
              </a:ext>
            </a:extLst>
          </p:cNvPr>
          <p:cNvPicPr>
            <a:picLocks noChangeAspect="1"/>
          </p:cNvPicPr>
          <p:nvPr/>
        </p:nvPicPr>
        <p:blipFill rotWithShape="1">
          <a:blip r:embed="rId2"/>
          <a:srcRect l="33152" r="2"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24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1247</TotalTime>
  <Words>4105</Words>
  <Application>Microsoft Office PowerPoint</Application>
  <PresentationFormat>Geniş ekran</PresentationFormat>
  <Paragraphs>363</Paragraphs>
  <Slides>68</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68</vt:i4>
      </vt:variant>
    </vt:vector>
  </HeadingPairs>
  <TitlesOfParts>
    <vt:vector size="77" baseType="lpstr">
      <vt:lpstr>Meiryo</vt:lpstr>
      <vt:lpstr>Arial</vt:lpstr>
      <vt:lpstr>Calibri</vt:lpstr>
      <vt:lpstr>Calibri Light</vt:lpstr>
      <vt:lpstr>Franklin Gothic Book</vt:lpstr>
      <vt:lpstr>Times New Roman</vt:lpstr>
      <vt:lpstr>Wingdings</vt:lpstr>
      <vt:lpstr>Wingdings 2</vt:lpstr>
      <vt:lpstr>Office Theme</vt:lpstr>
      <vt:lpstr>ERASMUS+ 2021    ORYANTASYON</vt:lpstr>
      <vt:lpstr>PowerPoint Sunusu</vt:lpstr>
      <vt:lpstr>PowerPoint Sunusu</vt:lpstr>
      <vt:lpstr>PowerPoint Sunusu</vt:lpstr>
      <vt:lpstr>FERAGAT VE DEĞİŞİKLİK DİLEKÇESİ</vt:lpstr>
      <vt:lpstr>PowerPoint Sunusu</vt:lpstr>
      <vt:lpstr>PowerPoint Sunusu</vt:lpstr>
      <vt:lpstr>HİBESİZ ÖĞRENİM HAREKETLİLİĞİ</vt:lpstr>
      <vt:lpstr>Erasmus Belgeleri için Kontrol Listesi (Checklist)</vt:lpstr>
      <vt:lpstr>Uluslararası Öğrenciler</vt:lpstr>
      <vt:lpstr>PowerPoint Sunusu</vt:lpstr>
      <vt:lpstr>ADIM ADIM ERASMUS+ ÖĞRENİM HAREKETLİLİĞİ</vt:lpstr>
      <vt:lpstr>GİDİLECEK ÜNİVERSİTE İLE İLGİLİ İŞLEMLER</vt:lpstr>
      <vt:lpstr>PowerPoint Sunusu</vt:lpstr>
      <vt:lpstr>PowerPoint Sunusu</vt:lpstr>
      <vt:lpstr>PowerPoint Sunusu</vt:lpstr>
      <vt:lpstr>Erasmus hibesinin %80’ini alabilmek için teslim edilecek belgeler:</vt:lpstr>
      <vt:lpstr>PowerPoint Sunusu</vt:lpstr>
      <vt:lpstr>PowerPoint Sunusu</vt:lpstr>
      <vt:lpstr>Karşı Kurum/Gidilecek Üniversite ile İlgili İşlemler</vt:lpstr>
      <vt:lpstr>Bazı üniversiteler başvuru esnasında pasaport numarası ister</vt:lpstr>
      <vt:lpstr>DERS SEÇİMİ</vt:lpstr>
      <vt:lpstr>PowerPoint Sunusu</vt:lpstr>
      <vt:lpstr>PowerPoint Sunusu</vt:lpstr>
      <vt:lpstr>Önemli İpuçları</vt:lpstr>
      <vt:lpstr>PowerPoint Sunusu</vt:lpstr>
      <vt:lpstr>PowerPoint Sunusu</vt:lpstr>
      <vt:lpstr>PowerPoint Sunusu</vt:lpstr>
      <vt:lpstr>PowerPoint Sunusu</vt:lpstr>
      <vt:lpstr>Yabancı Dil Düzeyinizi Gösterir Belge</vt:lpstr>
      <vt:lpstr>PowerPoint Sunusu</vt:lpstr>
      <vt:lpstr>İngilizce Transkript</vt:lpstr>
      <vt:lpstr>PowerPoint Sunusu</vt:lpstr>
      <vt:lpstr>PowerPoint Sunusu</vt:lpstr>
      <vt:lpstr>PowerPoint Sunusu</vt:lpstr>
      <vt:lpstr>Ofise Teslim Edilmesi Gereken Belgeler</vt:lpstr>
      <vt:lpstr>Ofisin Size Sağlayacağı Belgeler</vt:lpstr>
      <vt:lpstr>PowerPoint Sunusu</vt:lpstr>
      <vt:lpstr>Seyahat ve Sağlık Sigortası</vt:lpstr>
      <vt:lpstr>Vadesiz Euro Hesabı</vt:lpstr>
      <vt:lpstr>OLS  (Online Linguistic Support –  Çevrimiçi Dil Desteği)</vt:lpstr>
      <vt:lpstr>Uluslararası İlişkiler Koordinatörlüğü ile İlgili İşlemler</vt:lpstr>
      <vt:lpstr>Hibeler</vt:lpstr>
      <vt:lpstr>HİBE HESAPLAMASI - ÖDEMESİ</vt:lpstr>
      <vt:lpstr>PowerPoint Sunusu</vt:lpstr>
      <vt:lpstr>ÜLKE GRUPLARI VE HİBE MİKTARLARI</vt:lpstr>
      <vt:lpstr>Planlanan faaliyet dönemi tamamlanmadan dönülmesi</vt:lpstr>
      <vt:lpstr>PowerPoint Sunusu</vt:lpstr>
      <vt:lpstr>ERASMUS DÖNEMİNİ UZATMA</vt:lpstr>
      <vt:lpstr>VİZE</vt:lpstr>
      <vt:lpstr>Özellikle Dikkat Edilmesi Gereken Hususlar</vt:lpstr>
      <vt:lpstr>PowerPoint Sunusu</vt:lpstr>
      <vt:lpstr>PowerPoint Sunusu</vt:lpstr>
      <vt:lpstr>KOORDİNATÖRLÜK SÜRECİ</vt:lpstr>
      <vt:lpstr>PowerPoint Sunusu</vt:lpstr>
      <vt:lpstr>PowerPoint Sunusu</vt:lpstr>
      <vt:lpstr>ÖNEMLİ BİLGİLENDİRME</vt:lpstr>
      <vt:lpstr>HAREKETLİLİK SIRASINDA</vt:lpstr>
      <vt:lpstr>DURING THE MOBILITY</vt:lpstr>
      <vt:lpstr>PowerPoint Sunusu</vt:lpstr>
      <vt:lpstr>PowerPoint Sunusu</vt:lpstr>
      <vt:lpstr>HAREKETLİLİK SONRASINDA  (After the Mobility)</vt:lpstr>
      <vt:lpstr>PowerPoint Sunusu</vt:lpstr>
      <vt:lpstr>PowerPoint Sunusu</vt:lpstr>
      <vt:lpstr>PowerPoint Sunusu</vt:lpstr>
      <vt:lpstr>PowerPoint Sunusu</vt:lpstr>
      <vt:lpstr>PowerPoint Sunusu</vt:lpstr>
      <vt:lpstr>ULUSLARARASI İLİŞKİLER KOORDİNATÖRLÜĞÜ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ERASMUS+ 2019    ORYANTASYON TOPLANTISI</dc:title>
  <dc:creator>Windows Kullanıcısı</dc:creator>
  <cp:lastModifiedBy>Mayya Kabasakal</cp:lastModifiedBy>
  <cp:revision>100</cp:revision>
  <dcterms:created xsi:type="dcterms:W3CDTF">2019-04-01T11:04:22Z</dcterms:created>
  <dcterms:modified xsi:type="dcterms:W3CDTF">2022-04-07T11:26:13Z</dcterms:modified>
</cp:coreProperties>
</file>