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47" r:id="rId4"/>
    <p:sldId id="348" r:id="rId5"/>
    <p:sldId id="349" r:id="rId6"/>
    <p:sldId id="272" r:id="rId7"/>
    <p:sldId id="351" r:id="rId8"/>
    <p:sldId id="352" r:id="rId9"/>
    <p:sldId id="309" r:id="rId10"/>
    <p:sldId id="332" r:id="rId11"/>
    <p:sldId id="342" r:id="rId12"/>
    <p:sldId id="337" r:id="rId13"/>
    <p:sldId id="336" r:id="rId14"/>
    <p:sldId id="344" r:id="rId15"/>
    <p:sldId id="267" r:id="rId16"/>
    <p:sldId id="353" r:id="rId17"/>
    <p:sldId id="354" r:id="rId18"/>
    <p:sldId id="302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39807A-E502-49EE-81DA-FAF561F5B01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94044A0-7739-4526-A0CD-3ABDA33C91A0}">
      <dgm:prSet/>
      <dgm:spPr/>
      <dgm:t>
        <a:bodyPr/>
        <a:lstStyle/>
        <a:p>
          <a:r>
            <a:rPr lang="tr-TR" dirty="0"/>
            <a:t>Erasmus hareketliliğiniz boyunca başınıza gelebilecek herhangi kaza, hastalık vb. durumdan Dokuz Eylül Üniversitesi / Ulusal Ajans ya da gideceğiniz kurum sorumlu değildir. Erasmus+ Öğrenim ve Erasmus+ Staj için edinmeniz gereken sigorta türleri farklıdır.</a:t>
          </a:r>
          <a:endParaRPr lang="en-US" dirty="0"/>
        </a:p>
      </dgm:t>
    </dgm:pt>
    <dgm:pt modelId="{94106A91-5C2F-47E5-A0FD-3FCD877F9528}" type="parTrans" cxnId="{DBC09953-D95D-4E2F-A313-491D8D0FCF48}">
      <dgm:prSet/>
      <dgm:spPr/>
      <dgm:t>
        <a:bodyPr/>
        <a:lstStyle/>
        <a:p>
          <a:endParaRPr lang="en-US"/>
        </a:p>
      </dgm:t>
    </dgm:pt>
    <dgm:pt modelId="{77FDDC7F-1038-47EA-99AD-042E43270D57}" type="sibTrans" cxnId="{DBC09953-D95D-4E2F-A313-491D8D0FCF48}">
      <dgm:prSet/>
      <dgm:spPr/>
      <dgm:t>
        <a:bodyPr/>
        <a:lstStyle/>
        <a:p>
          <a:endParaRPr lang="en-US"/>
        </a:p>
      </dgm:t>
    </dgm:pt>
    <dgm:pt modelId="{A1A966F0-6242-4FAD-997F-C07D00E303B3}">
      <dgm:prSet/>
      <dgm:spPr/>
      <dgm:t>
        <a:bodyPr/>
        <a:lstStyle/>
        <a:p>
          <a:r>
            <a:rPr lang="tr-TR" dirty="0"/>
            <a:t>Sigorta poliçesi </a:t>
          </a:r>
          <a:r>
            <a:rPr lang="tr-TR" u="heavy" dirty="0"/>
            <a:t> yurtdışında  olacağınız  tarih  aralığını  kapsayacak</a:t>
          </a:r>
          <a:r>
            <a:rPr lang="tr-TR" dirty="0"/>
            <a:t> şekilde düzenlenmelidir. Poliçenizin İngilizce imzalı kopyalarına sahip olmalısınız, mümkünse Türkçe kopyalarını da edininiz. Erasmus+ Staj kapsamında edineceğiniz poliçe aşağıda belirtilen 3 alanda öğrencimize güvence sağlıyor olmalıdır.</a:t>
          </a:r>
          <a:endParaRPr lang="en-US" dirty="0"/>
        </a:p>
      </dgm:t>
    </dgm:pt>
    <dgm:pt modelId="{6B02B115-97C2-45F0-A603-6CA32BD0F8C9}" type="parTrans" cxnId="{3A5F0A07-676D-4A89-A987-D06B1E9045D5}">
      <dgm:prSet/>
      <dgm:spPr/>
      <dgm:t>
        <a:bodyPr/>
        <a:lstStyle/>
        <a:p>
          <a:endParaRPr lang="en-US"/>
        </a:p>
      </dgm:t>
    </dgm:pt>
    <dgm:pt modelId="{C32FD3D1-1311-4DD4-B6FA-6209C37D5B7E}" type="sibTrans" cxnId="{3A5F0A07-676D-4A89-A987-D06B1E9045D5}">
      <dgm:prSet/>
      <dgm:spPr/>
      <dgm:t>
        <a:bodyPr/>
        <a:lstStyle/>
        <a:p>
          <a:endParaRPr lang="en-US"/>
        </a:p>
      </dgm:t>
    </dgm:pt>
    <dgm:pt modelId="{F46F1A93-57E8-4B96-896A-9843C7504198}">
      <dgm:prSet/>
      <dgm:spPr/>
      <dgm:t>
        <a:bodyPr/>
        <a:lstStyle/>
        <a:p>
          <a:r>
            <a:rPr lang="tr-TR" dirty="0"/>
            <a:t>SEYAHAT VE SAĞLIK SİGORTASI (Minimum 30.000 Euro teminatlı ve “Ayakta ve Yatarak </a:t>
          </a:r>
          <a:r>
            <a:rPr lang="tr-TR" dirty="0" err="1"/>
            <a:t>Tedavi”yi</a:t>
          </a:r>
          <a:r>
            <a:rPr lang="tr-TR" dirty="0"/>
            <a:t> kapsayan) </a:t>
          </a:r>
          <a:endParaRPr lang="en-US" dirty="0"/>
        </a:p>
      </dgm:t>
    </dgm:pt>
    <dgm:pt modelId="{C6E8014C-6CD8-4A28-B9F2-77FC99C8232F}" type="parTrans" cxnId="{673B3D59-34C6-41F4-8740-D6D3AEFBC18A}">
      <dgm:prSet/>
      <dgm:spPr/>
      <dgm:t>
        <a:bodyPr/>
        <a:lstStyle/>
        <a:p>
          <a:endParaRPr lang="en-US"/>
        </a:p>
      </dgm:t>
    </dgm:pt>
    <dgm:pt modelId="{77B7960F-8096-44AB-BCF3-BA03DB9DEBAB}" type="sibTrans" cxnId="{673B3D59-34C6-41F4-8740-D6D3AEFBC18A}">
      <dgm:prSet/>
      <dgm:spPr/>
      <dgm:t>
        <a:bodyPr/>
        <a:lstStyle/>
        <a:p>
          <a:endParaRPr lang="en-US"/>
        </a:p>
      </dgm:t>
    </dgm:pt>
    <dgm:pt modelId="{3E8D7AB4-75D1-409B-8B21-28A94B09074C}">
      <dgm:prSet/>
      <dgm:spPr/>
      <dgm:t>
        <a:bodyPr/>
        <a:lstStyle/>
        <a:p>
          <a:r>
            <a:rPr lang="tr-TR" dirty="0"/>
            <a:t>KAZA SİGORTASI (Öğrencinin iş yerinde uğrayabileceği kazalara yönelik sigorta teminatı)</a:t>
          </a:r>
          <a:endParaRPr lang="en-US" dirty="0"/>
        </a:p>
      </dgm:t>
    </dgm:pt>
    <dgm:pt modelId="{35D17E74-0816-44AB-924F-4DBDD442607B}" type="parTrans" cxnId="{CD4BBD04-0AC0-4344-866F-67D62C1A0C5B}">
      <dgm:prSet/>
      <dgm:spPr/>
      <dgm:t>
        <a:bodyPr/>
        <a:lstStyle/>
        <a:p>
          <a:endParaRPr lang="en-US"/>
        </a:p>
      </dgm:t>
    </dgm:pt>
    <dgm:pt modelId="{094049EF-09CB-42E7-AC93-9AC589687EC5}" type="sibTrans" cxnId="{CD4BBD04-0AC0-4344-866F-67D62C1A0C5B}">
      <dgm:prSet/>
      <dgm:spPr/>
      <dgm:t>
        <a:bodyPr/>
        <a:lstStyle/>
        <a:p>
          <a:endParaRPr lang="en-US"/>
        </a:p>
      </dgm:t>
    </dgm:pt>
    <dgm:pt modelId="{22A0BA6F-DA54-4896-BA21-D1589E94E0BF}">
      <dgm:prSet/>
      <dgm:spPr/>
      <dgm:t>
        <a:bodyPr/>
        <a:lstStyle/>
        <a:p>
          <a:r>
            <a:rPr lang="tr-TR" dirty="0"/>
            <a:t>MESULİYET SİGORTASI  (Öğrenci tarafından iş yerine verilebilecek zararlara yönelik sigorta teminatı)</a:t>
          </a:r>
          <a:endParaRPr lang="en-US" dirty="0"/>
        </a:p>
      </dgm:t>
    </dgm:pt>
    <dgm:pt modelId="{5F0C98A4-2F0A-41C4-B832-500753B2A029}" type="parTrans" cxnId="{0A38487E-631C-44F1-847F-7531CF8DCEDC}">
      <dgm:prSet/>
      <dgm:spPr/>
      <dgm:t>
        <a:bodyPr/>
        <a:lstStyle/>
        <a:p>
          <a:endParaRPr lang="en-US"/>
        </a:p>
      </dgm:t>
    </dgm:pt>
    <dgm:pt modelId="{3824F8DF-6FA8-4A4A-8A2B-73BF73A06E9F}" type="sibTrans" cxnId="{0A38487E-631C-44F1-847F-7531CF8DCEDC}">
      <dgm:prSet/>
      <dgm:spPr/>
      <dgm:t>
        <a:bodyPr/>
        <a:lstStyle/>
        <a:p>
          <a:endParaRPr lang="en-US"/>
        </a:p>
      </dgm:t>
    </dgm:pt>
    <dgm:pt modelId="{277527DF-EB4C-491B-A135-C5A2D3418D36}" type="pres">
      <dgm:prSet presAssocID="{2A39807A-E502-49EE-81DA-FAF561F5B018}" presName="diagram" presStyleCnt="0">
        <dgm:presLayoutVars>
          <dgm:dir/>
          <dgm:resizeHandles val="exact"/>
        </dgm:presLayoutVars>
      </dgm:prSet>
      <dgm:spPr/>
    </dgm:pt>
    <dgm:pt modelId="{5BAF18D0-9B50-4A2B-A04F-6B526F33BA0D}" type="pres">
      <dgm:prSet presAssocID="{794044A0-7739-4526-A0CD-3ABDA33C91A0}" presName="node" presStyleLbl="node1" presStyleIdx="0" presStyleCnt="5">
        <dgm:presLayoutVars>
          <dgm:bulletEnabled val="1"/>
        </dgm:presLayoutVars>
      </dgm:prSet>
      <dgm:spPr/>
    </dgm:pt>
    <dgm:pt modelId="{0C0FA74B-1D81-4145-B811-1785B3F03322}" type="pres">
      <dgm:prSet presAssocID="{77FDDC7F-1038-47EA-99AD-042E43270D57}" presName="sibTrans" presStyleCnt="0"/>
      <dgm:spPr/>
    </dgm:pt>
    <dgm:pt modelId="{4F3590DD-693C-4819-98CD-50B64CF39062}" type="pres">
      <dgm:prSet presAssocID="{A1A966F0-6242-4FAD-997F-C07D00E303B3}" presName="node" presStyleLbl="node1" presStyleIdx="1" presStyleCnt="5">
        <dgm:presLayoutVars>
          <dgm:bulletEnabled val="1"/>
        </dgm:presLayoutVars>
      </dgm:prSet>
      <dgm:spPr/>
    </dgm:pt>
    <dgm:pt modelId="{584DDA4D-5EE5-4204-B189-E5DEAA903D71}" type="pres">
      <dgm:prSet presAssocID="{C32FD3D1-1311-4DD4-B6FA-6209C37D5B7E}" presName="sibTrans" presStyleCnt="0"/>
      <dgm:spPr/>
    </dgm:pt>
    <dgm:pt modelId="{8EA25EC6-896F-4D66-A2E8-06F017705998}" type="pres">
      <dgm:prSet presAssocID="{F46F1A93-57E8-4B96-896A-9843C7504198}" presName="node" presStyleLbl="node1" presStyleIdx="2" presStyleCnt="5">
        <dgm:presLayoutVars>
          <dgm:bulletEnabled val="1"/>
        </dgm:presLayoutVars>
      </dgm:prSet>
      <dgm:spPr/>
    </dgm:pt>
    <dgm:pt modelId="{7BAE2E57-7F2A-4171-8FCB-E12542397A8A}" type="pres">
      <dgm:prSet presAssocID="{77B7960F-8096-44AB-BCF3-BA03DB9DEBAB}" presName="sibTrans" presStyleCnt="0"/>
      <dgm:spPr/>
    </dgm:pt>
    <dgm:pt modelId="{57656BCD-F71F-4F54-807B-13486E45A79B}" type="pres">
      <dgm:prSet presAssocID="{3E8D7AB4-75D1-409B-8B21-28A94B09074C}" presName="node" presStyleLbl="node1" presStyleIdx="3" presStyleCnt="5">
        <dgm:presLayoutVars>
          <dgm:bulletEnabled val="1"/>
        </dgm:presLayoutVars>
      </dgm:prSet>
      <dgm:spPr/>
    </dgm:pt>
    <dgm:pt modelId="{57FFF92D-055E-4551-A58B-7814B115B9DB}" type="pres">
      <dgm:prSet presAssocID="{094049EF-09CB-42E7-AC93-9AC589687EC5}" presName="sibTrans" presStyleCnt="0"/>
      <dgm:spPr/>
    </dgm:pt>
    <dgm:pt modelId="{A8CC2530-D26D-4CA0-BDFF-5BE3783D3C26}" type="pres">
      <dgm:prSet presAssocID="{22A0BA6F-DA54-4896-BA21-D1589E94E0BF}" presName="node" presStyleLbl="node1" presStyleIdx="4" presStyleCnt="5">
        <dgm:presLayoutVars>
          <dgm:bulletEnabled val="1"/>
        </dgm:presLayoutVars>
      </dgm:prSet>
      <dgm:spPr/>
    </dgm:pt>
  </dgm:ptLst>
  <dgm:cxnLst>
    <dgm:cxn modelId="{CD4BBD04-0AC0-4344-866F-67D62C1A0C5B}" srcId="{2A39807A-E502-49EE-81DA-FAF561F5B018}" destId="{3E8D7AB4-75D1-409B-8B21-28A94B09074C}" srcOrd="3" destOrd="0" parTransId="{35D17E74-0816-44AB-924F-4DBDD442607B}" sibTransId="{094049EF-09CB-42E7-AC93-9AC589687EC5}"/>
    <dgm:cxn modelId="{B5B68C05-8BCB-4AD3-B8A6-795A50BAF82E}" type="presOf" srcId="{F46F1A93-57E8-4B96-896A-9843C7504198}" destId="{8EA25EC6-896F-4D66-A2E8-06F017705998}" srcOrd="0" destOrd="0" presId="urn:microsoft.com/office/officeart/2005/8/layout/default"/>
    <dgm:cxn modelId="{3A5F0A07-676D-4A89-A987-D06B1E9045D5}" srcId="{2A39807A-E502-49EE-81DA-FAF561F5B018}" destId="{A1A966F0-6242-4FAD-997F-C07D00E303B3}" srcOrd="1" destOrd="0" parTransId="{6B02B115-97C2-45F0-A603-6CA32BD0F8C9}" sibTransId="{C32FD3D1-1311-4DD4-B6FA-6209C37D5B7E}"/>
    <dgm:cxn modelId="{4EBF0551-CE85-42D6-AAE1-FC66B061B694}" type="presOf" srcId="{3E8D7AB4-75D1-409B-8B21-28A94B09074C}" destId="{57656BCD-F71F-4F54-807B-13486E45A79B}" srcOrd="0" destOrd="0" presId="urn:microsoft.com/office/officeart/2005/8/layout/default"/>
    <dgm:cxn modelId="{DBC09953-D95D-4E2F-A313-491D8D0FCF48}" srcId="{2A39807A-E502-49EE-81DA-FAF561F5B018}" destId="{794044A0-7739-4526-A0CD-3ABDA33C91A0}" srcOrd="0" destOrd="0" parTransId="{94106A91-5C2F-47E5-A0FD-3FCD877F9528}" sibTransId="{77FDDC7F-1038-47EA-99AD-042E43270D57}"/>
    <dgm:cxn modelId="{673B3D59-34C6-41F4-8740-D6D3AEFBC18A}" srcId="{2A39807A-E502-49EE-81DA-FAF561F5B018}" destId="{F46F1A93-57E8-4B96-896A-9843C7504198}" srcOrd="2" destOrd="0" parTransId="{C6E8014C-6CD8-4A28-B9F2-77FC99C8232F}" sibTransId="{77B7960F-8096-44AB-BCF3-BA03DB9DEBAB}"/>
    <dgm:cxn modelId="{0A38487E-631C-44F1-847F-7531CF8DCEDC}" srcId="{2A39807A-E502-49EE-81DA-FAF561F5B018}" destId="{22A0BA6F-DA54-4896-BA21-D1589E94E0BF}" srcOrd="4" destOrd="0" parTransId="{5F0C98A4-2F0A-41C4-B832-500753B2A029}" sibTransId="{3824F8DF-6FA8-4A4A-8A2B-73BF73A06E9F}"/>
    <dgm:cxn modelId="{81773093-1E75-4FA3-9A07-C1BD8DD0CD78}" type="presOf" srcId="{794044A0-7739-4526-A0CD-3ABDA33C91A0}" destId="{5BAF18D0-9B50-4A2B-A04F-6B526F33BA0D}" srcOrd="0" destOrd="0" presId="urn:microsoft.com/office/officeart/2005/8/layout/default"/>
    <dgm:cxn modelId="{18AB6897-58DE-4814-9F56-CEE1A8F9CAEF}" type="presOf" srcId="{22A0BA6F-DA54-4896-BA21-D1589E94E0BF}" destId="{A8CC2530-D26D-4CA0-BDFF-5BE3783D3C26}" srcOrd="0" destOrd="0" presId="urn:microsoft.com/office/officeart/2005/8/layout/default"/>
    <dgm:cxn modelId="{EAE358BA-78D2-4DD6-AF11-822D97C46D2E}" type="presOf" srcId="{2A39807A-E502-49EE-81DA-FAF561F5B018}" destId="{277527DF-EB4C-491B-A135-C5A2D3418D36}" srcOrd="0" destOrd="0" presId="urn:microsoft.com/office/officeart/2005/8/layout/default"/>
    <dgm:cxn modelId="{05FE11E3-DA47-4D29-B374-FAF3B77AD0E0}" type="presOf" srcId="{A1A966F0-6242-4FAD-997F-C07D00E303B3}" destId="{4F3590DD-693C-4819-98CD-50B64CF39062}" srcOrd="0" destOrd="0" presId="urn:microsoft.com/office/officeart/2005/8/layout/default"/>
    <dgm:cxn modelId="{2F8C3D83-8FB1-4835-A289-2AAD73D2A349}" type="presParOf" srcId="{277527DF-EB4C-491B-A135-C5A2D3418D36}" destId="{5BAF18D0-9B50-4A2B-A04F-6B526F33BA0D}" srcOrd="0" destOrd="0" presId="urn:microsoft.com/office/officeart/2005/8/layout/default"/>
    <dgm:cxn modelId="{07D2EFF5-F4F9-4A67-AFAE-FD617AFE4160}" type="presParOf" srcId="{277527DF-EB4C-491B-A135-C5A2D3418D36}" destId="{0C0FA74B-1D81-4145-B811-1785B3F03322}" srcOrd="1" destOrd="0" presId="urn:microsoft.com/office/officeart/2005/8/layout/default"/>
    <dgm:cxn modelId="{F0C115AA-D1F3-4442-8E8D-F098C4F5A742}" type="presParOf" srcId="{277527DF-EB4C-491B-A135-C5A2D3418D36}" destId="{4F3590DD-693C-4819-98CD-50B64CF39062}" srcOrd="2" destOrd="0" presId="urn:microsoft.com/office/officeart/2005/8/layout/default"/>
    <dgm:cxn modelId="{FEC07E6A-222B-4AAB-AD5C-DF66EE4848B0}" type="presParOf" srcId="{277527DF-EB4C-491B-A135-C5A2D3418D36}" destId="{584DDA4D-5EE5-4204-B189-E5DEAA903D71}" srcOrd="3" destOrd="0" presId="urn:microsoft.com/office/officeart/2005/8/layout/default"/>
    <dgm:cxn modelId="{3E65F29E-F995-4C0E-BA76-C5D71762D967}" type="presParOf" srcId="{277527DF-EB4C-491B-A135-C5A2D3418D36}" destId="{8EA25EC6-896F-4D66-A2E8-06F017705998}" srcOrd="4" destOrd="0" presId="urn:microsoft.com/office/officeart/2005/8/layout/default"/>
    <dgm:cxn modelId="{060030F7-6A76-4297-94DD-03051EE85E47}" type="presParOf" srcId="{277527DF-EB4C-491B-A135-C5A2D3418D36}" destId="{7BAE2E57-7F2A-4171-8FCB-E12542397A8A}" srcOrd="5" destOrd="0" presId="urn:microsoft.com/office/officeart/2005/8/layout/default"/>
    <dgm:cxn modelId="{15559E52-8F33-4AC6-816A-61122BA56BA9}" type="presParOf" srcId="{277527DF-EB4C-491B-A135-C5A2D3418D36}" destId="{57656BCD-F71F-4F54-807B-13486E45A79B}" srcOrd="6" destOrd="0" presId="urn:microsoft.com/office/officeart/2005/8/layout/default"/>
    <dgm:cxn modelId="{5196590B-A96E-4E05-BCAB-2D5D9BD9C057}" type="presParOf" srcId="{277527DF-EB4C-491B-A135-C5A2D3418D36}" destId="{57FFF92D-055E-4551-A58B-7814B115B9DB}" srcOrd="7" destOrd="0" presId="urn:microsoft.com/office/officeart/2005/8/layout/default"/>
    <dgm:cxn modelId="{137DC993-5160-4CA6-AEBA-F46A5C1586B3}" type="presParOf" srcId="{277527DF-EB4C-491B-A135-C5A2D3418D36}" destId="{A8CC2530-D26D-4CA0-BDFF-5BE3783D3C2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7FCE52-BB8D-4E5E-B5CD-78601353216B}" type="doc">
      <dgm:prSet loTypeId="urn:microsoft.com/office/officeart/2005/8/layout/vProcess5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1EBE00E-0DAF-4293-9188-59B33CBC9EFC}">
      <dgm:prSet custT="1"/>
      <dgm:spPr/>
      <dgm:t>
        <a:bodyPr/>
        <a:lstStyle/>
        <a:p>
          <a:r>
            <a:rPr lang="tr-TR" sz="1600" dirty="0"/>
            <a:t>Hareketliliğin başarılı sayılabilmesi için minimum süre 2 aydır.</a:t>
          </a:r>
          <a:endParaRPr lang="en-US" sz="1600" dirty="0"/>
        </a:p>
      </dgm:t>
    </dgm:pt>
    <dgm:pt modelId="{CAC5E0DD-03B0-4744-AE0F-6272714DD64C}" type="parTrans" cxnId="{A009BCED-2BAC-4EA0-A5F4-1CF8E889B502}">
      <dgm:prSet/>
      <dgm:spPr/>
      <dgm:t>
        <a:bodyPr/>
        <a:lstStyle/>
        <a:p>
          <a:endParaRPr lang="en-US"/>
        </a:p>
      </dgm:t>
    </dgm:pt>
    <dgm:pt modelId="{38B56183-5DD8-4313-B152-3F1C86A1CB8F}" type="sibTrans" cxnId="{A009BCED-2BAC-4EA0-A5F4-1CF8E889B502}">
      <dgm:prSet/>
      <dgm:spPr/>
      <dgm:t>
        <a:bodyPr/>
        <a:lstStyle/>
        <a:p>
          <a:endParaRPr lang="en-US"/>
        </a:p>
      </dgm:t>
    </dgm:pt>
    <dgm:pt modelId="{150A7444-5DF1-4A6B-998A-18643DC53D16}">
      <dgm:prSet custT="1"/>
      <dgm:spPr/>
      <dgm:t>
        <a:bodyPr/>
        <a:lstStyle/>
        <a:p>
          <a:pPr algn="ctr"/>
          <a:r>
            <a:rPr lang="tr-TR" sz="1400" dirty="0"/>
            <a:t>2 aydan önce dönmek isterseniz, hareketlilik başarısız sayıldığı için tahsis edilen hibe geri alınır.</a:t>
          </a:r>
          <a:r>
            <a:rPr lang="tr-TR" altLang="en-US" sz="1400" dirty="0">
              <a:latin typeface="Franklin Gothic Book" panose="020B0503020102020204" pitchFamily="34" charset="0"/>
            </a:rPr>
            <a:t> </a:t>
          </a:r>
        </a:p>
      </dgm:t>
    </dgm:pt>
    <dgm:pt modelId="{98124EFC-FB48-4304-900A-C733371A3A63}" type="parTrans" cxnId="{DBF89B4C-9994-41EC-B5BC-756360AC4E14}">
      <dgm:prSet/>
      <dgm:spPr/>
      <dgm:t>
        <a:bodyPr/>
        <a:lstStyle/>
        <a:p>
          <a:endParaRPr lang="tr-TR"/>
        </a:p>
      </dgm:t>
    </dgm:pt>
    <dgm:pt modelId="{8DA5911E-4EC3-4BAC-BE25-E29051B204A6}" type="sibTrans" cxnId="{DBF89B4C-9994-41EC-B5BC-756360AC4E14}">
      <dgm:prSet/>
      <dgm:spPr/>
      <dgm:t>
        <a:bodyPr/>
        <a:lstStyle/>
        <a:p>
          <a:endParaRPr lang="tr-TR"/>
        </a:p>
      </dgm:t>
    </dgm:pt>
    <dgm:pt modelId="{F4B8FA05-AB98-48D0-A43C-6CFA7CE7A2EA}">
      <dgm:prSet custT="1"/>
      <dgm:spPr/>
      <dgm:t>
        <a:bodyPr/>
        <a:lstStyle/>
        <a:p>
          <a:pPr algn="ctr"/>
          <a:r>
            <a:rPr lang="tr-TR" altLang="en-US" sz="1300" dirty="0">
              <a:latin typeface="Franklin Gothic Book" panose="020B0503020102020204" pitchFamily="34" charset="0"/>
            </a:rPr>
            <a:t>Sömestr ve resmi tatil haricinde 7 </a:t>
          </a:r>
          <a:r>
            <a:rPr lang="tr-TR" altLang="en-US" sz="1600" dirty="0">
              <a:latin typeface="Franklin Gothic Book" panose="020B0503020102020204" pitchFamily="34" charset="0"/>
            </a:rPr>
            <a:t>günden</a:t>
          </a:r>
          <a:r>
            <a:rPr lang="tr-TR" altLang="en-US" sz="1300" dirty="0">
              <a:latin typeface="Franklin Gothic Book" panose="020B0503020102020204" pitchFamily="34" charset="0"/>
            </a:rPr>
            <a:t> fazla ev sahibi şehir / ülkeden ayrı kalınması, dönüş hibenizde kesinti sebebidir.</a:t>
          </a:r>
        </a:p>
      </dgm:t>
    </dgm:pt>
    <dgm:pt modelId="{290C0EA3-F26E-47FD-B714-5707F6CF0350}" type="parTrans" cxnId="{2E7C9839-6881-41CB-9302-D859E6B0356F}">
      <dgm:prSet/>
      <dgm:spPr/>
      <dgm:t>
        <a:bodyPr/>
        <a:lstStyle/>
        <a:p>
          <a:endParaRPr lang="tr-TR"/>
        </a:p>
      </dgm:t>
    </dgm:pt>
    <dgm:pt modelId="{597DF2E7-2308-427E-91F1-4B97864045E9}" type="sibTrans" cxnId="{2E7C9839-6881-41CB-9302-D859E6B0356F}">
      <dgm:prSet/>
      <dgm:spPr/>
      <dgm:t>
        <a:bodyPr/>
        <a:lstStyle/>
        <a:p>
          <a:endParaRPr lang="tr-TR"/>
        </a:p>
      </dgm:t>
    </dgm:pt>
    <dgm:pt modelId="{D7DCE5C8-2031-4683-9691-1B4197212BDD}">
      <dgm:prSet custT="1"/>
      <dgm:spPr/>
      <dgm:t>
        <a:bodyPr/>
        <a:lstStyle/>
        <a:p>
          <a:pPr algn="ctr"/>
          <a:r>
            <a:rPr lang="tr-TR" altLang="en-US" sz="1600" dirty="0">
              <a:latin typeface="Franklin Gothic Book" panose="020B0503020102020204" pitchFamily="34" charset="0"/>
            </a:rPr>
            <a:t>Dönüşünüzde</a:t>
          </a:r>
          <a:r>
            <a:rPr lang="tr-TR" altLang="en-US" sz="1700" dirty="0">
              <a:latin typeface="Franklin Gothic Book" panose="020B0503020102020204" pitchFamily="34" charset="0"/>
            </a:rPr>
            <a:t> gerekli belgeler teslim edilmez ise: %100 hibe iade ALINIR.</a:t>
          </a:r>
          <a:endParaRPr lang="en-US" sz="1700" dirty="0"/>
        </a:p>
      </dgm:t>
    </dgm:pt>
    <dgm:pt modelId="{AD1F3DFB-65C3-4ECE-8074-CD367CDE21FA}" type="parTrans" cxnId="{688E0E29-7DE5-4E83-8BF5-39668690CCE3}">
      <dgm:prSet/>
      <dgm:spPr/>
      <dgm:t>
        <a:bodyPr/>
        <a:lstStyle/>
        <a:p>
          <a:endParaRPr lang="tr-TR"/>
        </a:p>
      </dgm:t>
    </dgm:pt>
    <dgm:pt modelId="{D0867464-4F09-4627-A2DD-1096F705BEB9}" type="sibTrans" cxnId="{688E0E29-7DE5-4E83-8BF5-39668690CCE3}">
      <dgm:prSet/>
      <dgm:spPr/>
      <dgm:t>
        <a:bodyPr/>
        <a:lstStyle/>
        <a:p>
          <a:endParaRPr lang="tr-TR"/>
        </a:p>
      </dgm:t>
    </dgm:pt>
    <dgm:pt modelId="{28602AB3-94AF-4B74-A79A-94D620133866}" type="pres">
      <dgm:prSet presAssocID="{A37FCE52-BB8D-4E5E-B5CD-78601353216B}" presName="outerComposite" presStyleCnt="0">
        <dgm:presLayoutVars>
          <dgm:chMax val="5"/>
          <dgm:dir/>
          <dgm:resizeHandles val="exact"/>
        </dgm:presLayoutVars>
      </dgm:prSet>
      <dgm:spPr/>
    </dgm:pt>
    <dgm:pt modelId="{C1179C4D-EAA9-4C42-9A9F-8D2A9F9A021C}" type="pres">
      <dgm:prSet presAssocID="{A37FCE52-BB8D-4E5E-B5CD-78601353216B}" presName="dummyMaxCanvas" presStyleCnt="0">
        <dgm:presLayoutVars/>
      </dgm:prSet>
      <dgm:spPr/>
    </dgm:pt>
    <dgm:pt modelId="{E18EB023-921F-49D2-A635-2DA1529FA516}" type="pres">
      <dgm:prSet presAssocID="{A37FCE52-BB8D-4E5E-B5CD-78601353216B}" presName="FourNodes_1" presStyleLbl="node1" presStyleIdx="0" presStyleCnt="4">
        <dgm:presLayoutVars>
          <dgm:bulletEnabled val="1"/>
        </dgm:presLayoutVars>
      </dgm:prSet>
      <dgm:spPr/>
    </dgm:pt>
    <dgm:pt modelId="{6C00CC25-BDD9-4B17-BF22-7CA986506F6F}" type="pres">
      <dgm:prSet presAssocID="{A37FCE52-BB8D-4E5E-B5CD-78601353216B}" presName="FourNodes_2" presStyleLbl="node1" presStyleIdx="1" presStyleCnt="4">
        <dgm:presLayoutVars>
          <dgm:bulletEnabled val="1"/>
        </dgm:presLayoutVars>
      </dgm:prSet>
      <dgm:spPr/>
    </dgm:pt>
    <dgm:pt modelId="{E4BA76F6-6917-455B-BA15-C181AFBCEF16}" type="pres">
      <dgm:prSet presAssocID="{A37FCE52-BB8D-4E5E-B5CD-78601353216B}" presName="FourNodes_3" presStyleLbl="node1" presStyleIdx="2" presStyleCnt="4">
        <dgm:presLayoutVars>
          <dgm:bulletEnabled val="1"/>
        </dgm:presLayoutVars>
      </dgm:prSet>
      <dgm:spPr/>
    </dgm:pt>
    <dgm:pt modelId="{0B77E71F-3ED7-4163-8375-DF58BF8A83B5}" type="pres">
      <dgm:prSet presAssocID="{A37FCE52-BB8D-4E5E-B5CD-78601353216B}" presName="FourNodes_4" presStyleLbl="node1" presStyleIdx="3" presStyleCnt="4">
        <dgm:presLayoutVars>
          <dgm:bulletEnabled val="1"/>
        </dgm:presLayoutVars>
      </dgm:prSet>
      <dgm:spPr/>
    </dgm:pt>
    <dgm:pt modelId="{E7FAB0B1-F69E-4166-85DE-EF7938551434}" type="pres">
      <dgm:prSet presAssocID="{A37FCE52-BB8D-4E5E-B5CD-78601353216B}" presName="FourConn_1-2" presStyleLbl="fgAccFollowNode1" presStyleIdx="0" presStyleCnt="3">
        <dgm:presLayoutVars>
          <dgm:bulletEnabled val="1"/>
        </dgm:presLayoutVars>
      </dgm:prSet>
      <dgm:spPr/>
    </dgm:pt>
    <dgm:pt modelId="{6693A955-21D0-4641-AED6-FF77D19B1D10}" type="pres">
      <dgm:prSet presAssocID="{A37FCE52-BB8D-4E5E-B5CD-78601353216B}" presName="FourConn_2-3" presStyleLbl="fgAccFollowNode1" presStyleIdx="1" presStyleCnt="3">
        <dgm:presLayoutVars>
          <dgm:bulletEnabled val="1"/>
        </dgm:presLayoutVars>
      </dgm:prSet>
      <dgm:spPr/>
    </dgm:pt>
    <dgm:pt modelId="{5AD0AA9C-766F-4A07-B382-C75B3AC7FB9E}" type="pres">
      <dgm:prSet presAssocID="{A37FCE52-BB8D-4E5E-B5CD-78601353216B}" presName="FourConn_3-4" presStyleLbl="fgAccFollowNode1" presStyleIdx="2" presStyleCnt="3">
        <dgm:presLayoutVars>
          <dgm:bulletEnabled val="1"/>
        </dgm:presLayoutVars>
      </dgm:prSet>
      <dgm:spPr/>
    </dgm:pt>
    <dgm:pt modelId="{F9308F07-2EAE-4FD4-85FD-2E9A192F0DB3}" type="pres">
      <dgm:prSet presAssocID="{A37FCE52-BB8D-4E5E-B5CD-78601353216B}" presName="FourNodes_1_text" presStyleLbl="node1" presStyleIdx="3" presStyleCnt="4">
        <dgm:presLayoutVars>
          <dgm:bulletEnabled val="1"/>
        </dgm:presLayoutVars>
      </dgm:prSet>
      <dgm:spPr/>
    </dgm:pt>
    <dgm:pt modelId="{00C0E835-AAAF-4563-AE74-51B4F140C5E1}" type="pres">
      <dgm:prSet presAssocID="{A37FCE52-BB8D-4E5E-B5CD-78601353216B}" presName="FourNodes_2_text" presStyleLbl="node1" presStyleIdx="3" presStyleCnt="4">
        <dgm:presLayoutVars>
          <dgm:bulletEnabled val="1"/>
        </dgm:presLayoutVars>
      </dgm:prSet>
      <dgm:spPr/>
    </dgm:pt>
    <dgm:pt modelId="{07F9A5A2-2C42-44BE-8071-DCBFC97DE2DC}" type="pres">
      <dgm:prSet presAssocID="{A37FCE52-BB8D-4E5E-B5CD-78601353216B}" presName="FourNodes_3_text" presStyleLbl="node1" presStyleIdx="3" presStyleCnt="4">
        <dgm:presLayoutVars>
          <dgm:bulletEnabled val="1"/>
        </dgm:presLayoutVars>
      </dgm:prSet>
      <dgm:spPr/>
    </dgm:pt>
    <dgm:pt modelId="{12C47E95-1D02-4DC8-A1D3-603B26F21CE2}" type="pres">
      <dgm:prSet presAssocID="{A37FCE52-BB8D-4E5E-B5CD-78601353216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C2F1C14-D1A8-4624-B5DF-068B090B0FEF}" type="presOf" srcId="{51EBE00E-0DAF-4293-9188-59B33CBC9EFC}" destId="{E18EB023-921F-49D2-A635-2DA1529FA516}" srcOrd="0" destOrd="0" presId="urn:microsoft.com/office/officeart/2005/8/layout/vProcess5"/>
    <dgm:cxn modelId="{9BAAF922-5F10-4110-BA81-30908A1DF389}" type="presOf" srcId="{F4B8FA05-AB98-48D0-A43C-6CFA7CE7A2EA}" destId="{07F9A5A2-2C42-44BE-8071-DCBFC97DE2DC}" srcOrd="1" destOrd="0" presId="urn:microsoft.com/office/officeart/2005/8/layout/vProcess5"/>
    <dgm:cxn modelId="{688E0E29-7DE5-4E83-8BF5-39668690CCE3}" srcId="{A37FCE52-BB8D-4E5E-B5CD-78601353216B}" destId="{D7DCE5C8-2031-4683-9691-1B4197212BDD}" srcOrd="3" destOrd="0" parTransId="{AD1F3DFB-65C3-4ECE-8074-CD367CDE21FA}" sibTransId="{D0867464-4F09-4627-A2DD-1096F705BEB9}"/>
    <dgm:cxn modelId="{2E7C9839-6881-41CB-9302-D859E6B0356F}" srcId="{A37FCE52-BB8D-4E5E-B5CD-78601353216B}" destId="{F4B8FA05-AB98-48D0-A43C-6CFA7CE7A2EA}" srcOrd="2" destOrd="0" parTransId="{290C0EA3-F26E-47FD-B714-5707F6CF0350}" sibTransId="{597DF2E7-2308-427E-91F1-4B97864045E9}"/>
    <dgm:cxn modelId="{55781E5E-B5DF-4D28-9811-B955A4852A5B}" type="presOf" srcId="{F4B8FA05-AB98-48D0-A43C-6CFA7CE7A2EA}" destId="{E4BA76F6-6917-455B-BA15-C181AFBCEF16}" srcOrd="0" destOrd="0" presId="urn:microsoft.com/office/officeart/2005/8/layout/vProcess5"/>
    <dgm:cxn modelId="{D2541B69-6E0F-4FE2-981C-8C4B163479BC}" type="presOf" srcId="{A37FCE52-BB8D-4E5E-B5CD-78601353216B}" destId="{28602AB3-94AF-4B74-A79A-94D620133866}" srcOrd="0" destOrd="0" presId="urn:microsoft.com/office/officeart/2005/8/layout/vProcess5"/>
    <dgm:cxn modelId="{02824E4B-4D05-41A7-A691-9C86FC3BD044}" type="presOf" srcId="{D7DCE5C8-2031-4683-9691-1B4197212BDD}" destId="{12C47E95-1D02-4DC8-A1D3-603B26F21CE2}" srcOrd="1" destOrd="0" presId="urn:microsoft.com/office/officeart/2005/8/layout/vProcess5"/>
    <dgm:cxn modelId="{DBF89B4C-9994-41EC-B5BC-756360AC4E14}" srcId="{A37FCE52-BB8D-4E5E-B5CD-78601353216B}" destId="{150A7444-5DF1-4A6B-998A-18643DC53D16}" srcOrd="1" destOrd="0" parTransId="{98124EFC-FB48-4304-900A-C733371A3A63}" sibTransId="{8DA5911E-4EC3-4BAC-BE25-E29051B204A6}"/>
    <dgm:cxn modelId="{22D3254E-4567-467A-99D7-06D5B9934412}" type="presOf" srcId="{51EBE00E-0DAF-4293-9188-59B33CBC9EFC}" destId="{F9308F07-2EAE-4FD4-85FD-2E9A192F0DB3}" srcOrd="1" destOrd="0" presId="urn:microsoft.com/office/officeart/2005/8/layout/vProcess5"/>
    <dgm:cxn modelId="{DC659A74-C0BB-407A-B846-21E794882E2D}" type="presOf" srcId="{597DF2E7-2308-427E-91F1-4B97864045E9}" destId="{5AD0AA9C-766F-4A07-B382-C75B3AC7FB9E}" srcOrd="0" destOrd="0" presId="urn:microsoft.com/office/officeart/2005/8/layout/vProcess5"/>
    <dgm:cxn modelId="{9E0A1489-97AD-42F7-9C1C-0D05337055C0}" type="presOf" srcId="{38B56183-5DD8-4313-B152-3F1C86A1CB8F}" destId="{E7FAB0B1-F69E-4166-85DE-EF7938551434}" srcOrd="0" destOrd="0" presId="urn:microsoft.com/office/officeart/2005/8/layout/vProcess5"/>
    <dgm:cxn modelId="{0C53FE8C-87A4-4386-BBDF-C233965432A9}" type="presOf" srcId="{150A7444-5DF1-4A6B-998A-18643DC53D16}" destId="{00C0E835-AAAF-4563-AE74-51B4F140C5E1}" srcOrd="1" destOrd="0" presId="urn:microsoft.com/office/officeart/2005/8/layout/vProcess5"/>
    <dgm:cxn modelId="{B8259996-ED49-4D3F-9865-33FC881F24A5}" type="presOf" srcId="{D7DCE5C8-2031-4683-9691-1B4197212BDD}" destId="{0B77E71F-3ED7-4163-8375-DF58BF8A83B5}" srcOrd="0" destOrd="0" presId="urn:microsoft.com/office/officeart/2005/8/layout/vProcess5"/>
    <dgm:cxn modelId="{A0F261DF-1E95-4E28-8F01-DA2288678067}" type="presOf" srcId="{8DA5911E-4EC3-4BAC-BE25-E29051B204A6}" destId="{6693A955-21D0-4641-AED6-FF77D19B1D10}" srcOrd="0" destOrd="0" presId="urn:microsoft.com/office/officeart/2005/8/layout/vProcess5"/>
    <dgm:cxn modelId="{A009BCED-2BAC-4EA0-A5F4-1CF8E889B502}" srcId="{A37FCE52-BB8D-4E5E-B5CD-78601353216B}" destId="{51EBE00E-0DAF-4293-9188-59B33CBC9EFC}" srcOrd="0" destOrd="0" parTransId="{CAC5E0DD-03B0-4744-AE0F-6272714DD64C}" sibTransId="{38B56183-5DD8-4313-B152-3F1C86A1CB8F}"/>
    <dgm:cxn modelId="{45FBD2FE-2105-48CD-8EAA-EB93EAFAF1AD}" type="presOf" srcId="{150A7444-5DF1-4A6B-998A-18643DC53D16}" destId="{6C00CC25-BDD9-4B17-BF22-7CA986506F6F}" srcOrd="0" destOrd="0" presId="urn:microsoft.com/office/officeart/2005/8/layout/vProcess5"/>
    <dgm:cxn modelId="{5A48DDFA-DC4A-445B-8E63-4176585B8557}" type="presParOf" srcId="{28602AB3-94AF-4B74-A79A-94D620133866}" destId="{C1179C4D-EAA9-4C42-9A9F-8D2A9F9A021C}" srcOrd="0" destOrd="0" presId="urn:microsoft.com/office/officeart/2005/8/layout/vProcess5"/>
    <dgm:cxn modelId="{F9EA3C1B-3919-4B59-900B-BE6E0E447673}" type="presParOf" srcId="{28602AB3-94AF-4B74-A79A-94D620133866}" destId="{E18EB023-921F-49D2-A635-2DA1529FA516}" srcOrd="1" destOrd="0" presId="urn:microsoft.com/office/officeart/2005/8/layout/vProcess5"/>
    <dgm:cxn modelId="{2AF81906-FBE6-4542-8627-B51686539B89}" type="presParOf" srcId="{28602AB3-94AF-4B74-A79A-94D620133866}" destId="{6C00CC25-BDD9-4B17-BF22-7CA986506F6F}" srcOrd="2" destOrd="0" presId="urn:microsoft.com/office/officeart/2005/8/layout/vProcess5"/>
    <dgm:cxn modelId="{60C927F5-5B77-447F-BBD3-5A2810B2A233}" type="presParOf" srcId="{28602AB3-94AF-4B74-A79A-94D620133866}" destId="{E4BA76F6-6917-455B-BA15-C181AFBCEF16}" srcOrd="3" destOrd="0" presId="urn:microsoft.com/office/officeart/2005/8/layout/vProcess5"/>
    <dgm:cxn modelId="{24D10407-17B7-41F0-AA54-EDB778BA84F5}" type="presParOf" srcId="{28602AB3-94AF-4B74-A79A-94D620133866}" destId="{0B77E71F-3ED7-4163-8375-DF58BF8A83B5}" srcOrd="4" destOrd="0" presId="urn:microsoft.com/office/officeart/2005/8/layout/vProcess5"/>
    <dgm:cxn modelId="{0713C233-C914-4DC3-B43D-132B8D99AB4C}" type="presParOf" srcId="{28602AB3-94AF-4B74-A79A-94D620133866}" destId="{E7FAB0B1-F69E-4166-85DE-EF7938551434}" srcOrd="5" destOrd="0" presId="urn:microsoft.com/office/officeart/2005/8/layout/vProcess5"/>
    <dgm:cxn modelId="{AF1A11D4-861A-4E19-BA6A-6EC80C49E5E0}" type="presParOf" srcId="{28602AB3-94AF-4B74-A79A-94D620133866}" destId="{6693A955-21D0-4641-AED6-FF77D19B1D10}" srcOrd="6" destOrd="0" presId="urn:microsoft.com/office/officeart/2005/8/layout/vProcess5"/>
    <dgm:cxn modelId="{24EE3E3D-3DC7-40CD-9308-13676AA02309}" type="presParOf" srcId="{28602AB3-94AF-4B74-A79A-94D620133866}" destId="{5AD0AA9C-766F-4A07-B382-C75B3AC7FB9E}" srcOrd="7" destOrd="0" presId="urn:microsoft.com/office/officeart/2005/8/layout/vProcess5"/>
    <dgm:cxn modelId="{E8F64467-C915-41C0-8B1D-501F8EC439D3}" type="presParOf" srcId="{28602AB3-94AF-4B74-A79A-94D620133866}" destId="{F9308F07-2EAE-4FD4-85FD-2E9A192F0DB3}" srcOrd="8" destOrd="0" presId="urn:microsoft.com/office/officeart/2005/8/layout/vProcess5"/>
    <dgm:cxn modelId="{095645B7-5812-4AA3-9AF3-78D246A641A6}" type="presParOf" srcId="{28602AB3-94AF-4B74-A79A-94D620133866}" destId="{00C0E835-AAAF-4563-AE74-51B4F140C5E1}" srcOrd="9" destOrd="0" presId="urn:microsoft.com/office/officeart/2005/8/layout/vProcess5"/>
    <dgm:cxn modelId="{0F9D66FE-BC95-45BB-A5E1-C7DFB37732AD}" type="presParOf" srcId="{28602AB3-94AF-4B74-A79A-94D620133866}" destId="{07F9A5A2-2C42-44BE-8071-DCBFC97DE2DC}" srcOrd="10" destOrd="0" presId="urn:microsoft.com/office/officeart/2005/8/layout/vProcess5"/>
    <dgm:cxn modelId="{597FB2CE-76F5-4C1E-B773-18B22236426B}" type="presParOf" srcId="{28602AB3-94AF-4B74-A79A-94D620133866}" destId="{12C47E95-1D02-4DC8-A1D3-603B26F21CE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F18D0-9B50-4A2B-A04F-6B526F33BA0D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Erasmus hareketliliğiniz boyunca başınıza gelebilecek herhangi kaza, hastalık vb. durumdan Dokuz Eylül Üniversitesi / Ulusal Ajans ya da gideceğiniz kurum sorumlu değildir. Erasmus+ Öğrenim ve Erasmus+ Staj için edinmeniz gereken sigorta türleri farklıdır.</a:t>
          </a:r>
          <a:endParaRPr lang="en-US" sz="1400" kern="1200" dirty="0"/>
        </a:p>
      </dsp:txBody>
      <dsp:txXfrm>
        <a:off x="0" y="39687"/>
        <a:ext cx="3286125" cy="1971675"/>
      </dsp:txXfrm>
    </dsp:sp>
    <dsp:sp modelId="{4F3590DD-693C-4819-98CD-50B64CF3906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Sigorta poliçesi </a:t>
          </a:r>
          <a:r>
            <a:rPr lang="tr-TR" sz="1400" u="heavy" kern="1200" dirty="0"/>
            <a:t> yurtdışında  olacağınız  tarih  aralığını  kapsayacak</a:t>
          </a:r>
          <a:r>
            <a:rPr lang="tr-TR" sz="1400" kern="1200" dirty="0"/>
            <a:t> şekilde düzenlenmelidir. Poliçenizin İngilizce imzalı kopyalarına sahip olmalısınız, mümkünse Türkçe kopyalarını da edininiz. Erasmus+ Staj kapsamında edineceğiniz poliçe aşağıda belirtilen 3 alanda öğrencimize güvence sağlıyor olmalıdır.</a:t>
          </a:r>
          <a:endParaRPr lang="en-US" sz="1400" kern="1200" dirty="0"/>
        </a:p>
      </dsp:txBody>
      <dsp:txXfrm>
        <a:off x="3614737" y="39687"/>
        <a:ext cx="3286125" cy="1971675"/>
      </dsp:txXfrm>
    </dsp:sp>
    <dsp:sp modelId="{8EA25EC6-896F-4D66-A2E8-06F01770599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SEYAHAT VE SAĞLIK SİGORTASI (Minimum 30.000 Euro teminatlı ve “Ayakta ve Yatarak </a:t>
          </a:r>
          <a:r>
            <a:rPr lang="tr-TR" sz="1400" kern="1200" dirty="0" err="1"/>
            <a:t>Tedavi”yi</a:t>
          </a:r>
          <a:r>
            <a:rPr lang="tr-TR" sz="1400" kern="1200" dirty="0"/>
            <a:t> kapsayan) </a:t>
          </a:r>
          <a:endParaRPr lang="en-US" sz="1400" kern="1200" dirty="0"/>
        </a:p>
      </dsp:txBody>
      <dsp:txXfrm>
        <a:off x="7229475" y="39687"/>
        <a:ext cx="3286125" cy="1971675"/>
      </dsp:txXfrm>
    </dsp:sp>
    <dsp:sp modelId="{57656BCD-F71F-4F54-807B-13486E45A79B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KAZA SİGORTASI (Öğrencinin iş yerinde uğrayabileceği kazalara yönelik sigorta teminatı)</a:t>
          </a:r>
          <a:endParaRPr lang="en-US" sz="1400" kern="1200" dirty="0"/>
        </a:p>
      </dsp:txBody>
      <dsp:txXfrm>
        <a:off x="1807368" y="2339975"/>
        <a:ext cx="3286125" cy="1971675"/>
      </dsp:txXfrm>
    </dsp:sp>
    <dsp:sp modelId="{A8CC2530-D26D-4CA0-BDFF-5BE3783D3C26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MESULİYET SİGORTASI  (Öğrenci tarafından iş yerine verilebilecek zararlara yönelik sigorta teminatı)</a:t>
          </a:r>
          <a:endParaRPr lang="en-US" sz="1400" kern="1200" dirty="0"/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8EB023-921F-49D2-A635-2DA1529FA516}">
      <dsp:nvSpPr>
        <dsp:cNvPr id="0" name=""/>
        <dsp:cNvSpPr/>
      </dsp:nvSpPr>
      <dsp:spPr>
        <a:xfrm>
          <a:off x="0" y="0"/>
          <a:ext cx="3238675" cy="12125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Hareketliliğin başarılı sayılabilmesi için minimum süre 2 aydır.</a:t>
          </a:r>
          <a:endParaRPr lang="en-US" sz="1600" kern="1200" dirty="0"/>
        </a:p>
      </dsp:txBody>
      <dsp:txXfrm>
        <a:off x="35514" y="35514"/>
        <a:ext cx="1827793" cy="1141509"/>
      </dsp:txXfrm>
    </dsp:sp>
    <dsp:sp modelId="{6C00CC25-BDD9-4B17-BF22-7CA986506F6F}">
      <dsp:nvSpPr>
        <dsp:cNvPr id="0" name=""/>
        <dsp:cNvSpPr/>
      </dsp:nvSpPr>
      <dsp:spPr>
        <a:xfrm>
          <a:off x="271239" y="1432998"/>
          <a:ext cx="3238675" cy="12125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2 aydan önce dönmek isterseniz, hareketlilik başarısız sayıldığı için tahsis edilen hibe geri alınır.</a:t>
          </a:r>
          <a:r>
            <a:rPr lang="tr-TR" altLang="en-US" sz="1400" kern="1200" dirty="0">
              <a:latin typeface="Franklin Gothic Book" panose="020B0503020102020204" pitchFamily="34" charset="0"/>
            </a:rPr>
            <a:t> </a:t>
          </a:r>
        </a:p>
      </dsp:txBody>
      <dsp:txXfrm>
        <a:off x="306753" y="1468512"/>
        <a:ext cx="2108258" cy="1141509"/>
      </dsp:txXfrm>
    </dsp:sp>
    <dsp:sp modelId="{E4BA76F6-6917-455B-BA15-C181AFBCEF16}">
      <dsp:nvSpPr>
        <dsp:cNvPr id="0" name=""/>
        <dsp:cNvSpPr/>
      </dsp:nvSpPr>
      <dsp:spPr>
        <a:xfrm>
          <a:off x="538429" y="2865997"/>
          <a:ext cx="3238675" cy="12125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en-US" sz="1300" kern="1200" dirty="0">
              <a:latin typeface="Franklin Gothic Book" panose="020B0503020102020204" pitchFamily="34" charset="0"/>
            </a:rPr>
            <a:t>Sömestr ve resmi tatil haricinde 7 </a:t>
          </a:r>
          <a:r>
            <a:rPr lang="tr-TR" altLang="en-US" sz="1600" kern="1200" dirty="0">
              <a:latin typeface="Franklin Gothic Book" panose="020B0503020102020204" pitchFamily="34" charset="0"/>
            </a:rPr>
            <a:t>günden</a:t>
          </a:r>
          <a:r>
            <a:rPr lang="tr-TR" altLang="en-US" sz="1300" kern="1200" dirty="0">
              <a:latin typeface="Franklin Gothic Book" panose="020B0503020102020204" pitchFamily="34" charset="0"/>
            </a:rPr>
            <a:t> fazla ev sahibi şehir / ülkeden ayrı kalınması, dönüş hibenizde kesinti sebebidir.</a:t>
          </a:r>
        </a:p>
      </dsp:txBody>
      <dsp:txXfrm>
        <a:off x="573943" y="2901511"/>
        <a:ext cx="2112307" cy="1141509"/>
      </dsp:txXfrm>
    </dsp:sp>
    <dsp:sp modelId="{0B77E71F-3ED7-4163-8375-DF58BF8A83B5}">
      <dsp:nvSpPr>
        <dsp:cNvPr id="0" name=""/>
        <dsp:cNvSpPr/>
      </dsp:nvSpPr>
      <dsp:spPr>
        <a:xfrm>
          <a:off x="809668" y="4298996"/>
          <a:ext cx="3238675" cy="12125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en-US" sz="1600" kern="1200" dirty="0">
              <a:latin typeface="Franklin Gothic Book" panose="020B0503020102020204" pitchFamily="34" charset="0"/>
            </a:rPr>
            <a:t>Dönüşünüzde</a:t>
          </a:r>
          <a:r>
            <a:rPr lang="tr-TR" altLang="en-US" sz="1700" kern="1200" dirty="0">
              <a:latin typeface="Franklin Gothic Book" panose="020B0503020102020204" pitchFamily="34" charset="0"/>
            </a:rPr>
            <a:t> gerekli belgeler teslim edilmez ise: %100 hibe iade ALINIR.</a:t>
          </a:r>
          <a:endParaRPr lang="en-US" sz="1700" kern="1200" dirty="0"/>
        </a:p>
      </dsp:txBody>
      <dsp:txXfrm>
        <a:off x="845182" y="4334510"/>
        <a:ext cx="2108258" cy="1141509"/>
      </dsp:txXfrm>
    </dsp:sp>
    <dsp:sp modelId="{E7FAB0B1-F69E-4166-85DE-EF7938551434}">
      <dsp:nvSpPr>
        <dsp:cNvPr id="0" name=""/>
        <dsp:cNvSpPr/>
      </dsp:nvSpPr>
      <dsp:spPr>
        <a:xfrm>
          <a:off x="2450525" y="928693"/>
          <a:ext cx="788149" cy="78814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2627859" y="928693"/>
        <a:ext cx="433481" cy="593082"/>
      </dsp:txXfrm>
    </dsp:sp>
    <dsp:sp modelId="{6693A955-21D0-4641-AED6-FF77D19B1D10}">
      <dsp:nvSpPr>
        <dsp:cNvPr id="0" name=""/>
        <dsp:cNvSpPr/>
      </dsp:nvSpPr>
      <dsp:spPr>
        <a:xfrm>
          <a:off x="2721764" y="2361692"/>
          <a:ext cx="788149" cy="78814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500" kern="1200"/>
        </a:p>
      </dsp:txBody>
      <dsp:txXfrm>
        <a:off x="2899098" y="2361692"/>
        <a:ext cx="433481" cy="593082"/>
      </dsp:txXfrm>
    </dsp:sp>
    <dsp:sp modelId="{5AD0AA9C-766F-4A07-B382-C75B3AC7FB9E}">
      <dsp:nvSpPr>
        <dsp:cNvPr id="0" name=""/>
        <dsp:cNvSpPr/>
      </dsp:nvSpPr>
      <dsp:spPr>
        <a:xfrm>
          <a:off x="2988955" y="3794691"/>
          <a:ext cx="788149" cy="78814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500" kern="1200"/>
        </a:p>
      </dsp:txBody>
      <dsp:txXfrm>
        <a:off x="3166289" y="3794691"/>
        <a:ext cx="433481" cy="593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3BEB1B-B122-4084-97B8-734400BDA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B943A36-BD4A-4B7E-AA4B-8A2E60466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7906F7-10EA-4889-B5D1-28EE80D3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8339F9-46F0-40F9-9FB0-E9C1FE2B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F14514-E5CA-45AA-8DFA-8B42303E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38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358400-04D4-47EE-8AD5-FFEF77EF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1BBB13-8D29-4CCE-8220-8CAAF0734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E86780-AE97-4331-B256-BD7FB671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8BD8E4-82B0-4350-9C01-644BFDD13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12E52F-08BB-4816-AF1F-BD1CBD5F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55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D235AB-192D-4C52-8DE2-5150D7A7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ED1EDA-84B5-44CF-9C67-63DA2B4C7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E0A94D-0F3C-4CD4-A546-7AEA34D3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F9A652-F505-444B-AB6A-B5F18FB8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14E6CD-0BE1-4CE6-B1D9-7E9B2B95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53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9D0E3A-0C8E-4A74-B765-18763EE9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6B8099-9B22-405C-9771-981772A46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DC6343-D277-49E9-85C1-0539DD531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ED29F8D-D91D-4BA1-9B9A-1A770797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6A6258F-D139-437A-8F71-5DB3B058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5644BBF-EB98-47B1-AECD-8BBA714F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764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A37CE3-EE45-4A9E-A81F-F69BBB48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8FB2C1-B774-49EB-8667-02AE42FD0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2674F96-0C20-4322-8EF4-9B32B6718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F0DECE5-A968-46F1-A17E-500AB2FB6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26FCA59-26A4-4D7B-A17F-2476FB026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9F9BCAF-3C82-4F04-932F-9009786A3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C80D397-23AF-46CC-9D25-D1BEDCC10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34855D3-B3D2-4CD1-AE50-60E6F8BF4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03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1E56FB-F66A-4F19-9D79-17B075FC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1CDDF71-C530-43EC-A89B-9A45CC4F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849C143-A139-43E4-9EFC-C9BF3CE70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5E877A9-F000-41F2-BC5B-0BF1C320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2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58E8B9B-D449-4D8A-8B0D-86FA60CC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DBE4970-AD64-42AE-AF07-5B0025FF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9E34759-D0C7-4D9A-955F-4EEA636B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508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F4F38E-DB4E-4FA9-A533-50F6CF37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5AEE21-CC39-49CF-8610-19E6052B1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F3DF00C-3BF2-4C27-9873-1E3E3BC1E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42BA014-DC38-4D96-A628-B739B6AB7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81DEFFC-6A0B-4B68-B49C-02E3B298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7494C88-321F-4D9A-A0E8-726A5748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3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B2AAB0-3C60-4C9A-AC3D-90F7A7F3B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7ADE627-91F5-44E7-9E0F-D94A74E51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7073138-CCC0-4F7A-A081-5CAD8FC22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2253661-E5E7-4C28-9286-81C959E8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BFB26A-A3A3-47C4-A237-C7917EF2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9348E72-AF4B-44A6-9486-939448E3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78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0903AE-E33D-428A-9C38-B935DB9D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96F7267-6FF1-43B1-B779-F5B555641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B82147-E5FB-40DD-BBC7-893F06CF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34688F-0AFC-44CB-B12B-4C700363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37A57D-F998-4BBB-94D9-B17BF391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19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87A59BB-AC27-4866-B08C-2CA6D67272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BF1D7A2-80C9-473E-AF56-50567FD6B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ACD194-7CB9-42DB-AA2D-941875D0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0DD6B45-5D99-494B-9C6E-6E634E4ED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78C327-D255-43D7-B093-9360DDB8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862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A1281E5-BC40-453F-AE2B-A1B91CB5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0D23DA-91C0-4F2F-B3FF-DA3120405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6266C93-DD05-441B-9934-73349B895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1244D-1037-4A05-9BCC-FD8B5D96652A}" type="datetimeFigureOut">
              <a:rPr lang="tr-TR" smtClean="0"/>
              <a:t>7.04.2022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1A6134-770F-45E1-A440-8571E5CEF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D42C81B-1815-439D-A82D-684EB3215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AEA33-AB9D-4E5D-8861-A94063C447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73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luslararasi.ebyu.edu.tr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aint Isaac's Katedrali">
            <a:extLst>
              <a:ext uri="{FF2B5EF4-FFF2-40B4-BE49-F238E27FC236}">
                <a16:creationId xmlns:a16="http://schemas.microsoft.com/office/drawing/2014/main" id="{160D5668-0E1C-49BE-A39E-1E40FD80B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5529" r="10916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ERASMUS+ 2021    ORYANTASYON</a:t>
            </a:r>
          </a:p>
        </p:txBody>
      </p:sp>
    </p:spTree>
    <p:extLst>
      <p:ext uri="{BB962C8B-B14F-4D97-AF65-F5344CB8AC3E}">
        <p14:creationId xmlns:p14="http://schemas.microsoft.com/office/powerpoint/2010/main" val="585324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15" descr="Bilgisayar">
            <a:extLst>
              <a:ext uri="{FF2B5EF4-FFF2-40B4-BE49-F238E27FC236}">
                <a16:creationId xmlns:a16="http://schemas.microsoft.com/office/drawing/2014/main" id="{6FAC283E-FCF0-4564-A18A-E2E28185A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96502" y="2092816"/>
            <a:ext cx="5754896" cy="3510541"/>
          </a:xfrm>
        </p:spPr>
        <p:txBody>
          <a:bodyPr anchor="t">
            <a:norm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tr-TR" altLang="en-US" sz="2000" b="1" dirty="0"/>
              <a:t>  Değişim için gerekli bilgi ve belgelere</a:t>
            </a:r>
          </a:p>
          <a:p>
            <a:pPr algn="ctr">
              <a:spcBef>
                <a:spcPct val="50000"/>
              </a:spcBef>
              <a:buNone/>
            </a:pPr>
            <a:r>
              <a:rPr lang="tr-TR" altLang="en-US" sz="2000" b="1" dirty="0"/>
              <a:t> </a:t>
            </a:r>
            <a:r>
              <a:rPr lang="tr-TR" sz="2000" b="1" u="sng" dirty="0">
                <a:hlinkClick r:id="rId4"/>
              </a:rPr>
              <a:t>http://uluslararasi.ebyu.edu.tr</a:t>
            </a:r>
            <a:r>
              <a:rPr lang="tr-TR" sz="2000" b="1" u="sng" dirty="0"/>
              <a:t> </a:t>
            </a:r>
          </a:p>
          <a:p>
            <a:pPr algn="ctr">
              <a:spcBef>
                <a:spcPct val="50000"/>
              </a:spcBef>
              <a:buNone/>
            </a:pPr>
            <a:r>
              <a:rPr lang="tr-TR" altLang="en-US" sz="2000" b="1" dirty="0"/>
              <a:t>internet sayfasında bulunan </a:t>
            </a:r>
          </a:p>
          <a:p>
            <a:pPr algn="ctr">
              <a:spcBef>
                <a:spcPct val="50000"/>
              </a:spcBef>
              <a:buNone/>
            </a:pPr>
            <a:r>
              <a:rPr lang="tr-TR" altLang="en-US" sz="2000" b="1" dirty="0"/>
              <a:t>«</a:t>
            </a:r>
            <a:r>
              <a:rPr lang="tr-TR" altLang="en-US" sz="2000" b="1" dirty="0" err="1"/>
              <a:t>Erasmus</a:t>
            </a:r>
            <a:r>
              <a:rPr lang="tr-TR" altLang="en-US" sz="2000" b="1" dirty="0"/>
              <a:t> Öğrenci Hareketliliği»</a:t>
            </a:r>
            <a:r>
              <a:rPr lang="tr-TR" altLang="en-US" sz="2000" b="1" i="1" dirty="0"/>
              <a:t> </a:t>
            </a:r>
          </a:p>
          <a:p>
            <a:pPr algn="ctr">
              <a:spcBef>
                <a:spcPct val="50000"/>
              </a:spcBef>
              <a:buNone/>
            </a:pPr>
            <a:r>
              <a:rPr lang="tr-TR" altLang="en-US" sz="2000" b="1" dirty="0"/>
              <a:t>sekmesinden</a:t>
            </a:r>
            <a:r>
              <a:rPr lang="tr-TR" altLang="en-US" sz="2000" b="1" i="1" dirty="0"/>
              <a:t> </a:t>
            </a:r>
            <a:r>
              <a:rPr lang="tr-TR" altLang="en-US" sz="2000" b="1" dirty="0"/>
              <a:t>ulaşabilirsiniz!!!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528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94ABA8-A699-494B-9E9E-505A7B6F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tr-TR" sz="4100"/>
              <a:t>ERASMUS STAJ HAREKETLİLİĞİ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F9A592-79E6-41DD-92B5-2F5CC348B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2 ay (Minimum) ile 12 (Maximum) ay arasında yapılabilir.</a:t>
            </a:r>
          </a:p>
          <a:p>
            <a:pPr marL="0" indent="0">
              <a:buNone/>
            </a:pPr>
            <a:endParaRPr lang="tr-TR" sz="1900" dirty="0"/>
          </a:p>
          <a:p>
            <a:pPr marL="0" lv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hareketliliği mezun olunan tarihten itibaren bir yıl içerisinde yapılabilir.</a:t>
            </a:r>
          </a:p>
          <a:p>
            <a:endParaRPr lang="tr-TR" sz="1900" dirty="0"/>
          </a:p>
          <a:p>
            <a:pPr marL="0" lvl="0" indent="0">
              <a:buNone/>
            </a:pP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Staj faaliyeti, öğrencinin öğrencisi olduğu mesleki eğitim alanında uygulamalı iş deneyimi elde etmesidir.</a:t>
            </a:r>
          </a:p>
          <a:p>
            <a:endParaRPr lang="tr-TR" sz="1900" dirty="0"/>
          </a:p>
        </p:txBody>
      </p:sp>
      <p:pic>
        <p:nvPicPr>
          <p:cNvPr id="5" name="Picture 4" descr="Kağıt ajandaya bir randevuyu kaydetme">
            <a:extLst>
              <a:ext uri="{FF2B5EF4-FFF2-40B4-BE49-F238E27FC236}">
                <a16:creationId xmlns:a16="http://schemas.microsoft.com/office/drawing/2014/main" id="{715F9624-9D86-45A5-B420-ED8249A866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88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48892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0E82CD-02FF-4AF8-9687-AFC63433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tr-TR" sz="4200" b="1">
                <a:latin typeface="Century Gothic"/>
                <a:cs typeface="Century Gothic"/>
              </a:rPr>
              <a:t>Staj Kabul/Davet Mektubu</a:t>
            </a:r>
            <a:br>
              <a:rPr lang="tr-TR" sz="4200" b="1">
                <a:latin typeface="Century Gothic"/>
                <a:cs typeface="Century Gothic"/>
              </a:rPr>
            </a:br>
            <a:endParaRPr lang="tr-TR" sz="420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751966-799E-4724-A7AC-2CA54BAA9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marR="5080" indent="0">
              <a:buNone/>
            </a:pPr>
            <a:r>
              <a:rPr lang="tr-TR" sz="2000" u="sng" spc="-20" dirty="0">
                <a:cs typeface="Wingdings 3"/>
              </a:rPr>
              <a:t>Staj Kabul Mektubu’nda </a:t>
            </a:r>
          </a:p>
          <a:p>
            <a:pPr marL="0" marR="5080" indent="0">
              <a:buNone/>
            </a:pPr>
            <a:r>
              <a:rPr lang="tr-TR" sz="2000" spc="-160" dirty="0" err="1">
                <a:cs typeface="Wingdings 3"/>
              </a:rPr>
              <a:t>EBYÜ</a:t>
            </a:r>
            <a:r>
              <a:rPr lang="tr-TR" sz="2000" spc="-160" dirty="0">
                <a:cs typeface="Century Gothic"/>
              </a:rPr>
              <a:t> Enstitü/Fakülte/Yüksekokul Öğrencisi (Adı /Soyadı)</a:t>
            </a:r>
          </a:p>
          <a:p>
            <a:pPr marL="0" marR="5080" indent="0">
              <a:buNone/>
            </a:pPr>
            <a:r>
              <a:rPr lang="tr-TR" sz="2000" spc="-160" dirty="0">
                <a:cs typeface="Century Gothic"/>
              </a:rPr>
              <a:t>Erasmus+ Değişim Programı kapsamında staj faaliyeti gerçekleştirileceği</a:t>
            </a:r>
          </a:p>
          <a:p>
            <a:pPr marL="0" marR="5080" indent="0">
              <a:buNone/>
            </a:pPr>
            <a:r>
              <a:rPr lang="tr-TR" sz="2000" spc="-160" dirty="0">
                <a:cs typeface="Century Gothic"/>
              </a:rPr>
              <a:t>Staj kapsamında yürütülecek görevler (Belli ise departman adı)</a:t>
            </a:r>
          </a:p>
          <a:p>
            <a:pPr marL="0" marR="5080" indent="0">
              <a:buNone/>
            </a:pPr>
            <a:r>
              <a:rPr lang="tr-TR" sz="2000" spc="-160" dirty="0">
                <a:cs typeface="Century Gothic"/>
              </a:rPr>
              <a:t>Staj Başlangıç ve Bitiş Tarihleri (net tarih aralığı)</a:t>
            </a:r>
          </a:p>
          <a:p>
            <a:pPr marL="0" marR="5080" indent="0">
              <a:buNone/>
            </a:pPr>
            <a:r>
              <a:rPr lang="tr-TR" sz="2000" spc="-160" dirty="0">
                <a:cs typeface="Century Gothic"/>
              </a:rPr>
              <a:t>Kuruluşun İmza ve Mührü </a:t>
            </a:r>
            <a:r>
              <a:rPr lang="tr-TR" sz="2000" u="sng" spc="-20" dirty="0">
                <a:cs typeface="Wingdings 3"/>
              </a:rPr>
              <a:t>Bulunmalıdır.</a:t>
            </a:r>
            <a:r>
              <a:rPr lang="tr-TR" sz="2000" b="1" spc="-20" dirty="0">
                <a:cs typeface="Arial"/>
              </a:rPr>
              <a:t>                       </a:t>
            </a:r>
            <a:endParaRPr lang="tr-TR" sz="2000" b="1" dirty="0">
              <a:cs typeface="Arial"/>
            </a:endParaRPr>
          </a:p>
          <a:p>
            <a:pPr marL="0" marR="5080" indent="0">
              <a:buNone/>
            </a:pPr>
            <a:r>
              <a:rPr lang="tr-TR" sz="2000" u="sng" spc="-20" dirty="0">
                <a:cs typeface="Wingdings 3"/>
              </a:rPr>
              <a:t>Staj Kabul Mektubu Uluslararası İlişkiler Koordinatörlüğü’ne elden teslim edilmelidir.</a:t>
            </a:r>
          </a:p>
          <a:p>
            <a:pPr marL="354965" marR="5080" indent="-342900">
              <a:buFont typeface="Wingdings 3"/>
              <a:buChar char="´"/>
            </a:pPr>
            <a:endParaRPr lang="tr-TR" sz="2000" u="sng" spc="-20" dirty="0">
              <a:cs typeface="Wingdings 3"/>
            </a:endParaRPr>
          </a:p>
          <a:p>
            <a:pPr marL="12065" marR="5080" indent="0">
              <a:buNone/>
            </a:pPr>
            <a:r>
              <a:rPr lang="tr-TR" sz="2000" spc="-20" dirty="0">
                <a:cs typeface="Wingdings 3"/>
              </a:rPr>
              <a:t>*** Süreç içinde staj yapacağınız kurum ya da stajınızı gerçekleştireceğiniz tarih aralığı değişirse, buna uygun olarak edinmiş olduğunuz en güncel staj davet mektubunuzu kontrol edilip onaylanmak üzere Koordinatörlüğümüze iletmeniz gerekmektedir.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153635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C04106-C332-46A9-8F10-8B2DF0E19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873100"/>
          </a:xfrm>
        </p:spPr>
        <p:txBody>
          <a:bodyPr>
            <a:normAutofit/>
          </a:bodyPr>
          <a:lstStyle/>
          <a:p>
            <a:r>
              <a:rPr lang="en-US" sz="5000" b="1" dirty="0" err="1">
                <a:cs typeface="Century Gothic"/>
              </a:rPr>
              <a:t>Öğrenim</a:t>
            </a:r>
            <a:r>
              <a:rPr lang="en-US" sz="5000" b="1" dirty="0">
                <a:cs typeface="Century Gothic"/>
              </a:rPr>
              <a:t> </a:t>
            </a:r>
            <a:r>
              <a:rPr lang="en-US" sz="5000" b="1" dirty="0" err="1">
                <a:cs typeface="Century Gothic"/>
              </a:rPr>
              <a:t>Anlaşması</a:t>
            </a:r>
            <a:r>
              <a:rPr lang="en-US" sz="5000" b="1" dirty="0">
                <a:cs typeface="Century Gothic"/>
              </a:rPr>
              <a:t> (Learning Agreement For Traineeships)</a:t>
            </a:r>
            <a:br>
              <a:rPr lang="en-US" sz="5000" b="1" dirty="0">
                <a:cs typeface="Century Gothic"/>
              </a:rPr>
            </a:br>
            <a:endParaRPr lang="tr-TR" sz="5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A87EE8-B40E-4CBF-8778-8E53FDB4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sz="2200" spc="-10" dirty="0">
                <a:cs typeface="Century Gothic"/>
              </a:rPr>
              <a:t>Uluslararası İlişkiler Koordinatörlüğü internet sayfasından </a:t>
            </a:r>
            <a:r>
              <a:rPr lang="tr-TR" sz="2200" b="1" u="sng" spc="-5" dirty="0">
                <a:cs typeface="Century Gothic"/>
              </a:rPr>
              <a:t>Erasmus+ Öğrenci Hareketliliği</a:t>
            </a:r>
            <a:r>
              <a:rPr lang="tr-TR" sz="2200" b="1" spc="-5" dirty="0">
                <a:cs typeface="Century Gothic"/>
              </a:rPr>
              <a:t> </a:t>
            </a:r>
            <a:r>
              <a:rPr lang="tr-TR" sz="2200" spc="-5" dirty="0">
                <a:cs typeface="Century Gothic"/>
              </a:rPr>
              <a:t>kısmında </a:t>
            </a:r>
            <a:r>
              <a:rPr lang="tr-TR" sz="2200" b="1" u="sng" spc="-5" dirty="0">
                <a:cs typeface="Century Gothic"/>
              </a:rPr>
              <a:t>Staj Giden Öğrenci </a:t>
            </a:r>
            <a:r>
              <a:rPr lang="tr-TR" sz="2200" spc="-5" dirty="0">
                <a:cs typeface="Century Gothic"/>
              </a:rPr>
              <a:t>başlığı altında bulunan </a:t>
            </a:r>
            <a:r>
              <a:rPr lang="tr-TR" sz="2200" b="1" u="sng" spc="-5" dirty="0">
                <a:cs typeface="Century Gothic"/>
              </a:rPr>
              <a:t>Staj Anlaşması (Learning </a:t>
            </a:r>
            <a:r>
              <a:rPr lang="tr-TR" sz="2200" b="1" u="sng" spc="-5" dirty="0" err="1">
                <a:cs typeface="Century Gothic"/>
              </a:rPr>
              <a:t>Agreement</a:t>
            </a:r>
            <a:r>
              <a:rPr lang="tr-TR" sz="2200" b="1" u="sng" spc="-5" dirty="0">
                <a:cs typeface="Century Gothic"/>
              </a:rPr>
              <a:t> </a:t>
            </a:r>
            <a:r>
              <a:rPr lang="tr-TR" sz="2200" b="1" u="sng" spc="-5" dirty="0" err="1">
                <a:cs typeface="Century Gothic"/>
              </a:rPr>
              <a:t>for</a:t>
            </a:r>
            <a:r>
              <a:rPr lang="tr-TR" sz="2200" b="1" u="sng" spc="-5" dirty="0">
                <a:cs typeface="Century Gothic"/>
              </a:rPr>
              <a:t> </a:t>
            </a:r>
            <a:r>
              <a:rPr lang="tr-TR" sz="2200" b="1" u="sng" spc="-5" dirty="0" err="1">
                <a:cs typeface="Century Gothic"/>
              </a:rPr>
              <a:t>Traineeships</a:t>
            </a:r>
            <a:r>
              <a:rPr lang="tr-TR" sz="2200" b="1" u="sng" spc="-5" dirty="0">
                <a:cs typeface="Century Gothic"/>
              </a:rPr>
              <a:t>)</a:t>
            </a:r>
            <a:r>
              <a:rPr lang="tr-TR" sz="2200" b="1" spc="-5" dirty="0">
                <a:cs typeface="Century Gothic"/>
              </a:rPr>
              <a:t> </a:t>
            </a:r>
            <a:r>
              <a:rPr lang="tr-TR" sz="2200" spc="-5" dirty="0">
                <a:cs typeface="Century Gothic"/>
              </a:rPr>
              <a:t>belgesini indirebilirsiniz. Belge bilgisayar ortamında doldurulmalı, üzerindeki onay imzaları tamamlanmış olmalıdır. Belgenin staj kurumunuzdan tarafınıza e-posta ile iletilmiş taranmış kopyası kabul edilebilir.</a:t>
            </a:r>
          </a:p>
          <a:p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74469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etin kutusu 12">
            <a:extLst>
              <a:ext uri="{FF2B5EF4-FFF2-40B4-BE49-F238E27FC236}">
                <a16:creationId xmlns:a16="http://schemas.microsoft.com/office/drawing/2014/main" id="{7A63A0C3-790E-4D7B-B004-8A53D14F21EA}"/>
              </a:ext>
            </a:extLst>
          </p:cNvPr>
          <p:cNvSpPr txBox="1"/>
          <p:nvPr/>
        </p:nvSpPr>
        <p:spPr>
          <a:xfrm>
            <a:off x="838200" y="963877"/>
            <a:ext cx="3494362" cy="4930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Akademik</a:t>
            </a:r>
            <a:r>
              <a:rPr lang="en-US" sz="4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Tanınma</a:t>
            </a:r>
            <a:r>
              <a:rPr lang="en-US" sz="4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Belgesi</a:t>
            </a:r>
            <a:r>
              <a:rPr lang="tr-TR" sz="4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0" indent="0"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4400" b="1" kern="1200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(E</a:t>
            </a:r>
            <a:r>
              <a:rPr lang="tr-TR" sz="4400" b="0" i="0" dirty="0">
                <a:solidFill>
                  <a:schemeClr val="bg1">
                    <a:lumMod val="50000"/>
                  </a:schemeClr>
                </a:solidFill>
                <a:effectLst/>
                <a:latin typeface="Roboto" panose="020B0604020202020204" pitchFamily="2" charset="0"/>
              </a:rPr>
              <a:t>ğer staj karşılığı AKTS alınacak ise</a:t>
            </a:r>
            <a:r>
              <a:rPr lang="tr-TR" sz="4400" b="1" kern="1200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endParaRPr lang="en-US" sz="4400" b="1" kern="12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İçerik Yer Tutucusu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Learning Agreement </a:t>
            </a:r>
            <a:r>
              <a:rPr lang="en-US" sz="2000" dirty="0" err="1"/>
              <a:t>belgesinde</a:t>
            </a:r>
            <a:r>
              <a:rPr lang="en-US" sz="2000" dirty="0"/>
              <a:t> </a:t>
            </a:r>
            <a:r>
              <a:rPr lang="en-US" sz="2000" dirty="0" err="1"/>
              <a:t>onaylanan</a:t>
            </a:r>
            <a:r>
              <a:rPr lang="en-US" sz="2000" dirty="0"/>
              <a:t> </a:t>
            </a:r>
            <a:r>
              <a:rPr lang="en-US" sz="2000" dirty="0" err="1"/>
              <a:t>dersler</a:t>
            </a:r>
            <a:r>
              <a:rPr lang="tr-TR" sz="2000" dirty="0"/>
              <a:t> ve ya staj konuları</a:t>
            </a:r>
            <a:r>
              <a:rPr lang="en-US" sz="2000" dirty="0"/>
              <a:t>, </a:t>
            </a:r>
            <a:r>
              <a:rPr lang="en-US" sz="2000" dirty="0" err="1"/>
              <a:t>Akademik</a:t>
            </a:r>
            <a:r>
              <a:rPr lang="en-US" sz="2000" dirty="0"/>
              <a:t> </a:t>
            </a:r>
            <a:r>
              <a:rPr lang="en-US" sz="2000" dirty="0" err="1"/>
              <a:t>Tanınma</a:t>
            </a:r>
            <a:r>
              <a:rPr lang="en-US" sz="2000" dirty="0"/>
              <a:t> </a:t>
            </a:r>
            <a:r>
              <a:rPr lang="en-US" sz="2000" dirty="0" err="1"/>
              <a:t>belgesine</a:t>
            </a:r>
            <a:r>
              <a:rPr lang="en-US" sz="2000" dirty="0"/>
              <a:t> </a:t>
            </a:r>
            <a:r>
              <a:rPr lang="en-US" sz="2000" dirty="0" err="1"/>
              <a:t>yazılır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bölüm</a:t>
            </a:r>
            <a:r>
              <a:rPr lang="en-US" sz="2000" dirty="0"/>
              <a:t> </a:t>
            </a:r>
            <a:r>
              <a:rPr lang="en-US" sz="2000" dirty="0" err="1"/>
              <a:t>koordinatörüne</a:t>
            </a:r>
            <a:r>
              <a:rPr lang="en-US" sz="2000" dirty="0"/>
              <a:t> </a:t>
            </a:r>
            <a:r>
              <a:rPr lang="en-US" sz="2000" dirty="0" err="1"/>
              <a:t>teslim</a:t>
            </a:r>
            <a:r>
              <a:rPr lang="en-US" sz="2000" dirty="0"/>
              <a:t> </a:t>
            </a:r>
            <a:r>
              <a:rPr lang="en-US" sz="2000" dirty="0" err="1"/>
              <a:t>edilir</a:t>
            </a:r>
            <a:r>
              <a:rPr lang="en-US" sz="2000" dirty="0"/>
              <a:t>. </a:t>
            </a:r>
          </a:p>
          <a:p>
            <a:pPr marL="0"/>
            <a:endParaRPr lang="en-US" sz="2000" dirty="0"/>
          </a:p>
          <a:p>
            <a:pPr marL="0" indent="0">
              <a:buNone/>
            </a:pPr>
            <a:r>
              <a:rPr lang="tr-TR" sz="2000" dirty="0"/>
              <a:t>Staj</a:t>
            </a:r>
            <a:r>
              <a:rPr lang="en-US" sz="2000" dirty="0"/>
              <a:t> </a:t>
            </a:r>
            <a:r>
              <a:rPr lang="en-US" sz="2000" dirty="0" err="1"/>
              <a:t>anlaşmasının</a:t>
            </a:r>
            <a:r>
              <a:rPr lang="en-US" sz="2000" dirty="0"/>
              <a:t> </a:t>
            </a:r>
            <a:r>
              <a:rPr lang="en-US" sz="2000" dirty="0" err="1"/>
              <a:t>Fakülte</a:t>
            </a:r>
            <a:r>
              <a:rPr lang="en-US" sz="2000" b="1" dirty="0"/>
              <a:t> </a:t>
            </a:r>
            <a:r>
              <a:rPr lang="en-US" sz="2000" dirty="0" err="1"/>
              <a:t>Yönetim</a:t>
            </a:r>
            <a:r>
              <a:rPr lang="en-US" sz="2000" dirty="0"/>
              <a:t> </a:t>
            </a:r>
            <a:r>
              <a:rPr lang="en-US" sz="2000" dirty="0" err="1"/>
              <a:t>Kurulu'nda</a:t>
            </a:r>
            <a:r>
              <a:rPr lang="en-US" sz="2000" dirty="0"/>
              <a:t> </a:t>
            </a:r>
            <a:r>
              <a:rPr lang="en-US" sz="2000" dirty="0" err="1"/>
              <a:t>değerlendirildikten</a:t>
            </a:r>
            <a:r>
              <a:rPr lang="en-US" sz="2000" dirty="0"/>
              <a:t> </a:t>
            </a:r>
            <a:r>
              <a:rPr lang="en-US" sz="2000" dirty="0" err="1"/>
              <a:t>sonra</a:t>
            </a:r>
            <a:r>
              <a:rPr lang="en-US" sz="2000" dirty="0"/>
              <a:t> </a:t>
            </a:r>
            <a:r>
              <a:rPr lang="en-US" sz="2000" dirty="0" err="1"/>
              <a:t>Bölüm</a:t>
            </a:r>
            <a:r>
              <a:rPr lang="en-US" sz="2000" dirty="0"/>
              <a:t> </a:t>
            </a:r>
            <a:r>
              <a:rPr lang="en-US" sz="2000" dirty="0" err="1"/>
              <a:t>Başkanı</a:t>
            </a:r>
            <a:r>
              <a:rPr lang="en-US" sz="2000" dirty="0"/>
              <a:t>/</a:t>
            </a:r>
            <a:r>
              <a:rPr lang="en-US" sz="2000" dirty="0" err="1"/>
              <a:t>Enstitü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lisansüstü</a:t>
            </a:r>
            <a:r>
              <a:rPr lang="en-US" sz="2000" dirty="0"/>
              <a:t> </a:t>
            </a:r>
            <a:r>
              <a:rPr lang="en-US" sz="2000" dirty="0" err="1"/>
              <a:t>öğrencileri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tez</a:t>
            </a:r>
            <a:r>
              <a:rPr lang="en-US" sz="2000" dirty="0"/>
              <a:t> </a:t>
            </a:r>
            <a:r>
              <a:rPr lang="en-US" sz="2000" dirty="0" err="1"/>
              <a:t>danışmanı</a:t>
            </a:r>
            <a:r>
              <a:rPr lang="en-US" sz="2000" dirty="0"/>
              <a:t>, </a:t>
            </a:r>
            <a:r>
              <a:rPr lang="en-US" sz="2000" dirty="0" err="1"/>
              <a:t>Bölüm</a:t>
            </a:r>
            <a:r>
              <a:rPr lang="en-US" sz="2000" dirty="0"/>
              <a:t> Erasmus </a:t>
            </a:r>
            <a:r>
              <a:rPr lang="en-US" sz="2000" dirty="0" err="1"/>
              <a:t>Koordinatörü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takiben</a:t>
            </a:r>
            <a:r>
              <a:rPr lang="en-US" sz="2000" dirty="0"/>
              <a:t> </a:t>
            </a:r>
            <a:r>
              <a:rPr lang="en-US" sz="2000" dirty="0" err="1"/>
              <a:t>Fakülte</a:t>
            </a:r>
            <a:r>
              <a:rPr lang="en-US" sz="2000" dirty="0"/>
              <a:t> </a:t>
            </a:r>
            <a:r>
              <a:rPr lang="en-US" sz="2000" dirty="0" err="1"/>
              <a:t>Dekanı</a:t>
            </a:r>
            <a:r>
              <a:rPr lang="en-US" sz="2000" dirty="0"/>
              <a:t>/</a:t>
            </a:r>
            <a:r>
              <a:rPr lang="en-US" sz="2000" dirty="0" err="1"/>
              <a:t>Meslek</a:t>
            </a:r>
            <a:r>
              <a:rPr lang="en-US" sz="2000" dirty="0"/>
              <a:t> </a:t>
            </a:r>
            <a:r>
              <a:rPr lang="en-US" sz="2000" dirty="0" err="1"/>
              <a:t>Yüksekokul</a:t>
            </a:r>
            <a:r>
              <a:rPr lang="en-US" sz="2000" dirty="0"/>
              <a:t> </a:t>
            </a:r>
            <a:r>
              <a:rPr lang="en-US" sz="2000" dirty="0" err="1"/>
              <a:t>Müdürü</a:t>
            </a:r>
            <a:r>
              <a:rPr lang="en-US" sz="2000" dirty="0"/>
              <a:t> </a:t>
            </a:r>
            <a:r>
              <a:rPr lang="en-US" sz="2000" dirty="0" err="1"/>
              <a:t>tarafından</a:t>
            </a:r>
            <a:r>
              <a:rPr lang="en-US" sz="2000" dirty="0"/>
              <a:t> </a:t>
            </a:r>
            <a:r>
              <a:rPr lang="en-US" sz="2000" dirty="0" err="1"/>
              <a:t>onaylanması</a:t>
            </a:r>
            <a:r>
              <a:rPr lang="en-US" sz="2000" dirty="0"/>
              <a:t> </a:t>
            </a:r>
            <a:r>
              <a:rPr lang="en-US" sz="2000" dirty="0" err="1"/>
              <a:t>gerekmektedir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3532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5DC86B-2C3C-BAFE-FAD6-63A9E65BF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4015" b="397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179F49C4-4002-4D31-B27D-F996010C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sz="7200" b="1" dirty="0">
                <a:solidFill>
                  <a:srgbClr val="FFFFFF"/>
                </a:solidFill>
                <a:cs typeface="Century Gothic"/>
              </a:rPr>
              <a:t>Sigortalar</a:t>
            </a:r>
            <a:endParaRPr lang="tr-TR" sz="7200" dirty="0">
              <a:solidFill>
                <a:srgbClr val="FFFFFF"/>
              </a:solidFill>
            </a:endParaRP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32434731-36D2-4F27-B584-4FA25FB56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6915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6955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386463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C67BB2F-A910-4E8F-B177-F6D9D117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24" y="951722"/>
            <a:ext cx="3197013" cy="5225241"/>
          </a:xfrm>
        </p:spPr>
        <p:txBody>
          <a:bodyPr anchor="t">
            <a:norm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</a:rPr>
              <a:t>HAREKETLİLİK BAŞLAMADAN ÖNCE </a:t>
            </a:r>
            <a:br>
              <a:rPr lang="tr-TR" sz="3000" b="1" dirty="0">
                <a:solidFill>
                  <a:schemeClr val="bg1"/>
                </a:solidFill>
              </a:rPr>
            </a:br>
            <a:r>
              <a:rPr lang="tr-TR" sz="3000" b="1" dirty="0">
                <a:solidFill>
                  <a:schemeClr val="bg1"/>
                </a:solidFill>
              </a:rPr>
              <a:t>TESLİM </a:t>
            </a:r>
            <a:br>
              <a:rPr lang="tr-TR" sz="3000" b="1" dirty="0">
                <a:solidFill>
                  <a:schemeClr val="bg1"/>
                </a:solidFill>
              </a:rPr>
            </a:br>
            <a:r>
              <a:rPr lang="tr-TR" sz="3000" b="1" dirty="0">
                <a:solidFill>
                  <a:schemeClr val="bg1"/>
                </a:solidFill>
              </a:rPr>
              <a:t>EDİLMESİ </a:t>
            </a:r>
            <a:br>
              <a:rPr lang="tr-TR" sz="3000" b="1" dirty="0">
                <a:solidFill>
                  <a:schemeClr val="bg1"/>
                </a:solidFill>
              </a:rPr>
            </a:br>
            <a:r>
              <a:rPr lang="tr-TR" sz="3000" b="1" dirty="0">
                <a:solidFill>
                  <a:schemeClr val="bg1"/>
                </a:solidFill>
              </a:rPr>
              <a:t>GEREKEN </a:t>
            </a:r>
            <a:br>
              <a:rPr lang="tr-TR" sz="3000" b="1" dirty="0">
                <a:solidFill>
                  <a:schemeClr val="bg1"/>
                </a:solidFill>
              </a:rPr>
            </a:br>
            <a:r>
              <a:rPr lang="tr-TR" sz="3000" b="1" dirty="0">
                <a:solidFill>
                  <a:schemeClr val="bg1"/>
                </a:solidFill>
              </a:rPr>
              <a:t>BELGELER</a:t>
            </a:r>
          </a:p>
        </p:txBody>
      </p:sp>
      <p:pic>
        <p:nvPicPr>
          <p:cNvPr id="13" name="Grafik 12" descr="Document">
            <a:extLst>
              <a:ext uri="{FF2B5EF4-FFF2-40B4-BE49-F238E27FC236}">
                <a16:creationId xmlns:a16="http://schemas.microsoft.com/office/drawing/2014/main" id="{874F6EA3-FC5A-D9A3-CE5F-BEC139E5A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354" y="4530354"/>
            <a:ext cx="1375924" cy="137592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16187F-E47E-4B43-B11B-50937EBE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719" y="641615"/>
            <a:ext cx="7289799" cy="55334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sz="2400" spc="-20" dirty="0">
                <a:cs typeface="Wingdings 3"/>
              </a:rPr>
              <a:t>Uluslararası</a:t>
            </a:r>
            <a:r>
              <a:rPr lang="tr-TR" sz="2400" dirty="0">
                <a:cs typeface="Calibri"/>
              </a:rPr>
              <a:t> </a:t>
            </a:r>
            <a:r>
              <a:rPr lang="tr-TR" sz="2400" spc="-10" dirty="0">
                <a:cs typeface="Calibri"/>
              </a:rPr>
              <a:t>İ</a:t>
            </a:r>
            <a:r>
              <a:rPr lang="tr-TR" sz="2400" dirty="0">
                <a:cs typeface="Calibri"/>
              </a:rPr>
              <a:t>lişkiler</a:t>
            </a:r>
            <a:r>
              <a:rPr lang="tr-TR" sz="2400" spc="-25" dirty="0">
                <a:cs typeface="Calibri"/>
              </a:rPr>
              <a:t> </a:t>
            </a:r>
            <a:r>
              <a:rPr lang="tr-TR" sz="2400" spc="-50" dirty="0">
                <a:cs typeface="Calibri"/>
              </a:rPr>
              <a:t>K</a:t>
            </a:r>
            <a:r>
              <a:rPr lang="tr-TR" sz="2400" dirty="0">
                <a:cs typeface="Calibri"/>
              </a:rPr>
              <a:t>o</a:t>
            </a:r>
            <a:r>
              <a:rPr lang="tr-TR" sz="2400" spc="-10" dirty="0">
                <a:cs typeface="Calibri"/>
              </a:rPr>
              <a:t>o</a:t>
            </a:r>
            <a:r>
              <a:rPr lang="tr-TR" sz="2400" spc="-35" dirty="0">
                <a:cs typeface="Calibri"/>
              </a:rPr>
              <a:t>r</a:t>
            </a:r>
            <a:r>
              <a:rPr lang="tr-TR" sz="2400" dirty="0">
                <a:cs typeface="Calibri"/>
              </a:rPr>
              <a:t>din</a:t>
            </a:r>
            <a:r>
              <a:rPr lang="tr-TR" sz="2400" spc="-25" dirty="0">
                <a:cs typeface="Calibri"/>
              </a:rPr>
              <a:t>at</a:t>
            </a:r>
            <a:r>
              <a:rPr lang="tr-TR" sz="2400" dirty="0">
                <a:cs typeface="Calibri"/>
              </a:rPr>
              <a:t>örlüğüne</a:t>
            </a:r>
            <a:r>
              <a:rPr lang="tr-TR" sz="2400" spc="5" dirty="0">
                <a:cs typeface="Calibri"/>
              </a:rPr>
              <a:t> </a:t>
            </a:r>
            <a:r>
              <a:rPr lang="tr-TR" sz="2400" spc="-25" dirty="0">
                <a:cs typeface="Calibri"/>
              </a:rPr>
              <a:t>t</a:t>
            </a:r>
            <a:r>
              <a:rPr lang="tr-TR" sz="2400" dirty="0">
                <a:cs typeface="Calibri"/>
              </a:rPr>
              <a:t>eslim</a:t>
            </a:r>
            <a:r>
              <a:rPr lang="tr-TR" sz="2400" spc="-25" dirty="0">
                <a:cs typeface="Calibri"/>
              </a:rPr>
              <a:t> </a:t>
            </a:r>
            <a:r>
              <a:rPr lang="tr-TR" sz="2400" dirty="0">
                <a:cs typeface="Calibri"/>
              </a:rPr>
              <a:t>edilmesi</a:t>
            </a:r>
            <a:r>
              <a:rPr lang="tr-TR" sz="2400" spc="-15" dirty="0">
                <a:cs typeface="Calibri"/>
              </a:rPr>
              <a:t> </a:t>
            </a:r>
            <a:r>
              <a:rPr lang="tr-TR" sz="2400" spc="-30" dirty="0">
                <a:cs typeface="Calibri"/>
              </a:rPr>
              <a:t>g</a:t>
            </a:r>
            <a:r>
              <a:rPr lang="tr-TR" sz="2400" dirty="0">
                <a:cs typeface="Calibri"/>
              </a:rPr>
              <a:t>e</a:t>
            </a:r>
            <a:r>
              <a:rPr lang="tr-TR" sz="2400" spc="-30" dirty="0">
                <a:cs typeface="Calibri"/>
              </a:rPr>
              <a:t>r</a:t>
            </a:r>
            <a:r>
              <a:rPr lang="tr-TR" sz="2400" dirty="0">
                <a:cs typeface="Calibri"/>
              </a:rPr>
              <a:t>e</a:t>
            </a:r>
            <a:r>
              <a:rPr lang="tr-TR" sz="2400" spc="-70" dirty="0">
                <a:cs typeface="Calibri"/>
              </a:rPr>
              <a:t>k</a:t>
            </a:r>
            <a:r>
              <a:rPr lang="tr-TR" sz="2400" dirty="0">
                <a:cs typeface="Calibri"/>
              </a:rPr>
              <a:t>en </a:t>
            </a:r>
            <a:r>
              <a:rPr lang="tr-TR" sz="2400" spc="-10" dirty="0">
                <a:cs typeface="Calibri"/>
              </a:rPr>
              <a:t>belgeler ve tamamlanması gereken işlemler</a:t>
            </a:r>
            <a:r>
              <a:rPr lang="tr-TR" sz="2400" dirty="0">
                <a:cs typeface="Calibri"/>
              </a:rPr>
              <a:t>;</a:t>
            </a:r>
          </a:p>
          <a:p>
            <a:r>
              <a:rPr lang="tr-TR" sz="2400" dirty="0"/>
              <a:t>Davet Mektubu </a:t>
            </a:r>
          </a:p>
          <a:p>
            <a:r>
              <a:rPr lang="tr-TR" sz="2400" dirty="0"/>
              <a:t>Öğrenim Anlaşması (</a:t>
            </a:r>
            <a:r>
              <a:rPr lang="tr-TR" sz="2400" dirty="0" err="1"/>
              <a:t>Learnıng</a:t>
            </a:r>
            <a:r>
              <a:rPr lang="tr-TR" sz="2400" dirty="0"/>
              <a:t> </a:t>
            </a:r>
            <a:r>
              <a:rPr lang="tr-TR" sz="2400" dirty="0" err="1"/>
              <a:t>Agreement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Traıneeshıps</a:t>
            </a:r>
            <a:r>
              <a:rPr lang="tr-TR" sz="2400" dirty="0"/>
              <a:t>) </a:t>
            </a:r>
          </a:p>
          <a:p>
            <a:r>
              <a:rPr lang="tr-TR" sz="2400" dirty="0"/>
              <a:t>AKTS karşılığı alınacaksa Akademik Tanınma Belgesi</a:t>
            </a:r>
          </a:p>
          <a:p>
            <a:r>
              <a:rPr lang="tr-TR" sz="2400" dirty="0"/>
              <a:t>İngilizce Transkript </a:t>
            </a:r>
          </a:p>
          <a:p>
            <a:r>
              <a:rPr lang="tr-TR" sz="2400" dirty="0"/>
              <a:t>Vadesiz Euro Hesabı</a:t>
            </a:r>
          </a:p>
          <a:p>
            <a:r>
              <a:rPr lang="tr-TR" sz="2400" dirty="0"/>
              <a:t>Vize</a:t>
            </a:r>
          </a:p>
          <a:p>
            <a:r>
              <a:rPr lang="tr-TR" sz="2400" dirty="0"/>
              <a:t>Seyahat Ve Sağlık Sigortası (Minimum 30.000 Euro Teminatlı Ve “Ayakta Tedavi” İbaresini İçeren)</a:t>
            </a:r>
          </a:p>
          <a:p>
            <a:r>
              <a:rPr lang="tr-TR" sz="2400" dirty="0"/>
              <a:t>Kaza Sigortası Ve Mesuliyet Sigortası </a:t>
            </a:r>
          </a:p>
          <a:p>
            <a:r>
              <a:rPr lang="tr-TR" sz="2400" dirty="0"/>
              <a:t>Çevrimiçi Dil Desteği (OLS)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92461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4579" y="629266"/>
            <a:ext cx="6422849" cy="1676603"/>
          </a:xfrm>
        </p:spPr>
        <p:txBody>
          <a:bodyPr>
            <a:normAutofit/>
          </a:bodyPr>
          <a:lstStyle/>
          <a:p>
            <a:r>
              <a:rPr lang="tr-TR" altLang="en-US" b="1" dirty="0"/>
              <a:t>Hibeler</a:t>
            </a:r>
            <a:endParaRPr lang="tr-TR" dirty="0"/>
          </a:p>
        </p:txBody>
      </p:sp>
      <p:pic>
        <p:nvPicPr>
          <p:cNvPr id="5" name="Grafik 4" descr="Euro ana hat">
            <a:extLst>
              <a:ext uri="{FF2B5EF4-FFF2-40B4-BE49-F238E27FC236}">
                <a16:creationId xmlns:a16="http://schemas.microsoft.com/office/drawing/2014/main" id="{49C64BC7-FBC3-4882-8FFA-201DA8013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364" y="1872360"/>
            <a:ext cx="3113280" cy="3113280"/>
          </a:xfrm>
          <a:prstGeom prst="rect">
            <a:avLst/>
          </a:prstGeom>
          <a:effectLst/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14581" y="2438400"/>
            <a:ext cx="6422848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altLang="en-US" sz="2000" dirty="0"/>
              <a:t>Hibe miktarları her yıl Ağustos ayında Ulusal Ajans tarafından ilan edilir.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altLang="en-US" sz="2000" dirty="0"/>
              <a:t>Üniversitemize tahsis edilecek hibe miktarına göre sizlere duyuru yapılacaktır.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altLang="en-US" sz="2000" dirty="0"/>
              <a:t>Her ülke grubu için ayrı hibe miktarları vardır.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altLang="en-US" sz="2000" dirty="0"/>
              <a:t>Ay ve gün bazında ödeme yapılmaktadır.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altLang="en-US" sz="2000" dirty="0"/>
              <a:t>Hibeler Hibe hesaplama aracı (Kabul Mektubuna göre) kullanılarak belirlenmektedir.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374393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6E8C2E-47C5-43CE-A5EC-A9D019ED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579" y="629266"/>
            <a:ext cx="6422849" cy="1676603"/>
          </a:xfrm>
        </p:spPr>
        <p:txBody>
          <a:bodyPr>
            <a:normAutofit/>
          </a:bodyPr>
          <a:lstStyle/>
          <a:p>
            <a:r>
              <a:rPr lang="tr-TR"/>
              <a:t>Vadesiz Euro Hesabı</a:t>
            </a:r>
          </a:p>
        </p:txBody>
      </p:sp>
      <p:pic>
        <p:nvPicPr>
          <p:cNvPr id="34" name="Graphic 33" descr="Bitcoin">
            <a:extLst>
              <a:ext uri="{FF2B5EF4-FFF2-40B4-BE49-F238E27FC236}">
                <a16:creationId xmlns:a16="http://schemas.microsoft.com/office/drawing/2014/main" id="{6EF36471-CFD1-4CCB-B0AC-67BB390BD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364" y="1872360"/>
            <a:ext cx="3113280" cy="3113280"/>
          </a:xfrm>
          <a:prstGeom prst="rect">
            <a:avLst/>
          </a:prstGeom>
          <a:effectLst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1D6769-7D46-4CAA-989C-40E5D65D8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581" y="2438400"/>
            <a:ext cx="6422848" cy="378541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2000" dirty="0">
                <a:latin typeface="+mn-lt"/>
                <a:cs typeface="Calibri"/>
              </a:rPr>
              <a:t>Hibeniz Halk Bankası Erzincan şubesinde (344 </a:t>
            </a:r>
            <a:r>
              <a:rPr lang="tr-TR" sz="2000" dirty="0" err="1">
                <a:latin typeface="+mn-lt"/>
                <a:cs typeface="Calibri"/>
              </a:rPr>
              <a:t>nolu</a:t>
            </a:r>
            <a:r>
              <a:rPr lang="tr-TR" sz="2000" dirty="0">
                <a:latin typeface="+mn-lt"/>
                <a:cs typeface="Calibri"/>
              </a:rPr>
              <a:t>) açtırdığınız hesabınıza aktarılacaktır. Hibenin, komisyon vb.</a:t>
            </a:r>
            <a:r>
              <a:rPr lang="tr-TR" sz="2000" spc="-5" dirty="0">
                <a:latin typeface="+mn-lt"/>
                <a:cs typeface="Calibri"/>
              </a:rPr>
              <a:t> nedenlerle </a:t>
            </a:r>
            <a:r>
              <a:rPr lang="tr-TR" sz="2000" spc="-75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esi</a:t>
            </a:r>
            <a:r>
              <a:rPr lang="tr-TR" sz="2000" spc="-30" dirty="0">
                <a:latin typeface="+mn-lt"/>
                <a:cs typeface="Calibri"/>
              </a:rPr>
              <a:t>n</a:t>
            </a:r>
            <a:r>
              <a:rPr lang="tr-TR" sz="2000" dirty="0">
                <a:latin typeface="+mn-lt"/>
                <a:cs typeface="Calibri"/>
              </a:rPr>
              <a:t>ti</a:t>
            </a:r>
            <a:r>
              <a:rPr lang="tr-TR" sz="2000" spc="-25" dirty="0">
                <a:latin typeface="+mn-lt"/>
                <a:cs typeface="Calibri"/>
              </a:rPr>
              <a:t>y</a:t>
            </a:r>
            <a:r>
              <a:rPr lang="tr-TR" sz="2000" dirty="0">
                <a:latin typeface="+mn-lt"/>
                <a:cs typeface="Calibri"/>
              </a:rPr>
              <a:t>e</a:t>
            </a:r>
            <a:r>
              <a:rPr lang="tr-TR" sz="2000" spc="-2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uğ</a:t>
            </a:r>
            <a:r>
              <a:rPr lang="tr-TR" sz="2000" spc="-55" dirty="0">
                <a:latin typeface="+mn-lt"/>
                <a:cs typeface="Calibri"/>
              </a:rPr>
              <a:t>r</a:t>
            </a:r>
            <a:r>
              <a:rPr lang="tr-TR" sz="2000" dirty="0">
                <a:latin typeface="+mn-lt"/>
                <a:cs typeface="Calibri"/>
              </a:rPr>
              <a:t>amadan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spc="-35" dirty="0">
                <a:latin typeface="+mn-lt"/>
                <a:cs typeface="Calibri"/>
              </a:rPr>
              <a:t>aktarılabilmesi</a:t>
            </a:r>
            <a:r>
              <a:rPr lang="tr-TR" sz="2000" spc="-4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için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Halk</a:t>
            </a:r>
            <a:r>
              <a:rPr lang="tr-TR" sz="2000" spc="-20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Ban</a:t>
            </a:r>
            <a:r>
              <a:rPr lang="tr-TR" sz="2000" spc="-40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ası</a:t>
            </a:r>
            <a:r>
              <a:rPr lang="tr-TR" sz="2000" spc="-55" dirty="0">
                <a:latin typeface="+mn-lt"/>
                <a:cs typeface="Calibri"/>
              </a:rPr>
              <a:t>’</a:t>
            </a:r>
            <a:r>
              <a:rPr lang="tr-TR" sz="2000" dirty="0">
                <a:latin typeface="+mn-lt"/>
                <a:cs typeface="Calibri"/>
              </a:rPr>
              <a:t>ndan </a:t>
            </a:r>
            <a:r>
              <a:rPr lang="tr-TR" sz="2000" u="sng" spc="-140" dirty="0">
                <a:latin typeface="+mn-lt"/>
                <a:cs typeface="Calibri"/>
              </a:rPr>
              <a:t>V</a:t>
            </a:r>
            <a:r>
              <a:rPr lang="tr-TR" sz="2000" u="sng" dirty="0">
                <a:latin typeface="+mn-lt"/>
                <a:cs typeface="Calibri"/>
              </a:rPr>
              <a:t>adesiz Eu</a:t>
            </a:r>
            <a:r>
              <a:rPr lang="tr-TR" sz="2000" u="sng" spc="-35" dirty="0">
                <a:latin typeface="+mn-lt"/>
                <a:cs typeface="Calibri"/>
              </a:rPr>
              <a:t>r</a:t>
            </a:r>
            <a:r>
              <a:rPr lang="tr-TR" sz="2000" u="sng" dirty="0">
                <a:latin typeface="+mn-lt"/>
                <a:cs typeface="Calibri"/>
              </a:rPr>
              <a:t>o</a:t>
            </a:r>
            <a:r>
              <a:rPr lang="tr-TR" sz="2000" u="sng" spc="-10" dirty="0">
                <a:latin typeface="+mn-lt"/>
                <a:cs typeface="Calibri"/>
              </a:rPr>
              <a:t> </a:t>
            </a:r>
            <a:r>
              <a:rPr lang="tr-TR" sz="2000" u="sng" dirty="0">
                <a:latin typeface="+mn-lt"/>
                <a:cs typeface="Calibri"/>
              </a:rPr>
              <a:t>Hesabı</a:t>
            </a:r>
            <a:r>
              <a:rPr lang="tr-TR" sz="2000" dirty="0">
                <a:latin typeface="+mn-lt"/>
                <a:cs typeface="Calibri"/>
              </a:rPr>
              <a:t>  açılması</a:t>
            </a:r>
            <a:r>
              <a:rPr lang="tr-TR" sz="2000" spc="-25" dirty="0">
                <a:latin typeface="+mn-lt"/>
                <a:cs typeface="Calibri"/>
              </a:rPr>
              <a:t> zorunludur</a:t>
            </a:r>
            <a:r>
              <a:rPr lang="tr-TR" sz="2000" dirty="0">
                <a:latin typeface="+mn-lt"/>
                <a:cs typeface="Calibri"/>
              </a:rPr>
              <a:t>. </a:t>
            </a:r>
            <a:endParaRPr lang="tr-TR" sz="2000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2000" dirty="0">
              <a:latin typeface="+mn-lt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2000" dirty="0">
                <a:latin typeface="+mn-lt"/>
                <a:cs typeface="Calibri"/>
              </a:rPr>
              <a:t>Banka hesabı mutla</a:t>
            </a:r>
            <a:r>
              <a:rPr lang="tr-TR" sz="2000" spc="-45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a</a:t>
            </a:r>
            <a:r>
              <a:rPr lang="tr-TR" sz="2000" spc="-30" dirty="0">
                <a:latin typeface="+mn-lt"/>
                <a:cs typeface="Calibri"/>
              </a:rPr>
              <a:t> </a:t>
            </a:r>
            <a:r>
              <a:rPr lang="tr-TR" sz="2000" spc="-75" dirty="0">
                <a:latin typeface="+mn-lt"/>
                <a:cs typeface="Calibri"/>
              </a:rPr>
              <a:t>k</a:t>
            </a:r>
            <a:r>
              <a:rPr lang="tr-TR" sz="2000" dirty="0">
                <a:latin typeface="+mn-lt"/>
                <a:cs typeface="Calibri"/>
              </a:rPr>
              <a:t>endi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adını</a:t>
            </a:r>
            <a:r>
              <a:rPr lang="tr-TR" sz="2000" spc="-40" dirty="0">
                <a:latin typeface="+mn-lt"/>
                <a:cs typeface="Calibri"/>
              </a:rPr>
              <a:t>z</a:t>
            </a:r>
            <a:r>
              <a:rPr lang="tr-TR" sz="2000" dirty="0">
                <a:latin typeface="+mn-lt"/>
                <a:cs typeface="Calibri"/>
              </a:rPr>
              <a:t>a açılmış olmalıdır. Or</a:t>
            </a:r>
            <a:r>
              <a:rPr lang="tr-TR" sz="2000" spc="-30" dirty="0">
                <a:latin typeface="+mn-lt"/>
                <a:cs typeface="Calibri"/>
              </a:rPr>
              <a:t>t</a:t>
            </a:r>
            <a:r>
              <a:rPr lang="tr-TR" sz="2000" dirty="0">
                <a:latin typeface="+mn-lt"/>
                <a:cs typeface="Calibri"/>
              </a:rPr>
              <a:t>ak</a:t>
            </a:r>
            <a:r>
              <a:rPr lang="tr-TR" sz="2000" spc="-1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hesap</a:t>
            </a:r>
            <a:r>
              <a:rPr lang="tr-TR" sz="2000" spc="-5" dirty="0">
                <a:latin typeface="+mn-lt"/>
                <a:cs typeface="Calibri"/>
              </a:rPr>
              <a:t> </a:t>
            </a:r>
            <a:r>
              <a:rPr lang="tr-TR" sz="2000" dirty="0">
                <a:latin typeface="+mn-lt"/>
                <a:cs typeface="Calibri"/>
              </a:rPr>
              <a:t>açtırmanızı</a:t>
            </a:r>
            <a:r>
              <a:rPr lang="tr-TR" sz="2000" spc="-40" dirty="0">
                <a:latin typeface="+mn-lt"/>
                <a:cs typeface="Calibri"/>
              </a:rPr>
              <a:t> da </a:t>
            </a:r>
            <a:r>
              <a:rPr lang="tr-TR" sz="2000" spc="-25" dirty="0">
                <a:latin typeface="+mn-lt"/>
                <a:cs typeface="Calibri"/>
              </a:rPr>
              <a:t>t</a:t>
            </a:r>
            <a:r>
              <a:rPr lang="tr-TR" sz="2000" spc="-35" dirty="0">
                <a:latin typeface="+mn-lt"/>
                <a:cs typeface="Calibri"/>
              </a:rPr>
              <a:t>a</a:t>
            </a:r>
            <a:r>
              <a:rPr lang="tr-TR" sz="2000" spc="-20" dirty="0">
                <a:latin typeface="+mn-lt"/>
                <a:cs typeface="Calibri"/>
              </a:rPr>
              <a:t>v</a:t>
            </a:r>
            <a:r>
              <a:rPr lang="tr-TR" sz="2000" dirty="0">
                <a:latin typeface="+mn-lt"/>
                <a:cs typeface="Calibri"/>
              </a:rPr>
              <a:t>si</a:t>
            </a:r>
            <a:r>
              <a:rPr lang="tr-TR" sz="2000" spc="-25" dirty="0">
                <a:latin typeface="+mn-lt"/>
                <a:cs typeface="Calibri"/>
              </a:rPr>
              <a:t>y</a:t>
            </a:r>
            <a:r>
              <a:rPr lang="tr-TR" sz="2000" dirty="0">
                <a:latin typeface="+mn-lt"/>
                <a:cs typeface="Calibri"/>
              </a:rPr>
              <a:t>e </a:t>
            </a:r>
            <a:r>
              <a:rPr lang="tr-TR" sz="2000" spc="-15" dirty="0">
                <a:latin typeface="+mn-lt"/>
                <a:cs typeface="Calibri"/>
              </a:rPr>
              <a:t>ed</a:t>
            </a:r>
            <a:r>
              <a:rPr lang="tr-TR" sz="2000" spc="-10" dirty="0">
                <a:latin typeface="+mn-lt"/>
                <a:cs typeface="Calibri"/>
              </a:rPr>
              <a:t>e</a:t>
            </a:r>
            <a:r>
              <a:rPr lang="tr-TR" sz="2000" dirty="0">
                <a:latin typeface="+mn-lt"/>
                <a:cs typeface="Calibri"/>
              </a:rPr>
              <a:t>riz. </a:t>
            </a:r>
            <a:r>
              <a:rPr lang="tr-TR" sz="2000" u="sng" spc="-75" dirty="0">
                <a:latin typeface="+mn-lt"/>
                <a:cs typeface="Calibri"/>
              </a:rPr>
              <a:t>Bu durumda, hesap cüzdanınızda birinci sırada  kendi ad-soyadınızınız, ikinci sırada hesaba erişebilmesini istediğiniz yakınınızın/aile üyenizin ad-soyadı yazılı olmalıdır. </a:t>
            </a:r>
          </a:p>
          <a:p>
            <a:pPr>
              <a:spcBef>
                <a:spcPts val="0"/>
              </a:spcBef>
            </a:pPr>
            <a:endParaRPr lang="tr-TR" sz="2000" u="sng" dirty="0">
              <a:latin typeface="+mn-lt"/>
              <a:cs typeface="Calibri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63898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85C202-351F-4265-B71B-56EAFEAC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579" y="629266"/>
            <a:ext cx="6422849" cy="1676603"/>
          </a:xfrm>
        </p:spPr>
        <p:txBody>
          <a:bodyPr>
            <a:normAutofit/>
          </a:bodyPr>
          <a:lstStyle/>
          <a:p>
            <a:r>
              <a:rPr lang="tr-TR" sz="3600" b="1" dirty="0"/>
              <a:t>HİBE HESAPLAMASI - ÖDEMESİ</a:t>
            </a:r>
            <a:endParaRPr lang="tr-TR" sz="3600" dirty="0"/>
          </a:p>
        </p:txBody>
      </p:sp>
      <p:pic>
        <p:nvPicPr>
          <p:cNvPr id="5" name="Grafik 4" descr="Abaküs düz dolguyla">
            <a:extLst>
              <a:ext uri="{FF2B5EF4-FFF2-40B4-BE49-F238E27FC236}">
                <a16:creationId xmlns:a16="http://schemas.microsoft.com/office/drawing/2014/main" id="{0FDD2E0E-B023-405A-AD11-D43BE7EB9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364" y="1872360"/>
            <a:ext cx="3113280" cy="3113280"/>
          </a:xfrm>
          <a:prstGeom prst="rect">
            <a:avLst/>
          </a:prstGeom>
          <a:effectLst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A537D1-23D4-47FC-B5A0-F24D16C57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581" y="2438400"/>
            <a:ext cx="6422848" cy="3785419"/>
          </a:xfrm>
        </p:spPr>
        <p:txBody>
          <a:bodyPr>
            <a:normAutofit/>
          </a:bodyPr>
          <a:lstStyle/>
          <a:p>
            <a:pPr marL="12065" marR="1315720" indent="0" algn="just">
              <a:buNone/>
              <a:tabLst>
                <a:tab pos="241300" algn="l"/>
              </a:tabLst>
            </a:pPr>
            <a:r>
              <a:rPr lang="tr-TR" sz="1700" spc="-20" dirty="0">
                <a:latin typeface="Calibri"/>
                <a:cs typeface="Calibri"/>
              </a:rPr>
              <a:t>Hibe tutarı, tüm masraflarınızı karşılamanız için kesinlikle yeterli olmayacaktır.</a:t>
            </a:r>
          </a:p>
          <a:p>
            <a:pPr marL="12065" marR="1315720" indent="0" algn="just">
              <a:buNone/>
              <a:tabLst>
                <a:tab pos="241300" algn="l"/>
              </a:tabLst>
            </a:pPr>
            <a:r>
              <a:rPr lang="tr-TR" sz="1700" spc="-20" dirty="0">
                <a:latin typeface="Calibri"/>
                <a:cs typeface="Calibri"/>
              </a:rPr>
              <a:t>Hi</a:t>
            </a:r>
            <a:r>
              <a:rPr lang="tr-TR" sz="1700" spc="-15" dirty="0">
                <a:latin typeface="Calibri"/>
                <a:cs typeface="Calibri"/>
              </a:rPr>
              <a:t>be</a:t>
            </a:r>
            <a:r>
              <a:rPr lang="tr-TR" sz="1700" spc="20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hesap</a:t>
            </a:r>
            <a:r>
              <a:rPr lang="tr-TR" sz="1700" spc="-25" dirty="0">
                <a:latin typeface="Calibri"/>
                <a:cs typeface="Calibri"/>
              </a:rPr>
              <a:t>l</a:t>
            </a:r>
            <a:r>
              <a:rPr lang="tr-TR" sz="1700" spc="-20" dirty="0">
                <a:latin typeface="Calibri"/>
                <a:cs typeface="Calibri"/>
              </a:rPr>
              <a:t>am</a:t>
            </a:r>
            <a:r>
              <a:rPr lang="tr-TR" sz="1700" spc="-10" dirty="0">
                <a:latin typeface="Calibri"/>
                <a:cs typeface="Calibri"/>
              </a:rPr>
              <a:t>a</a:t>
            </a:r>
            <a:r>
              <a:rPr lang="tr-TR" sz="1700" dirty="0">
                <a:latin typeface="Calibri"/>
                <a:cs typeface="Calibri"/>
              </a:rPr>
              <a:t>sı,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öğ</a:t>
            </a:r>
            <a:r>
              <a:rPr lang="tr-TR" sz="1700" spc="-45" dirty="0">
                <a:latin typeface="Calibri"/>
                <a:cs typeface="Calibri"/>
              </a:rPr>
              <a:t>r</a:t>
            </a:r>
            <a:r>
              <a:rPr lang="tr-TR" sz="1700" spc="-15" dirty="0">
                <a:latin typeface="Calibri"/>
                <a:cs typeface="Calibri"/>
              </a:rPr>
              <a:t>enci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gitme</a:t>
            </a:r>
            <a:r>
              <a:rPr lang="tr-TR" sz="1700" spc="-30" dirty="0">
                <a:latin typeface="Calibri"/>
                <a:cs typeface="Calibri"/>
              </a:rPr>
              <a:t>d</a:t>
            </a:r>
            <a:r>
              <a:rPr lang="tr-TR" sz="1700" spc="-15" dirty="0">
                <a:latin typeface="Calibri"/>
                <a:cs typeface="Calibri"/>
              </a:rPr>
              <a:t>en</a:t>
            </a:r>
            <a:r>
              <a:rPr lang="tr-TR" sz="1700" spc="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önce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d</a:t>
            </a:r>
            <a:r>
              <a:rPr lang="tr-TR" sz="1700" spc="-65" dirty="0">
                <a:latin typeface="Calibri"/>
                <a:cs typeface="Calibri"/>
              </a:rPr>
              <a:t>a</a:t>
            </a:r>
            <a:r>
              <a:rPr lang="tr-TR" sz="1700" spc="-45" dirty="0">
                <a:latin typeface="Calibri"/>
                <a:cs typeface="Calibri"/>
              </a:rPr>
              <a:t>v</a:t>
            </a:r>
            <a:r>
              <a:rPr lang="tr-TR" sz="1700" spc="-30" dirty="0">
                <a:latin typeface="Calibri"/>
                <a:cs typeface="Calibri"/>
              </a:rPr>
              <a:t>e</a:t>
            </a:r>
            <a:r>
              <a:rPr lang="tr-TR" sz="1700" spc="-10" dirty="0">
                <a:latin typeface="Calibri"/>
                <a:cs typeface="Calibri"/>
              </a:rPr>
              <a:t>t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20" dirty="0">
                <a:latin typeface="Calibri"/>
                <a:cs typeface="Calibri"/>
              </a:rPr>
              <a:t>me</a:t>
            </a:r>
            <a:r>
              <a:rPr lang="tr-TR" sz="1700" spc="-25" dirty="0">
                <a:latin typeface="Calibri"/>
                <a:cs typeface="Calibri"/>
              </a:rPr>
              <a:t>k</a:t>
            </a:r>
            <a:r>
              <a:rPr lang="tr-TR" sz="1700" spc="-15" dirty="0">
                <a:latin typeface="Calibri"/>
                <a:cs typeface="Calibri"/>
              </a:rPr>
              <a:t>tu</a:t>
            </a:r>
            <a:r>
              <a:rPr lang="tr-TR" sz="1700" spc="-25" dirty="0">
                <a:latin typeface="Calibri"/>
                <a:cs typeface="Calibri"/>
              </a:rPr>
              <a:t>b</a:t>
            </a:r>
            <a:r>
              <a:rPr lang="tr-TR" sz="1700" spc="-15" dirty="0">
                <a:latin typeface="Calibri"/>
                <a:cs typeface="Calibri"/>
              </a:rPr>
              <a:t>un</a:t>
            </a:r>
            <a:r>
              <a:rPr lang="tr-TR" sz="1700" spc="-30" dirty="0">
                <a:latin typeface="Calibri"/>
                <a:cs typeface="Calibri"/>
              </a:rPr>
              <a:t>d</a:t>
            </a:r>
            <a:r>
              <a:rPr lang="tr-TR" sz="1700" spc="-15" dirty="0">
                <a:latin typeface="Calibri"/>
                <a:cs typeface="Calibri"/>
              </a:rPr>
              <a:t>aki</a:t>
            </a:r>
            <a:r>
              <a:rPr lang="tr-TR" sz="1700" spc="55" dirty="0">
                <a:latin typeface="Calibri"/>
                <a:cs typeface="Calibri"/>
              </a:rPr>
              <a:t> </a:t>
            </a:r>
            <a:r>
              <a:rPr lang="tr-TR" sz="1700" spc="-50" dirty="0">
                <a:latin typeface="Calibri"/>
                <a:cs typeface="Calibri"/>
              </a:rPr>
              <a:t>t</a:t>
            </a:r>
            <a:r>
              <a:rPr lang="tr-TR" sz="1700" spc="-10" dirty="0">
                <a:latin typeface="Calibri"/>
                <a:cs typeface="Calibri"/>
              </a:rPr>
              <a:t>ari</a:t>
            </a:r>
            <a:r>
              <a:rPr lang="tr-TR" sz="1700" spc="-30" dirty="0">
                <a:latin typeface="Calibri"/>
                <a:cs typeface="Calibri"/>
              </a:rPr>
              <a:t>h</a:t>
            </a:r>
            <a:r>
              <a:rPr lang="tr-TR" sz="1700" spc="-10" dirty="0">
                <a:latin typeface="Calibri"/>
                <a:cs typeface="Calibri"/>
              </a:rPr>
              <a:t>ler</a:t>
            </a:r>
            <a:r>
              <a:rPr lang="tr-TR" sz="1700" spc="-15" dirty="0">
                <a:latin typeface="Calibri"/>
                <a:cs typeface="Calibri"/>
              </a:rPr>
              <a:t> ü</a:t>
            </a:r>
            <a:r>
              <a:rPr lang="tr-TR" sz="1700" spc="-80" dirty="0">
                <a:latin typeface="Calibri"/>
                <a:cs typeface="Calibri"/>
              </a:rPr>
              <a:t>z</a:t>
            </a:r>
            <a:r>
              <a:rPr lang="tr-TR" sz="1700" spc="-15" dirty="0">
                <a:latin typeface="Calibri"/>
                <a:cs typeface="Calibri"/>
              </a:rPr>
              <a:t>er</a:t>
            </a:r>
            <a:r>
              <a:rPr lang="tr-TR" sz="1700" spc="-25" dirty="0">
                <a:latin typeface="Calibri"/>
                <a:cs typeface="Calibri"/>
              </a:rPr>
              <a:t>i</a:t>
            </a:r>
            <a:r>
              <a:rPr lang="tr-TR" sz="1700" spc="-15" dirty="0">
                <a:latin typeface="Calibri"/>
                <a:cs typeface="Calibri"/>
              </a:rPr>
              <a:t>nden</a:t>
            </a:r>
            <a:r>
              <a:rPr lang="tr-TR" sz="1700" spc="20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yapılır.</a:t>
            </a:r>
            <a:endParaRPr lang="tr-TR" sz="1700" dirty="0"/>
          </a:p>
          <a:p>
            <a:pPr marL="12065" marR="12700" indent="0" algn="just">
              <a:buNone/>
              <a:tabLst>
                <a:tab pos="241300" algn="l"/>
              </a:tabLst>
            </a:pPr>
            <a:r>
              <a:rPr lang="tr-TR" sz="1700" spc="-20" dirty="0">
                <a:latin typeface="Calibri"/>
                <a:cs typeface="Calibri"/>
              </a:rPr>
              <a:t>Öğ</a:t>
            </a:r>
            <a:r>
              <a:rPr lang="tr-TR" sz="1700" spc="-50" dirty="0">
                <a:latin typeface="Calibri"/>
                <a:cs typeface="Calibri"/>
              </a:rPr>
              <a:t>r</a:t>
            </a:r>
            <a:r>
              <a:rPr lang="tr-TR" sz="1700" spc="-15" dirty="0">
                <a:latin typeface="Calibri"/>
                <a:cs typeface="Calibri"/>
              </a:rPr>
              <a:t>enci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dön</a:t>
            </a:r>
            <a:r>
              <a:rPr lang="tr-TR" sz="1700" spc="-30" dirty="0">
                <a:latin typeface="Calibri"/>
                <a:cs typeface="Calibri"/>
              </a:rPr>
              <a:t>d</a:t>
            </a:r>
            <a:r>
              <a:rPr lang="tr-TR" sz="1700" spc="-15" dirty="0">
                <a:latin typeface="Calibri"/>
                <a:cs typeface="Calibri"/>
              </a:rPr>
              <a:t>üğünde</a:t>
            </a:r>
            <a:r>
              <a:rPr lang="tr-TR" sz="1700" spc="60" dirty="0">
                <a:latin typeface="Calibri"/>
                <a:cs typeface="Calibri"/>
              </a:rPr>
              <a:t> </a:t>
            </a:r>
            <a:r>
              <a:rPr lang="tr-TR" sz="1700" spc="-35" dirty="0">
                <a:latin typeface="Calibri"/>
                <a:cs typeface="Calibri"/>
              </a:rPr>
              <a:t>g</a:t>
            </a:r>
            <a:r>
              <a:rPr lang="tr-TR" sz="1700" spc="-30" dirty="0">
                <a:latin typeface="Calibri"/>
                <a:cs typeface="Calibri"/>
              </a:rPr>
              <a:t>e</a:t>
            </a:r>
            <a:r>
              <a:rPr lang="tr-TR" sz="1700" spc="-10" dirty="0">
                <a:latin typeface="Calibri"/>
                <a:cs typeface="Calibri"/>
              </a:rPr>
              <a:t>ti</a:t>
            </a:r>
            <a:r>
              <a:rPr lang="tr-TR" sz="1700" spc="-60" dirty="0">
                <a:latin typeface="Calibri"/>
                <a:cs typeface="Calibri"/>
              </a:rPr>
              <a:t>r</a:t>
            </a:r>
            <a:r>
              <a:rPr lang="tr-TR" sz="1700" spc="-15" dirty="0">
                <a:latin typeface="Calibri"/>
                <a:cs typeface="Calibri"/>
              </a:rPr>
              <a:t>d</a:t>
            </a:r>
            <a:r>
              <a:rPr lang="tr-TR" sz="1700" spc="-25" dirty="0">
                <a:latin typeface="Calibri"/>
                <a:cs typeface="Calibri"/>
              </a:rPr>
              <a:t>i</a:t>
            </a:r>
            <a:r>
              <a:rPr lang="tr-TR" sz="1700" spc="-10" dirty="0">
                <a:latin typeface="Calibri"/>
                <a:cs typeface="Calibri"/>
              </a:rPr>
              <a:t>ği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15" dirty="0" err="1">
                <a:latin typeface="Calibri"/>
                <a:cs typeface="Calibri"/>
              </a:rPr>
              <a:t>Co</a:t>
            </a:r>
            <a:r>
              <a:rPr lang="tr-TR" sz="1700" spc="-35" dirty="0" err="1">
                <a:latin typeface="Calibri"/>
                <a:cs typeface="Calibri"/>
              </a:rPr>
              <a:t>n</a:t>
            </a:r>
            <a:r>
              <a:rPr lang="tr-TR" sz="1700" spc="-10" dirty="0" err="1">
                <a:latin typeface="Calibri"/>
                <a:cs typeface="Calibri"/>
              </a:rPr>
              <a:t>fi</a:t>
            </a:r>
            <a:r>
              <a:rPr lang="tr-TR" sz="1700" spc="-20" dirty="0" err="1">
                <a:latin typeface="Calibri"/>
                <a:cs typeface="Calibri"/>
              </a:rPr>
              <a:t>r</a:t>
            </a:r>
            <a:r>
              <a:rPr lang="tr-TR" sz="1700" spc="-25" dirty="0" err="1">
                <a:latin typeface="Calibri"/>
                <a:cs typeface="Calibri"/>
              </a:rPr>
              <a:t>m</a:t>
            </a:r>
            <a:r>
              <a:rPr lang="tr-TR" sz="1700" spc="-35" dirty="0" err="1">
                <a:latin typeface="Calibri"/>
                <a:cs typeface="Calibri"/>
              </a:rPr>
              <a:t>a</a:t>
            </a:r>
            <a:r>
              <a:rPr lang="tr-TR" sz="1700" spc="-15" dirty="0" err="1">
                <a:latin typeface="Calibri"/>
                <a:cs typeface="Calibri"/>
              </a:rPr>
              <a:t>tion</a:t>
            </a:r>
            <a:r>
              <a:rPr lang="tr-TR" sz="1700" spc="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of </a:t>
            </a:r>
            <a:r>
              <a:rPr lang="tr-TR" sz="1700" spc="-15" dirty="0" err="1">
                <a:latin typeface="Calibri"/>
                <a:cs typeface="Calibri"/>
              </a:rPr>
              <a:t>S</a:t>
            </a:r>
            <a:r>
              <a:rPr lang="tr-TR" sz="1700" spc="-50" dirty="0" err="1">
                <a:latin typeface="Calibri"/>
                <a:cs typeface="Calibri"/>
              </a:rPr>
              <a:t>t</a:t>
            </a:r>
            <a:r>
              <a:rPr lang="tr-TR" sz="1700" spc="-60" dirty="0" err="1">
                <a:latin typeface="Calibri"/>
                <a:cs typeface="Calibri"/>
              </a:rPr>
              <a:t>a</a:t>
            </a:r>
            <a:r>
              <a:rPr lang="tr-TR" sz="1700" spc="-15" dirty="0" err="1">
                <a:latin typeface="Calibri"/>
                <a:cs typeface="Calibri"/>
              </a:rPr>
              <a:t>y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be</a:t>
            </a:r>
            <a:r>
              <a:rPr lang="tr-TR" sz="1700" spc="-20" dirty="0">
                <a:latin typeface="Calibri"/>
                <a:cs typeface="Calibri"/>
              </a:rPr>
              <a:t>l</a:t>
            </a:r>
            <a:r>
              <a:rPr lang="tr-TR" sz="1700" spc="-35" dirty="0">
                <a:latin typeface="Calibri"/>
                <a:cs typeface="Calibri"/>
              </a:rPr>
              <a:t>g</a:t>
            </a:r>
            <a:r>
              <a:rPr lang="tr-TR" sz="1700" spc="-15" dirty="0">
                <a:latin typeface="Calibri"/>
                <a:cs typeface="Calibri"/>
              </a:rPr>
              <a:t>es</a:t>
            </a:r>
            <a:r>
              <a:rPr lang="tr-TR" sz="1700" spc="-20" dirty="0">
                <a:latin typeface="Calibri"/>
                <a:cs typeface="Calibri"/>
              </a:rPr>
              <a:t>i</a:t>
            </a:r>
            <a:r>
              <a:rPr lang="tr-TR" sz="1700" spc="-15" dirty="0">
                <a:latin typeface="Calibri"/>
                <a:cs typeface="Calibri"/>
              </a:rPr>
              <a:t>nde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70" dirty="0">
                <a:latin typeface="Calibri"/>
                <a:cs typeface="Calibri"/>
              </a:rPr>
              <a:t>y</a:t>
            </a:r>
            <a:r>
              <a:rPr lang="tr-TR" sz="1700" spc="-15" dirty="0">
                <a:latin typeface="Calibri"/>
                <a:cs typeface="Calibri"/>
              </a:rPr>
              <a:t>a</a:t>
            </a:r>
            <a:r>
              <a:rPr lang="tr-TR" sz="1700" spc="-60" dirty="0">
                <a:latin typeface="Calibri"/>
                <a:cs typeface="Calibri"/>
              </a:rPr>
              <a:t>z</a:t>
            </a:r>
            <a:r>
              <a:rPr lang="tr-TR" sz="1700" spc="-15" dirty="0">
                <a:latin typeface="Calibri"/>
                <a:cs typeface="Calibri"/>
              </a:rPr>
              <a:t>an</a:t>
            </a:r>
            <a:r>
              <a:rPr lang="tr-TR" sz="1700" spc="10" dirty="0">
                <a:latin typeface="Calibri"/>
                <a:cs typeface="Calibri"/>
              </a:rPr>
              <a:t> </a:t>
            </a:r>
            <a:r>
              <a:rPr lang="tr-TR" sz="1700" spc="-50" dirty="0">
                <a:latin typeface="Calibri"/>
                <a:cs typeface="Calibri"/>
              </a:rPr>
              <a:t>t</a:t>
            </a:r>
            <a:r>
              <a:rPr lang="tr-TR" sz="1700" spc="-10" dirty="0">
                <a:latin typeface="Calibri"/>
                <a:cs typeface="Calibri"/>
              </a:rPr>
              <a:t>ari</a:t>
            </a:r>
            <a:r>
              <a:rPr lang="tr-TR" sz="1700" spc="-25" dirty="0">
                <a:latin typeface="Calibri"/>
                <a:cs typeface="Calibri"/>
              </a:rPr>
              <a:t>h</a:t>
            </a:r>
            <a:r>
              <a:rPr lang="tr-TR" sz="1700" spc="-10" dirty="0">
                <a:latin typeface="Calibri"/>
                <a:cs typeface="Calibri"/>
              </a:rPr>
              <a:t>ler</a:t>
            </a:r>
            <a:r>
              <a:rPr lang="tr-TR" sz="1700" spc="5" dirty="0">
                <a:latin typeface="Calibri"/>
                <a:cs typeface="Calibri"/>
              </a:rPr>
              <a:t> </a:t>
            </a:r>
            <a:r>
              <a:rPr lang="tr-TR" sz="1700" spc="-45" dirty="0">
                <a:latin typeface="Calibri"/>
                <a:cs typeface="Calibri"/>
              </a:rPr>
              <a:t>v</a:t>
            </a:r>
            <a:r>
              <a:rPr lang="tr-TR" sz="1700" spc="-15" dirty="0">
                <a:latin typeface="Calibri"/>
                <a:cs typeface="Calibri"/>
              </a:rPr>
              <a:t>e</a:t>
            </a:r>
            <a:r>
              <a:rPr lang="tr-TR" sz="1700" spc="-10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pasaportu</a:t>
            </a:r>
            <a:r>
              <a:rPr lang="tr-TR" sz="1700" spc="-25" dirty="0">
                <a:latin typeface="Calibri"/>
                <a:cs typeface="Calibri"/>
              </a:rPr>
              <a:t>n</a:t>
            </a:r>
            <a:r>
              <a:rPr lang="tr-TR" sz="1700" spc="-15" dirty="0">
                <a:latin typeface="Calibri"/>
                <a:cs typeface="Calibri"/>
              </a:rPr>
              <a:t>daki</a:t>
            </a:r>
            <a:r>
              <a:rPr lang="tr-TR" sz="1700" spc="40" dirty="0">
                <a:latin typeface="Calibri"/>
                <a:cs typeface="Calibri"/>
              </a:rPr>
              <a:t> </a:t>
            </a:r>
            <a:r>
              <a:rPr lang="tr-TR" sz="1700" dirty="0">
                <a:latin typeface="Calibri"/>
                <a:cs typeface="Calibri"/>
              </a:rPr>
              <a:t>gir</a:t>
            </a:r>
            <a:r>
              <a:rPr lang="tr-TR" sz="1700" spc="-15" dirty="0">
                <a:latin typeface="Calibri"/>
                <a:cs typeface="Calibri"/>
              </a:rPr>
              <a:t>iş-</a:t>
            </a:r>
            <a:r>
              <a:rPr lang="tr-TR" sz="1700" dirty="0">
                <a:latin typeface="Calibri"/>
                <a:cs typeface="Calibri"/>
              </a:rPr>
              <a:t>çık</a:t>
            </a:r>
            <a:r>
              <a:rPr lang="tr-TR" sz="1700" spc="-10" dirty="0">
                <a:latin typeface="Calibri"/>
                <a:cs typeface="Calibri"/>
              </a:rPr>
              <a:t>ı</a:t>
            </a:r>
            <a:r>
              <a:rPr lang="tr-TR" sz="1700" spc="-15" dirty="0">
                <a:latin typeface="Calibri"/>
                <a:cs typeface="Calibri"/>
              </a:rPr>
              <a:t>ş</a:t>
            </a:r>
            <a:r>
              <a:rPr lang="tr-TR" sz="1700" spc="35" dirty="0">
                <a:latin typeface="Calibri"/>
                <a:cs typeface="Calibri"/>
              </a:rPr>
              <a:t> </a:t>
            </a:r>
            <a:r>
              <a:rPr lang="tr-TR" sz="1700" spc="-20" dirty="0">
                <a:latin typeface="Calibri"/>
                <a:cs typeface="Calibri"/>
              </a:rPr>
              <a:t>dam</a:t>
            </a:r>
            <a:r>
              <a:rPr lang="tr-TR" sz="1700" spc="-60" dirty="0">
                <a:latin typeface="Calibri"/>
                <a:cs typeface="Calibri"/>
              </a:rPr>
              <a:t>g</a:t>
            </a:r>
            <a:r>
              <a:rPr lang="tr-TR" sz="1700" spc="-10" dirty="0">
                <a:latin typeface="Calibri"/>
                <a:cs typeface="Calibri"/>
              </a:rPr>
              <a:t>aları ve başarı durumu </a:t>
            </a:r>
            <a:r>
              <a:rPr lang="tr-TR" sz="1700" spc="-35" dirty="0">
                <a:latin typeface="Calibri"/>
                <a:cs typeface="Calibri"/>
              </a:rPr>
              <a:t>g</a:t>
            </a:r>
            <a:r>
              <a:rPr lang="tr-TR" sz="1700" spc="-50" dirty="0">
                <a:latin typeface="Calibri"/>
                <a:cs typeface="Calibri"/>
              </a:rPr>
              <a:t>ö</a:t>
            </a:r>
            <a:r>
              <a:rPr lang="tr-TR" sz="1700" spc="-15" dirty="0">
                <a:latin typeface="Calibri"/>
                <a:cs typeface="Calibri"/>
              </a:rPr>
              <a:t>z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ö</a:t>
            </a:r>
            <a:r>
              <a:rPr lang="tr-TR" sz="1700" spc="-25" dirty="0">
                <a:latin typeface="Calibri"/>
                <a:cs typeface="Calibri"/>
              </a:rPr>
              <a:t>n</a:t>
            </a:r>
            <a:r>
              <a:rPr lang="tr-TR" sz="1700" spc="-15" dirty="0">
                <a:latin typeface="Calibri"/>
                <a:cs typeface="Calibri"/>
              </a:rPr>
              <a:t>üne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dirty="0">
                <a:latin typeface="Calibri"/>
                <a:cs typeface="Calibri"/>
              </a:rPr>
              <a:t>al</a:t>
            </a:r>
            <a:r>
              <a:rPr lang="tr-TR" sz="1700" spc="-10" dirty="0">
                <a:latin typeface="Calibri"/>
                <a:cs typeface="Calibri"/>
              </a:rPr>
              <a:t>ı</a:t>
            </a:r>
            <a:r>
              <a:rPr lang="tr-TR" sz="1700" spc="-15" dirty="0">
                <a:latin typeface="Calibri"/>
                <a:cs typeface="Calibri"/>
              </a:rPr>
              <a:t>na</a:t>
            </a:r>
            <a:r>
              <a:rPr lang="tr-TR" sz="1700" spc="-75" dirty="0">
                <a:latin typeface="Calibri"/>
                <a:cs typeface="Calibri"/>
              </a:rPr>
              <a:t>r</a:t>
            </a:r>
            <a:r>
              <a:rPr lang="tr-TR" sz="1700" spc="-15" dirty="0">
                <a:latin typeface="Calibri"/>
                <a:cs typeface="Calibri"/>
              </a:rPr>
              <a:t>ak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40" dirty="0">
                <a:latin typeface="Calibri"/>
                <a:cs typeface="Calibri"/>
              </a:rPr>
              <a:t>t</a:t>
            </a:r>
            <a:r>
              <a:rPr lang="tr-TR" sz="1700" spc="-15" dirty="0">
                <a:latin typeface="Calibri"/>
                <a:cs typeface="Calibri"/>
              </a:rPr>
              <a:t>op</a:t>
            </a:r>
            <a:r>
              <a:rPr lang="tr-TR" sz="1700" spc="-20" dirty="0">
                <a:latin typeface="Calibri"/>
                <a:cs typeface="Calibri"/>
              </a:rPr>
              <a:t>lam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h</a:t>
            </a:r>
            <a:r>
              <a:rPr lang="tr-TR" sz="1700" spc="-25" dirty="0">
                <a:latin typeface="Calibri"/>
                <a:cs typeface="Calibri"/>
              </a:rPr>
              <a:t>i</a:t>
            </a:r>
            <a:r>
              <a:rPr lang="tr-TR" sz="1700" spc="-15" dirty="0">
                <a:latin typeface="Calibri"/>
                <a:cs typeface="Calibri"/>
              </a:rPr>
              <a:t>besi</a:t>
            </a:r>
            <a:r>
              <a:rPr lang="tr-TR" sz="1700" spc="10" dirty="0">
                <a:latin typeface="Calibri"/>
                <a:cs typeface="Calibri"/>
              </a:rPr>
              <a:t> </a:t>
            </a:r>
            <a:r>
              <a:rPr lang="tr-TR" sz="1700" spc="-60" dirty="0">
                <a:latin typeface="Calibri"/>
                <a:cs typeface="Calibri"/>
              </a:rPr>
              <a:t>y</a:t>
            </a:r>
            <a:r>
              <a:rPr lang="tr-TR" sz="1700" spc="-15" dirty="0">
                <a:latin typeface="Calibri"/>
                <a:cs typeface="Calibri"/>
              </a:rPr>
              <a:t>en</a:t>
            </a:r>
            <a:r>
              <a:rPr lang="tr-TR" sz="1700" spc="-25" dirty="0">
                <a:latin typeface="Calibri"/>
                <a:cs typeface="Calibri"/>
              </a:rPr>
              <a:t>i</a:t>
            </a:r>
            <a:r>
              <a:rPr lang="tr-TR" sz="1700" spc="-15" dirty="0">
                <a:latin typeface="Calibri"/>
                <a:cs typeface="Calibri"/>
              </a:rPr>
              <a:t>den he</a:t>
            </a:r>
            <a:r>
              <a:rPr lang="tr-TR" sz="1700" spc="-25" dirty="0">
                <a:latin typeface="Calibri"/>
                <a:cs typeface="Calibri"/>
              </a:rPr>
              <a:t>s</a:t>
            </a:r>
            <a:r>
              <a:rPr lang="tr-TR" sz="1700" dirty="0">
                <a:latin typeface="Calibri"/>
                <a:cs typeface="Calibri"/>
              </a:rPr>
              <a:t>ap</a:t>
            </a:r>
            <a:r>
              <a:rPr lang="tr-TR" sz="1700" spc="-10" dirty="0">
                <a:latin typeface="Calibri"/>
                <a:cs typeface="Calibri"/>
              </a:rPr>
              <a:t>l</a:t>
            </a:r>
            <a:r>
              <a:rPr lang="tr-TR" sz="1700" dirty="0">
                <a:latin typeface="Calibri"/>
                <a:cs typeface="Calibri"/>
              </a:rPr>
              <a:t>an</a:t>
            </a:r>
            <a:r>
              <a:rPr lang="tr-TR" sz="1700" spc="-10" dirty="0">
                <a:latin typeface="Calibri"/>
                <a:cs typeface="Calibri"/>
              </a:rPr>
              <a:t>ır</a:t>
            </a:r>
            <a:r>
              <a:rPr lang="tr-TR" sz="1700" spc="30" dirty="0">
                <a:latin typeface="Calibri"/>
                <a:cs typeface="Calibri"/>
              </a:rPr>
              <a:t> </a:t>
            </a:r>
            <a:r>
              <a:rPr lang="tr-TR" sz="1700" spc="-45" dirty="0">
                <a:latin typeface="Calibri"/>
                <a:cs typeface="Calibri"/>
              </a:rPr>
              <a:t>v</a:t>
            </a:r>
            <a:r>
              <a:rPr lang="tr-TR" sz="1700" spc="-15" dirty="0">
                <a:latin typeface="Calibri"/>
                <a:cs typeface="Calibri"/>
              </a:rPr>
              <a:t>e </a:t>
            </a:r>
            <a:r>
              <a:rPr lang="tr-TR" sz="1700" spc="-70" dirty="0">
                <a:latin typeface="Calibri"/>
                <a:cs typeface="Calibri"/>
              </a:rPr>
              <a:t>k</a:t>
            </a:r>
            <a:r>
              <a:rPr lang="tr-TR" sz="1700" dirty="0">
                <a:latin typeface="Calibri"/>
                <a:cs typeface="Calibri"/>
              </a:rPr>
              <a:t>alan</a:t>
            </a:r>
            <a:r>
              <a:rPr lang="tr-TR" sz="1700" spc="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tu</a:t>
            </a:r>
            <a:r>
              <a:rPr lang="tr-TR" sz="1700" spc="-55" dirty="0">
                <a:latin typeface="Calibri"/>
                <a:cs typeface="Calibri"/>
              </a:rPr>
              <a:t>t</a:t>
            </a:r>
            <a:r>
              <a:rPr lang="tr-TR" sz="1700" spc="-15" dirty="0">
                <a:latin typeface="Calibri"/>
                <a:cs typeface="Calibri"/>
              </a:rPr>
              <a:t>ar</a:t>
            </a:r>
            <a:r>
              <a:rPr lang="tr-TR" sz="1700" spc="10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da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bu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15" dirty="0">
                <a:latin typeface="Calibri"/>
                <a:cs typeface="Calibri"/>
              </a:rPr>
              <a:t>d</a:t>
            </a:r>
            <a:r>
              <a:rPr lang="tr-TR" sz="1700" spc="-30" dirty="0">
                <a:latin typeface="Calibri"/>
                <a:cs typeface="Calibri"/>
              </a:rPr>
              <a:t>u</a:t>
            </a:r>
            <a:r>
              <a:rPr lang="tr-TR" sz="1700" spc="-10" dirty="0">
                <a:latin typeface="Calibri"/>
                <a:cs typeface="Calibri"/>
              </a:rPr>
              <a:t>r</a:t>
            </a:r>
            <a:r>
              <a:rPr lang="tr-TR" sz="1700" spc="-30" dirty="0">
                <a:latin typeface="Calibri"/>
                <a:cs typeface="Calibri"/>
              </a:rPr>
              <a:t>u</a:t>
            </a:r>
            <a:r>
              <a:rPr lang="tr-TR" sz="1700" spc="-20" dirty="0">
                <a:latin typeface="Calibri"/>
                <a:cs typeface="Calibri"/>
              </a:rPr>
              <a:t>ma</a:t>
            </a:r>
            <a:r>
              <a:rPr lang="tr-TR" sz="1700" spc="35" dirty="0">
                <a:latin typeface="Calibri"/>
                <a:cs typeface="Calibri"/>
              </a:rPr>
              <a:t> </a:t>
            </a:r>
            <a:r>
              <a:rPr lang="tr-TR" sz="1700" spc="-40" dirty="0">
                <a:latin typeface="Calibri"/>
                <a:cs typeface="Calibri"/>
              </a:rPr>
              <a:t>g</a:t>
            </a:r>
            <a:r>
              <a:rPr lang="tr-TR" sz="1700" spc="-15" dirty="0">
                <a:latin typeface="Calibri"/>
                <a:cs typeface="Calibri"/>
              </a:rPr>
              <a:t>ö</a:t>
            </a:r>
            <a:r>
              <a:rPr lang="tr-TR" sz="1700" spc="-50" dirty="0">
                <a:latin typeface="Calibri"/>
                <a:cs typeface="Calibri"/>
              </a:rPr>
              <a:t>r</a:t>
            </a:r>
            <a:r>
              <a:rPr lang="tr-TR" sz="1700" spc="-15" dirty="0">
                <a:latin typeface="Calibri"/>
                <a:cs typeface="Calibri"/>
              </a:rPr>
              <a:t>e</a:t>
            </a:r>
            <a:r>
              <a:rPr lang="tr-TR" sz="1700" spc="-5" dirty="0">
                <a:latin typeface="Calibri"/>
                <a:cs typeface="Calibri"/>
              </a:rPr>
              <a:t> </a:t>
            </a:r>
            <a:r>
              <a:rPr lang="tr-TR" sz="1700" dirty="0">
                <a:latin typeface="Calibri"/>
                <a:cs typeface="Calibri"/>
              </a:rPr>
              <a:t>değ</a:t>
            </a:r>
            <a:r>
              <a:rPr lang="tr-TR" sz="1700" spc="-15" dirty="0">
                <a:latin typeface="Calibri"/>
                <a:cs typeface="Calibri"/>
              </a:rPr>
              <a:t>i</a:t>
            </a:r>
            <a:r>
              <a:rPr lang="tr-TR" sz="1700" dirty="0">
                <a:latin typeface="Calibri"/>
                <a:cs typeface="Calibri"/>
              </a:rPr>
              <a:t>ş</a:t>
            </a:r>
            <a:r>
              <a:rPr lang="tr-TR" sz="1700" spc="-15" dirty="0">
                <a:latin typeface="Calibri"/>
                <a:cs typeface="Calibri"/>
              </a:rPr>
              <a:t>i</a:t>
            </a:r>
            <a:r>
              <a:rPr lang="tr-TR" sz="1700" dirty="0">
                <a:latin typeface="Calibri"/>
                <a:cs typeface="Calibri"/>
              </a:rPr>
              <a:t>k</a:t>
            </a:r>
            <a:r>
              <a:rPr lang="tr-TR" sz="1700" spc="-10" dirty="0">
                <a:latin typeface="Calibri"/>
                <a:cs typeface="Calibri"/>
              </a:rPr>
              <a:t>l</a:t>
            </a:r>
            <a:r>
              <a:rPr lang="tr-TR" sz="1700" dirty="0">
                <a:latin typeface="Calibri"/>
                <a:cs typeface="Calibri"/>
              </a:rPr>
              <a:t>ik</a:t>
            </a:r>
            <a:r>
              <a:rPr lang="tr-TR" sz="1700" spc="15" dirty="0">
                <a:latin typeface="Calibri"/>
                <a:cs typeface="Calibri"/>
              </a:rPr>
              <a:t> </a:t>
            </a:r>
            <a:r>
              <a:rPr lang="tr-TR" sz="1700" spc="-40" dirty="0">
                <a:latin typeface="Calibri"/>
                <a:cs typeface="Calibri"/>
              </a:rPr>
              <a:t>g</a:t>
            </a:r>
            <a:r>
              <a:rPr lang="tr-TR" sz="1700" spc="-15" dirty="0">
                <a:latin typeface="Calibri"/>
                <a:cs typeface="Calibri"/>
              </a:rPr>
              <a:t>ö</a:t>
            </a:r>
            <a:r>
              <a:rPr lang="tr-TR" sz="1700" spc="-55" dirty="0">
                <a:latin typeface="Calibri"/>
                <a:cs typeface="Calibri"/>
              </a:rPr>
              <a:t>s</a:t>
            </a:r>
            <a:r>
              <a:rPr lang="tr-TR" sz="1700" spc="-40" dirty="0">
                <a:latin typeface="Calibri"/>
                <a:cs typeface="Calibri"/>
              </a:rPr>
              <a:t>t</a:t>
            </a:r>
            <a:r>
              <a:rPr lang="tr-TR" sz="1700" spc="-15" dirty="0">
                <a:latin typeface="Calibri"/>
                <a:cs typeface="Calibri"/>
              </a:rPr>
              <a:t>e</a:t>
            </a:r>
            <a:r>
              <a:rPr lang="tr-TR" sz="1700" spc="-55" dirty="0">
                <a:latin typeface="Calibri"/>
                <a:cs typeface="Calibri"/>
              </a:rPr>
              <a:t>r</a:t>
            </a:r>
            <a:r>
              <a:rPr lang="tr-TR" sz="1700" dirty="0">
                <a:latin typeface="Calibri"/>
                <a:cs typeface="Calibri"/>
              </a:rPr>
              <a:t>ebilir. </a:t>
            </a:r>
          </a:p>
          <a:p>
            <a:pPr marL="12065" marR="12700" indent="0" algn="just">
              <a:buNone/>
              <a:tabLst>
                <a:tab pos="241300" algn="l"/>
              </a:tabLst>
            </a:pPr>
            <a:r>
              <a:rPr lang="tr-TR" sz="1700" dirty="0">
                <a:latin typeface="Calibri"/>
                <a:cs typeface="Calibri"/>
              </a:rPr>
              <a:t>Bütçemiz Eylül, Ekim aylarında ilgili hesabımıza aktarılır ve belge eksiği bulunmayan bir </a:t>
            </a:r>
            <a:r>
              <a:rPr lang="tr-TR" sz="1700" dirty="0" err="1">
                <a:latin typeface="Calibri"/>
                <a:cs typeface="Calibri"/>
              </a:rPr>
              <a:t>Erasmus</a:t>
            </a:r>
            <a:r>
              <a:rPr lang="tr-TR" sz="1700" dirty="0">
                <a:latin typeface="Calibri"/>
                <a:cs typeface="Calibri"/>
              </a:rPr>
              <a:t> dosyası için ödeme sürecinin tamamlanması yaklaşık </a:t>
            </a:r>
            <a:r>
              <a:rPr lang="tr-TR" sz="1700" b="1" dirty="0">
                <a:latin typeface="Calibri"/>
                <a:cs typeface="Calibri"/>
              </a:rPr>
              <a:t>20 iş günü </a:t>
            </a:r>
            <a:r>
              <a:rPr lang="tr-TR" sz="1700" dirty="0">
                <a:latin typeface="Calibri"/>
                <a:cs typeface="Calibri"/>
              </a:rPr>
              <a:t>sürer, bu yüzden özellikle Güz döneminde </a:t>
            </a:r>
            <a:r>
              <a:rPr lang="tr-TR" sz="1700" dirty="0" err="1">
                <a:latin typeface="Calibri"/>
                <a:cs typeface="Calibri"/>
              </a:rPr>
              <a:t>Erasmus</a:t>
            </a:r>
            <a:r>
              <a:rPr lang="tr-TR" sz="1700" dirty="0">
                <a:latin typeface="Calibri"/>
                <a:cs typeface="Calibri"/>
              </a:rPr>
              <a:t> hareketliliği gerçekleştirecek öğrencilerimizin parasal konularda önlem almaları yerinde olacaktır.</a:t>
            </a:r>
          </a:p>
          <a:p>
            <a:pPr marL="0" indent="0">
              <a:buNone/>
            </a:pPr>
            <a:endParaRPr lang="tr-TR" sz="1700" dirty="0"/>
          </a:p>
        </p:txBody>
      </p:sp>
    </p:spTree>
    <p:extLst>
      <p:ext uri="{BB962C8B-B14F-4D97-AF65-F5344CB8AC3E}">
        <p14:creationId xmlns:p14="http://schemas.microsoft.com/office/powerpoint/2010/main" val="181539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Yorum Önemli düz dolguyla">
            <a:extLst>
              <a:ext uri="{FF2B5EF4-FFF2-40B4-BE49-F238E27FC236}">
                <a16:creationId xmlns:a16="http://schemas.microsoft.com/office/drawing/2014/main" id="{1E9BBD23-9C6E-4D1E-A302-F3E775B54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364" y="1872360"/>
            <a:ext cx="3113280" cy="3113280"/>
          </a:xfrm>
          <a:prstGeom prst="rect">
            <a:avLst/>
          </a:prstGeom>
          <a:effectLst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B37439-BE9F-4FC0-AD5F-C1FB74CA0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581" y="559408"/>
            <a:ext cx="6422848" cy="5664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err="1">
                <a:latin typeface="+mn-lt"/>
              </a:rPr>
              <a:t>Erasmus</a:t>
            </a:r>
            <a:r>
              <a:rPr lang="tr-TR" sz="2000" dirty="0">
                <a:latin typeface="+mn-lt"/>
              </a:rPr>
              <a:t> hibeleri Ulusal Ajans tarafından üniversite aracılığıyla karşılıksız olarak verilir.</a:t>
            </a:r>
          </a:p>
          <a:p>
            <a:pPr marL="0" indent="0">
              <a:buNone/>
            </a:pPr>
            <a:r>
              <a:rPr lang="tr-TR" sz="2000" dirty="0">
                <a:latin typeface="+mn-lt"/>
              </a:rPr>
              <a:t>Hibeler yurtdışındaki masrafların tamamını karşılamaya yönelik değildir. </a:t>
            </a:r>
            <a:r>
              <a:rPr lang="tr-TR" sz="2000" b="1" u="sng" dirty="0">
                <a:latin typeface="+mn-lt"/>
              </a:rPr>
              <a:t>Sadece maddi bir destektir</a:t>
            </a:r>
          </a:p>
          <a:p>
            <a:pPr marL="0" indent="0">
              <a:buNone/>
            </a:pPr>
            <a:r>
              <a:rPr lang="tr-TR" sz="2000" dirty="0">
                <a:latin typeface="+mn-lt"/>
              </a:rPr>
              <a:t>Alacağınız hibe dışında size harcamalarınız için (uçak bileti, kalacak yer vb.) ödeme yapılmaz.</a:t>
            </a:r>
          </a:p>
          <a:p>
            <a:pPr marL="0" indent="0">
              <a:buNone/>
            </a:pPr>
            <a:r>
              <a:rPr lang="nn-NO" sz="2000" dirty="0">
                <a:latin typeface="+mn-lt"/>
              </a:rPr>
              <a:t>Hibenin ilk etapta %</a:t>
            </a:r>
            <a:r>
              <a:rPr lang="tr-TR" sz="2000" dirty="0">
                <a:latin typeface="+mn-lt"/>
              </a:rPr>
              <a:t>8</a:t>
            </a:r>
            <a:r>
              <a:rPr lang="nn-NO" sz="2000" dirty="0">
                <a:latin typeface="+mn-lt"/>
              </a:rPr>
              <a:t>0’i ödenir</a:t>
            </a:r>
            <a:r>
              <a:rPr lang="tr-TR" sz="2000" dirty="0">
                <a:latin typeface="+mn-lt"/>
              </a:rPr>
              <a:t>.</a:t>
            </a:r>
            <a:r>
              <a:rPr lang="tr-TR" sz="2000" dirty="0">
                <a:latin typeface="+mn-lt"/>
                <a:cs typeface="Calibri"/>
              </a:rPr>
              <a:t> Ödemeler gidiş dosyanızın tamamlanması ve </a:t>
            </a:r>
            <a:r>
              <a:rPr lang="tr-TR" sz="2000" dirty="0" err="1">
                <a:latin typeface="+mn-lt"/>
                <a:cs typeface="Calibri"/>
              </a:rPr>
              <a:t>Erasmus</a:t>
            </a:r>
            <a:r>
              <a:rPr lang="tr-TR" sz="2000" dirty="0">
                <a:latin typeface="+mn-lt"/>
                <a:cs typeface="Calibri"/>
              </a:rPr>
              <a:t> Sözleşmenizin imzalanmasını takiben gerçekleştirilir. </a:t>
            </a:r>
          </a:p>
          <a:p>
            <a:pPr marL="0" indent="0">
              <a:buNone/>
            </a:pPr>
            <a:r>
              <a:rPr lang="tr-TR" sz="2000" dirty="0">
                <a:latin typeface="+mn-lt"/>
              </a:rPr>
              <a:t>Kalan %20’luk hibe, değişim tamamlandıktan sonra dönüş belgelerinin eksiksiz olarak Ofis’e teslim edilmesinden, gerçekleşen öğrenim süreniz, pasaport giriş-çıkış mühürleri gözetilerek yapılacak yeni hesaplama sonrası ödenir</a:t>
            </a:r>
          </a:p>
          <a:p>
            <a:pPr marL="0" indent="0">
              <a:buNone/>
            </a:pPr>
            <a:r>
              <a:rPr lang="tr-TR" sz="2000" dirty="0">
                <a:latin typeface="+mn-lt"/>
              </a:rPr>
              <a:t>Devamsızlık sonucu başarısızlık, ders ve sınavlara katılmama ve buna bağlı olarak karşı kurumdan dönüşte transkript edinememeniz durumunda, tarafınıza ödenmiş olan hibe tutarının tamamını iade etmeniz talep edilebilir.</a:t>
            </a:r>
          </a:p>
          <a:p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097014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lowchart: Document 2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11BE47D-E3F5-4603-90F1-57DDB482D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ÜLKE GRUPLARI VE HİBE MİKTARLARI</a:t>
            </a:r>
          </a:p>
        </p:txBody>
      </p:sp>
      <p:graphicFrame>
        <p:nvGraphicFramePr>
          <p:cNvPr id="18" name="İçerik Yer Tutucusu 3">
            <a:extLst>
              <a:ext uri="{FF2B5EF4-FFF2-40B4-BE49-F238E27FC236}">
                <a16:creationId xmlns:a16="http://schemas.microsoft.com/office/drawing/2014/main" id="{126B7E05-7199-4A6D-9095-DE81DE34D2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014618"/>
              </p:ext>
            </p:extLst>
          </p:nvPr>
        </p:nvGraphicFramePr>
        <p:xfrm>
          <a:off x="4207933" y="952919"/>
          <a:ext cx="7347539" cy="4955935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30196"/>
                  </a:srgbClr>
                </a:solidFill>
                <a:tableStyleId>{5DA37D80-6434-44D0-A028-1B22A696006F}</a:tableStyleId>
              </a:tblPr>
              <a:tblGrid>
                <a:gridCol w="1419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5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4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32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Hayat Pahalılığına Göre Ülke Türleri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 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      Hareketlilikte Misafir Olunan Ülkeler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Aylık Hibe Öğrenim</a:t>
                      </a:r>
                      <a:r>
                        <a:rPr lang="tr-TR" sz="1500" b="0" cap="none" spc="0" baseline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(Avro)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b="0" cap="none" spc="0">
                          <a:solidFill>
                            <a:schemeClr val="bg1"/>
                          </a:solidFill>
                          <a:effectLst/>
                        </a:rPr>
                        <a:t>Aylık Hibe          Staj (Avro)</a:t>
                      </a:r>
                      <a:endParaRPr lang="tr-TR" sz="15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9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1. ve 2. Grup Program Ülkeleri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Danimarka,  Finlandiya, İrlanda, İsveç,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İzlanda,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Lihtenştayn, Lüksemburg, Norveç, Almanya, Avusturya, Belçika, Fransa, Güney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Kıbrıs, Hollanda, İspanya, İtalya, Malta, Portekiz, Yunanistan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 600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750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99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3. Grup Program Ülkeleri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Bulgaristan,  Çek Cumhuriyeti, Estonya, Hırvatistan, Letonya,  Litvanya,  Macaristan,</a:t>
                      </a:r>
                      <a:r>
                        <a:rPr lang="tr-TR" sz="1500" cap="none" spc="0" baseline="0">
                          <a:solidFill>
                            <a:schemeClr val="tx1"/>
                          </a:solidFill>
                          <a:effectLst/>
                        </a:rPr>
                        <a:t> Kuzey Makedonya, </a:t>
                      </a: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Polonya, Romanya, Sırbistan, Slovakya, Slovenya,  Türkiye 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 450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500" cap="none" spc="0">
                          <a:solidFill>
                            <a:schemeClr val="tx1"/>
                          </a:solidFill>
                          <a:effectLst/>
                        </a:rPr>
                        <a:t>        600</a:t>
                      </a:r>
                      <a:endParaRPr lang="tr-TR" sz="15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402" marR="94324" marT="95694" marB="9569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49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C55EE2-FBF9-42E8-A596-E2C1C6AD3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tr-TR" b="1"/>
              <a:t>Özellikle Dikkat Edilmesi Gereken Hususlar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72D6CF-0F8A-4DE9-BD95-7866482E0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Öğrencilerimizin, </a:t>
            </a:r>
            <a:r>
              <a:rPr lang="tr-TR" sz="2000" dirty="0" err="1"/>
              <a:t>Erasmus</a:t>
            </a:r>
            <a:r>
              <a:rPr lang="tr-TR" sz="2000" dirty="0"/>
              <a:t> kapsamında öğrenim için yurtdışına gitmeden önce Koordinatörlüğümüze iletmeleri gereken belgeler arasında (bkz. “</a:t>
            </a:r>
            <a:r>
              <a:rPr lang="tr-TR" sz="2000" dirty="0" err="1"/>
              <a:t>checklist</a:t>
            </a:r>
            <a:r>
              <a:rPr lang="tr-TR" sz="2000" dirty="0"/>
              <a:t>”) vize de yer almaktadır. Vizenizi teslim etmeniz durumunda, hibe sözleşmeniz hazırlanır ve tarafınızca imzalanır. Ancak tüm belge eksikliği durumlarında olduğu gibi, vizenizin bir kopyasını Koordinatörlüğümüze iletmedikçe </a:t>
            </a:r>
            <a:r>
              <a:rPr lang="tr-TR" sz="2000" dirty="0" err="1"/>
              <a:t>Erasmus</a:t>
            </a:r>
            <a:r>
              <a:rPr lang="tr-TR" sz="2000" dirty="0"/>
              <a:t> hibe sözleşmeniz ve dosyanız geçerlilik kazanmayacaktır. </a:t>
            </a:r>
          </a:p>
          <a:p>
            <a:pPr marL="0" indent="0">
              <a:buNone/>
            </a:pPr>
            <a:r>
              <a:rPr lang="tr-TR" sz="2000" dirty="0"/>
              <a:t>Ailenizle gerek sürecin maddi boyutu gerekse gideceğiniz ülkede salgının seyrini gözeterek birlikte karar vermeniz ve aile üyelerinizi de doğru biçimde bilgilendirmeniz önemlidir.</a:t>
            </a:r>
          </a:p>
          <a:p>
            <a:pPr marL="0" indent="0">
              <a:buNone/>
            </a:pPr>
            <a:r>
              <a:rPr lang="tr-TR" sz="2000" dirty="0" err="1"/>
              <a:t>Erasmus</a:t>
            </a:r>
            <a:r>
              <a:rPr lang="tr-TR" sz="2000" dirty="0"/>
              <a:t> kapsamında gidişiniz öncesinde, özellikle vize başvurusu sürecinde pek çok bürokratik prosedürü yerine getirmeniz gerektiğinin farkında olmalı ve bunun için hazır olmalısınız.</a:t>
            </a:r>
          </a:p>
          <a:p>
            <a:pPr marL="0" indent="0">
              <a:buNone/>
            </a:pPr>
            <a:r>
              <a:rPr lang="tr-TR" sz="2000" dirty="0"/>
              <a:t>Gidişiniz öncesinde geçen süreyi yabancı dil becerilerinizi geliştirerek ya da mümkünse, para biriktirerek değerlendirme yoluna gidebilirsiniz.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186154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Ünlem İşareti düz dolguyla">
            <a:extLst>
              <a:ext uri="{FF2B5EF4-FFF2-40B4-BE49-F238E27FC236}">
                <a16:creationId xmlns:a16="http://schemas.microsoft.com/office/drawing/2014/main" id="{D07F0A9C-A5CC-4314-8E8B-A99948BA2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6948" y="467088"/>
            <a:ext cx="4855716" cy="4855716"/>
          </a:xfrm>
          <a:prstGeom prst="rect">
            <a:avLst/>
          </a:prstGeom>
        </p:spPr>
      </p:pic>
      <p:graphicFrame>
        <p:nvGraphicFramePr>
          <p:cNvPr id="28" name="İçerik Yer Tutucusu 2">
            <a:extLst>
              <a:ext uri="{FF2B5EF4-FFF2-40B4-BE49-F238E27FC236}">
                <a16:creationId xmlns:a16="http://schemas.microsoft.com/office/drawing/2014/main" id="{FD9F4C82-ECAA-499F-A03C-60A3DCA3E8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5200" y="494950"/>
          <a:ext cx="4048344" cy="5511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86697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EBB012-6C66-445E-8F96-D4765D127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6604" y="159212"/>
            <a:ext cx="3521122" cy="1286354"/>
          </a:xfrm>
        </p:spPr>
        <p:txBody>
          <a:bodyPr>
            <a:normAutofit/>
          </a:bodyPr>
          <a:lstStyle/>
          <a:p>
            <a:pPr algn="ctr"/>
            <a:r>
              <a:rPr lang="tr-TR" sz="8000" dirty="0"/>
              <a:t>ULAŞIM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F8AE6E-38CD-4B2A-8E02-F099DD30E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126" y="629042"/>
            <a:ext cx="1217216" cy="8595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fik 12" descr="Eğit düz dolguyla">
            <a:extLst>
              <a:ext uri="{FF2B5EF4-FFF2-40B4-BE49-F238E27FC236}">
                <a16:creationId xmlns:a16="http://schemas.microsoft.com/office/drawing/2014/main" id="{EAB4A4B8-EA75-4D11-9373-29A152257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653" y="742789"/>
            <a:ext cx="632042" cy="63204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23293907-0F26-4752-BCD0-3AC2C5026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1731" y="635538"/>
            <a:ext cx="680408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32D174-F8A9-4FF0-8888-1B4F5E18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070" y="621519"/>
            <a:ext cx="4032504" cy="22037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9201C5-687E-46FB-BA72-23BA40BFE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107" y="2848090"/>
            <a:ext cx="2339075" cy="34160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39141A8-FDFD-4ABE-A499-72C9669F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14143" y="991883"/>
            <a:ext cx="1371600" cy="2356777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439E11-755A-4258-859D-56A6B6AFC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78372" y="1485831"/>
            <a:ext cx="1990938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fik 6" descr="Otobüs düz dolguyla">
            <a:extLst>
              <a:ext uri="{FF2B5EF4-FFF2-40B4-BE49-F238E27FC236}">
                <a16:creationId xmlns:a16="http://schemas.microsoft.com/office/drawing/2014/main" id="{DA5D5C17-ECFB-4C7A-8BC9-72FE3DBA4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83908" y="1589964"/>
            <a:ext cx="1162460" cy="1162460"/>
          </a:xfrm>
          <a:prstGeom prst="rect">
            <a:avLst/>
          </a:prstGeom>
        </p:spPr>
      </p:pic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E916EF49-F958-4F28-A999-F8FA8D09A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06828" y="2437565"/>
            <a:ext cx="325600" cy="40663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 descr="Motosiklet ana hat">
            <a:extLst>
              <a:ext uri="{FF2B5EF4-FFF2-40B4-BE49-F238E27FC236}">
                <a16:creationId xmlns:a16="http://schemas.microsoft.com/office/drawing/2014/main" id="{B4F58B1B-44C0-4F6B-8CEA-AC66F1505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100" y="3341313"/>
            <a:ext cx="2032216" cy="2032216"/>
          </a:xfrm>
          <a:prstGeom prst="rect">
            <a:avLst/>
          </a:prstGeom>
        </p:spPr>
      </p:pic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A7665D74-DFEA-412C-928C-F090E670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3914" y="3243055"/>
            <a:ext cx="1881096" cy="1092260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84BD56-679D-4E0C-9C9B-D694ABF0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2567" y="2843319"/>
            <a:ext cx="3474720" cy="1883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2335FEDF-EF88-4E68-9CF7-5A72EF32A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0435" y="1488222"/>
            <a:ext cx="1092260" cy="1364098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fik 8" descr="Kalkış ana hat">
            <a:extLst>
              <a:ext uri="{FF2B5EF4-FFF2-40B4-BE49-F238E27FC236}">
                <a16:creationId xmlns:a16="http://schemas.microsoft.com/office/drawing/2014/main" id="{E5B28C2C-CBBB-4F8D-8D79-D136910522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45022" y="502149"/>
            <a:ext cx="2585834" cy="2585834"/>
          </a:xfrm>
          <a:prstGeom prst="rect">
            <a:avLst/>
          </a:prstGeom>
        </p:spPr>
      </p:pic>
      <p:pic>
        <p:nvPicPr>
          <p:cNvPr id="11" name="Grafik 10" descr="Bisiklet sürme düz dolguyla">
            <a:extLst>
              <a:ext uri="{FF2B5EF4-FFF2-40B4-BE49-F238E27FC236}">
                <a16:creationId xmlns:a16="http://schemas.microsoft.com/office/drawing/2014/main" id="{771DC78E-FDA7-4655-86B7-EA05D0849D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04261" y="2979485"/>
            <a:ext cx="1611332" cy="1611332"/>
          </a:xfrm>
          <a:prstGeom prst="rect">
            <a:avLst/>
          </a:prstGeom>
        </p:spPr>
      </p:pic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837A7BE2-DF08-4ECE-A520-13927DBF4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82961" y="4947446"/>
            <a:ext cx="1495517" cy="1117075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C6FC76-95C0-4B12-B493-4BF83B9C9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5297" y="3153048"/>
            <a:ext cx="3706577" cy="3061485"/>
          </a:xfrm>
        </p:spPr>
        <p:txBody>
          <a:bodyPr anchor="ctr">
            <a:normAutofit/>
          </a:bodyPr>
          <a:lstStyle/>
          <a:p>
            <a:pPr marL="12065" indent="0">
              <a:buNone/>
              <a:tabLst>
                <a:tab pos="241300" algn="l"/>
              </a:tabLst>
            </a:pPr>
            <a:r>
              <a:rPr lang="tr-TR" sz="1500" spc="-15">
                <a:cs typeface="Calibri"/>
              </a:rPr>
              <a:t>Gi</a:t>
            </a:r>
            <a:r>
              <a:rPr lang="tr-TR" sz="1500" spc="-30">
                <a:cs typeface="Calibri"/>
              </a:rPr>
              <a:t>d</a:t>
            </a:r>
            <a:r>
              <a:rPr lang="tr-TR" sz="1500" spc="-15">
                <a:cs typeface="Calibri"/>
              </a:rPr>
              <a:t>eceğin</a:t>
            </a:r>
            <a:r>
              <a:rPr lang="tr-TR" sz="1500" spc="-25">
                <a:cs typeface="Calibri"/>
              </a:rPr>
              <a:t>i</a:t>
            </a:r>
            <a:r>
              <a:rPr lang="tr-TR" sz="1500" spc="-15">
                <a:cs typeface="Calibri"/>
              </a:rPr>
              <a:t>z ü</a:t>
            </a:r>
            <a:r>
              <a:rPr lang="tr-TR" sz="1500" spc="-25">
                <a:cs typeface="Calibri"/>
              </a:rPr>
              <a:t>l</a:t>
            </a:r>
            <a:r>
              <a:rPr lang="tr-TR" sz="1500" spc="-100">
                <a:cs typeface="Calibri"/>
              </a:rPr>
              <a:t>k</a:t>
            </a:r>
            <a:r>
              <a:rPr lang="tr-TR" sz="1500" spc="-30">
                <a:cs typeface="Calibri"/>
              </a:rPr>
              <a:t>e</a:t>
            </a:r>
            <a:r>
              <a:rPr lang="tr-TR" sz="1500" spc="-60">
                <a:cs typeface="Calibri"/>
              </a:rPr>
              <a:t>y</a:t>
            </a:r>
            <a:r>
              <a:rPr lang="tr-TR" sz="1500" spc="-15">
                <a:cs typeface="Calibri"/>
              </a:rPr>
              <a:t>e</a:t>
            </a:r>
            <a:r>
              <a:rPr lang="tr-TR" sz="1500" spc="10">
                <a:cs typeface="Calibri"/>
              </a:rPr>
              <a:t> </a:t>
            </a:r>
            <a:r>
              <a:rPr lang="tr-TR" sz="1500" spc="-15">
                <a:cs typeface="Calibri"/>
              </a:rPr>
              <a:t>hangi</a:t>
            </a:r>
            <a:r>
              <a:rPr lang="tr-TR" sz="1500" spc="-5">
                <a:cs typeface="Calibri"/>
              </a:rPr>
              <a:t> </a:t>
            </a:r>
            <a:r>
              <a:rPr lang="tr-TR" sz="1500" spc="-15">
                <a:cs typeface="Calibri"/>
              </a:rPr>
              <a:t>u</a:t>
            </a:r>
            <a:r>
              <a:rPr lang="tr-TR" sz="1500" spc="-25">
                <a:cs typeface="Calibri"/>
              </a:rPr>
              <a:t>l</a:t>
            </a:r>
            <a:r>
              <a:rPr lang="tr-TR" sz="1500" spc="-15">
                <a:cs typeface="Calibri"/>
              </a:rPr>
              <a:t>aşım</a:t>
            </a:r>
            <a:r>
              <a:rPr lang="tr-TR" sz="1500" spc="20">
                <a:cs typeface="Calibri"/>
              </a:rPr>
              <a:t> </a:t>
            </a:r>
            <a:r>
              <a:rPr lang="tr-TR" sz="1500" spc="-60">
                <a:cs typeface="Calibri"/>
              </a:rPr>
              <a:t>y</a:t>
            </a:r>
            <a:r>
              <a:rPr lang="tr-TR" sz="1500" spc="-15">
                <a:cs typeface="Calibri"/>
              </a:rPr>
              <a:t>olu</a:t>
            </a:r>
            <a:r>
              <a:rPr lang="tr-TR" sz="1500" spc="15">
                <a:cs typeface="Calibri"/>
              </a:rPr>
              <a:t> </a:t>
            </a:r>
            <a:r>
              <a:rPr lang="tr-TR" sz="1500">
                <a:cs typeface="Calibri"/>
              </a:rPr>
              <a:t>i</a:t>
            </a:r>
            <a:r>
              <a:rPr lang="tr-TR" sz="1500" spc="-15">
                <a:cs typeface="Calibri"/>
              </a:rPr>
              <a:t>le</a:t>
            </a:r>
            <a:r>
              <a:rPr lang="tr-TR" sz="1500" spc="-5">
                <a:cs typeface="Calibri"/>
              </a:rPr>
              <a:t> </a:t>
            </a:r>
            <a:r>
              <a:rPr lang="tr-TR" sz="1500" spc="-15">
                <a:cs typeface="Calibri"/>
              </a:rPr>
              <a:t>gideceğin</a:t>
            </a:r>
            <a:r>
              <a:rPr lang="tr-TR" sz="1500" spc="-25">
                <a:cs typeface="Calibri"/>
              </a:rPr>
              <a:t>i</a:t>
            </a:r>
            <a:r>
              <a:rPr lang="tr-TR" sz="1500" spc="-15">
                <a:cs typeface="Calibri"/>
              </a:rPr>
              <a:t>z seçimi </a:t>
            </a:r>
            <a:r>
              <a:rPr lang="tr-TR" sz="1500" spc="-50">
                <a:cs typeface="Calibri"/>
              </a:rPr>
              <a:t>t</a:t>
            </a:r>
            <a:r>
              <a:rPr lang="tr-TR" sz="1500" spc="-20">
                <a:cs typeface="Calibri"/>
              </a:rPr>
              <a:t>am</a:t>
            </a:r>
            <a:r>
              <a:rPr lang="tr-TR" sz="1500" spc="-10">
                <a:cs typeface="Calibri"/>
              </a:rPr>
              <a:t>a</a:t>
            </a:r>
            <a:r>
              <a:rPr lang="tr-TR" sz="1500" spc="-20">
                <a:cs typeface="Calibri"/>
              </a:rPr>
              <a:t>men </a:t>
            </a:r>
            <a:r>
              <a:rPr lang="tr-TR" sz="1500">
                <a:cs typeface="Calibri"/>
              </a:rPr>
              <a:t>s</a:t>
            </a:r>
            <a:r>
              <a:rPr lang="tr-TR" sz="1500" spc="-10">
                <a:cs typeface="Calibri"/>
              </a:rPr>
              <a:t>i</a:t>
            </a:r>
            <a:r>
              <a:rPr lang="tr-TR" sz="1500" spc="-80">
                <a:cs typeface="Calibri"/>
              </a:rPr>
              <a:t>z</a:t>
            </a:r>
            <a:r>
              <a:rPr lang="tr-TR" sz="1500" spc="-15">
                <a:cs typeface="Calibri"/>
              </a:rPr>
              <a:t>e </a:t>
            </a:r>
            <a:r>
              <a:rPr lang="tr-TR" sz="1500" spc="-70">
                <a:cs typeface="Calibri"/>
              </a:rPr>
              <a:t>k</a:t>
            </a:r>
            <a:r>
              <a:rPr lang="tr-TR" sz="1500">
                <a:cs typeface="Calibri"/>
              </a:rPr>
              <a:t>alm</a:t>
            </a:r>
            <a:r>
              <a:rPr lang="tr-TR" sz="1500" spc="-15">
                <a:cs typeface="Calibri"/>
              </a:rPr>
              <a:t>ı</a:t>
            </a:r>
            <a:r>
              <a:rPr lang="tr-TR" sz="1500" spc="-55">
                <a:cs typeface="Calibri"/>
              </a:rPr>
              <a:t>ş</a:t>
            </a:r>
            <a:r>
              <a:rPr lang="tr-TR" sz="1500">
                <a:cs typeface="Calibri"/>
              </a:rPr>
              <a:t>t</a:t>
            </a:r>
            <a:r>
              <a:rPr lang="tr-TR" sz="1500" spc="-10">
                <a:cs typeface="Calibri"/>
              </a:rPr>
              <a:t>ı</a:t>
            </a:r>
            <a:r>
              <a:rPr lang="tr-TR" sz="1500" spc="-290">
                <a:cs typeface="Calibri"/>
              </a:rPr>
              <a:t>r</a:t>
            </a:r>
            <a:r>
              <a:rPr lang="tr-TR" sz="1500" spc="-10">
                <a:cs typeface="Calibri"/>
              </a:rPr>
              <a:t>.</a:t>
            </a:r>
            <a:endParaRPr lang="tr-TR" sz="1500">
              <a:cs typeface="Calibri"/>
            </a:endParaRPr>
          </a:p>
          <a:p>
            <a:pPr marL="12065" marR="461009" indent="0">
              <a:buNone/>
              <a:tabLst>
                <a:tab pos="241300" algn="l"/>
              </a:tabLst>
            </a:pPr>
            <a:r>
              <a:rPr lang="tr-TR" sz="1500" spc="-15">
                <a:cs typeface="Calibri"/>
              </a:rPr>
              <a:t>Ulaşım</a:t>
            </a:r>
            <a:r>
              <a:rPr lang="tr-TR" sz="1500" spc="5">
                <a:cs typeface="Calibri"/>
              </a:rPr>
              <a:t> </a:t>
            </a:r>
            <a:r>
              <a:rPr lang="tr-TR" sz="1500" spc="-15">
                <a:cs typeface="Calibri"/>
              </a:rPr>
              <a:t>o</a:t>
            </a:r>
            <a:r>
              <a:rPr lang="tr-TR" sz="1500" spc="-50">
                <a:cs typeface="Calibri"/>
              </a:rPr>
              <a:t>r</a:t>
            </a:r>
            <a:r>
              <a:rPr lang="tr-TR" sz="1500" spc="-60">
                <a:cs typeface="Calibri"/>
              </a:rPr>
              <a:t>g</a:t>
            </a:r>
            <a:r>
              <a:rPr lang="tr-TR" sz="1500" spc="-15">
                <a:cs typeface="Calibri"/>
              </a:rPr>
              <a:t>ani</a:t>
            </a:r>
            <a:r>
              <a:rPr lang="tr-TR" sz="1500" spc="-75">
                <a:cs typeface="Calibri"/>
              </a:rPr>
              <a:t>z</a:t>
            </a:r>
            <a:r>
              <a:rPr lang="tr-TR" sz="1500" spc="-15">
                <a:cs typeface="Calibri"/>
              </a:rPr>
              <a:t>a</a:t>
            </a:r>
            <a:r>
              <a:rPr lang="tr-TR" sz="1500" spc="-60">
                <a:cs typeface="Calibri"/>
              </a:rPr>
              <a:t>sy</a:t>
            </a:r>
            <a:r>
              <a:rPr lang="tr-TR" sz="1500" spc="-15">
                <a:cs typeface="Calibri"/>
              </a:rPr>
              <a:t>onu</a:t>
            </a:r>
            <a:r>
              <a:rPr lang="tr-TR" sz="1500" spc="-25">
                <a:cs typeface="Calibri"/>
              </a:rPr>
              <a:t>n</a:t>
            </a:r>
            <a:r>
              <a:rPr lang="tr-TR" sz="1500" spc="-15">
                <a:cs typeface="Calibri"/>
              </a:rPr>
              <a:t>u</a:t>
            </a:r>
            <a:r>
              <a:rPr lang="tr-TR" sz="1500" spc="-35">
                <a:cs typeface="Calibri"/>
              </a:rPr>
              <a:t>z</a:t>
            </a:r>
            <a:r>
              <a:rPr lang="tr-TR" sz="1500" spc="-15">
                <a:cs typeface="Calibri"/>
              </a:rPr>
              <a:t>u</a:t>
            </a:r>
            <a:r>
              <a:rPr lang="tr-TR" sz="1500" spc="40">
                <a:cs typeface="Calibri"/>
              </a:rPr>
              <a:t> </a:t>
            </a:r>
            <a:r>
              <a:rPr lang="tr-TR" sz="1500" spc="-15">
                <a:cs typeface="Calibri"/>
              </a:rPr>
              <a:t>önceden</a:t>
            </a:r>
            <a:r>
              <a:rPr lang="tr-TR" sz="1500" spc="15">
                <a:cs typeface="Calibri"/>
              </a:rPr>
              <a:t> </a:t>
            </a:r>
            <a:r>
              <a:rPr lang="tr-TR" sz="1500" spc="-75">
                <a:cs typeface="Calibri"/>
              </a:rPr>
              <a:t>y</a:t>
            </a:r>
            <a:r>
              <a:rPr lang="tr-TR" sz="1500" spc="-20">
                <a:cs typeface="Calibri"/>
              </a:rPr>
              <a:t>apmak</a:t>
            </a:r>
            <a:r>
              <a:rPr lang="tr-TR" sz="1500" spc="15">
                <a:cs typeface="Calibri"/>
              </a:rPr>
              <a:t> </a:t>
            </a:r>
            <a:r>
              <a:rPr lang="tr-TR" sz="1500" spc="-10">
                <a:cs typeface="Calibri"/>
              </a:rPr>
              <a:t>si</a:t>
            </a:r>
            <a:r>
              <a:rPr lang="tr-TR" sz="1500" spc="-85">
                <a:cs typeface="Calibri"/>
              </a:rPr>
              <a:t>z</a:t>
            </a:r>
            <a:r>
              <a:rPr lang="tr-TR" sz="1500" spc="-15">
                <a:cs typeface="Calibri"/>
              </a:rPr>
              <a:t>e</a:t>
            </a:r>
            <a:r>
              <a:rPr lang="tr-TR" sz="1500" spc="-5">
                <a:cs typeface="Calibri"/>
              </a:rPr>
              <a:t> </a:t>
            </a:r>
            <a:r>
              <a:rPr lang="tr-TR" sz="1500" spc="-20">
                <a:cs typeface="Calibri"/>
              </a:rPr>
              <a:t>hem</a:t>
            </a:r>
            <a:r>
              <a:rPr lang="tr-TR" sz="1500" spc="10">
                <a:cs typeface="Calibri"/>
              </a:rPr>
              <a:t> </a:t>
            </a:r>
            <a:r>
              <a:rPr lang="tr-TR" sz="1500" spc="-10">
                <a:cs typeface="Calibri"/>
              </a:rPr>
              <a:t>fi</a:t>
            </a:r>
            <a:r>
              <a:rPr lang="tr-TR" sz="1500" spc="-80">
                <a:cs typeface="Calibri"/>
              </a:rPr>
              <a:t>y</a:t>
            </a:r>
            <a:r>
              <a:rPr lang="tr-TR" sz="1500" spc="-35">
                <a:cs typeface="Calibri"/>
              </a:rPr>
              <a:t>a</a:t>
            </a:r>
            <a:r>
              <a:rPr lang="tr-TR" sz="1500" spc="-10">
                <a:cs typeface="Calibri"/>
              </a:rPr>
              <a:t>t</a:t>
            </a:r>
            <a:r>
              <a:rPr lang="tr-TR" sz="1500" spc="-5">
                <a:cs typeface="Calibri"/>
              </a:rPr>
              <a:t> </a:t>
            </a:r>
            <a:r>
              <a:rPr lang="tr-TR" sz="1500" spc="-55">
                <a:cs typeface="Calibri"/>
              </a:rPr>
              <a:t>av</a:t>
            </a:r>
            <a:r>
              <a:rPr lang="tr-TR" sz="1500" spc="-15">
                <a:cs typeface="Calibri"/>
              </a:rPr>
              <a:t>a</a:t>
            </a:r>
            <a:r>
              <a:rPr lang="tr-TR" sz="1500" spc="-40">
                <a:cs typeface="Calibri"/>
              </a:rPr>
              <a:t>n</a:t>
            </a:r>
            <a:r>
              <a:rPr lang="tr-TR" sz="1500" spc="-50">
                <a:cs typeface="Calibri"/>
              </a:rPr>
              <a:t>t</a:t>
            </a:r>
            <a:r>
              <a:rPr lang="tr-TR" sz="1500" spc="-15">
                <a:cs typeface="Calibri"/>
              </a:rPr>
              <a:t>a</a:t>
            </a:r>
            <a:r>
              <a:rPr lang="tr-TR" sz="1500" spc="-5">
                <a:cs typeface="Calibri"/>
              </a:rPr>
              <a:t>j</a:t>
            </a:r>
            <a:r>
              <a:rPr lang="tr-TR" sz="1500">
                <a:cs typeface="Calibri"/>
              </a:rPr>
              <a:t>ı </a:t>
            </a:r>
            <a:r>
              <a:rPr lang="tr-TR" sz="1500" spc="-15">
                <a:cs typeface="Calibri"/>
              </a:rPr>
              <a:t>sağl</a:t>
            </a:r>
            <a:r>
              <a:rPr lang="tr-TR" sz="1500" spc="-60">
                <a:cs typeface="Calibri"/>
              </a:rPr>
              <a:t>a</a:t>
            </a:r>
            <a:r>
              <a:rPr lang="tr-TR" sz="1500" spc="-75">
                <a:cs typeface="Calibri"/>
              </a:rPr>
              <a:t>y</a:t>
            </a:r>
            <a:r>
              <a:rPr lang="tr-TR" sz="1500" spc="-15">
                <a:cs typeface="Calibri"/>
              </a:rPr>
              <a:t>a</a:t>
            </a:r>
            <a:r>
              <a:rPr lang="tr-TR" sz="1500" spc="-30">
                <a:cs typeface="Calibri"/>
              </a:rPr>
              <a:t>c</a:t>
            </a:r>
            <a:r>
              <a:rPr lang="tr-TR" sz="1500" spc="-15">
                <a:cs typeface="Calibri"/>
              </a:rPr>
              <a:t>ak</a:t>
            </a:r>
            <a:r>
              <a:rPr lang="tr-TR" sz="1500" spc="-5">
                <a:cs typeface="Calibri"/>
              </a:rPr>
              <a:t> </a:t>
            </a:r>
            <a:r>
              <a:rPr lang="tr-TR" sz="1500" spc="-20">
                <a:cs typeface="Calibri"/>
              </a:rPr>
              <a:t>hem </a:t>
            </a:r>
            <a:r>
              <a:rPr lang="tr-TR" sz="1500" spc="-15">
                <a:cs typeface="Calibri"/>
              </a:rPr>
              <a:t>de</a:t>
            </a:r>
            <a:r>
              <a:rPr lang="tr-TR" sz="1500" spc="5">
                <a:cs typeface="Calibri"/>
              </a:rPr>
              <a:t> </a:t>
            </a:r>
            <a:r>
              <a:rPr lang="tr-TR" sz="1500" spc="-65">
                <a:cs typeface="Calibri"/>
              </a:rPr>
              <a:t>z</a:t>
            </a:r>
            <a:r>
              <a:rPr lang="tr-TR" sz="1500" spc="-20">
                <a:cs typeface="Calibri"/>
              </a:rPr>
              <a:t>am</a:t>
            </a:r>
            <a:r>
              <a:rPr lang="tr-TR" sz="1500" spc="-10">
                <a:cs typeface="Calibri"/>
              </a:rPr>
              <a:t>a</a:t>
            </a:r>
            <a:r>
              <a:rPr lang="tr-TR" sz="1500" spc="-15">
                <a:cs typeface="Calibri"/>
              </a:rPr>
              <a:t>n</a:t>
            </a:r>
            <a:r>
              <a:rPr lang="tr-TR" sz="1500" spc="-5">
                <a:cs typeface="Calibri"/>
              </a:rPr>
              <a:t> </a:t>
            </a:r>
            <a:r>
              <a:rPr lang="tr-TR" sz="1500" spc="-65">
                <a:cs typeface="Calibri"/>
              </a:rPr>
              <a:t>k</a:t>
            </a:r>
            <a:r>
              <a:rPr lang="tr-TR" sz="1500" spc="-15">
                <a:cs typeface="Calibri"/>
              </a:rPr>
              <a:t>a</a:t>
            </a:r>
            <a:r>
              <a:rPr lang="tr-TR" sz="1500" spc="-60">
                <a:cs typeface="Calibri"/>
              </a:rPr>
              <a:t>z</a:t>
            </a:r>
            <a:r>
              <a:rPr lang="tr-TR" sz="1500" spc="-15">
                <a:cs typeface="Calibri"/>
              </a:rPr>
              <a:t>and</a:t>
            </a:r>
            <a:r>
              <a:rPr lang="tr-TR" sz="1500" spc="-25">
                <a:cs typeface="Calibri"/>
              </a:rPr>
              <a:t>ı</a:t>
            </a:r>
            <a:r>
              <a:rPr lang="tr-TR" sz="1500" spc="-75">
                <a:cs typeface="Calibri"/>
              </a:rPr>
              <a:t>r</a:t>
            </a:r>
            <a:r>
              <a:rPr lang="tr-TR" sz="1500" spc="-15">
                <a:cs typeface="Calibri"/>
              </a:rPr>
              <a:t>a</a:t>
            </a:r>
            <a:r>
              <a:rPr lang="tr-TR" sz="1500" spc="-30">
                <a:cs typeface="Calibri"/>
              </a:rPr>
              <a:t>c</a:t>
            </a:r>
            <a:r>
              <a:rPr lang="tr-TR" sz="1500" spc="-15">
                <a:cs typeface="Calibri"/>
              </a:rPr>
              <a:t>akt</a:t>
            </a:r>
            <a:r>
              <a:rPr lang="tr-TR" sz="1500" spc="-25">
                <a:cs typeface="Calibri"/>
              </a:rPr>
              <a:t>ı</a:t>
            </a:r>
            <a:r>
              <a:rPr lang="tr-TR" sz="1500" spc="-290">
                <a:cs typeface="Calibri"/>
              </a:rPr>
              <a:t>r</a:t>
            </a:r>
            <a:r>
              <a:rPr lang="tr-TR" sz="1500" spc="-10">
                <a:cs typeface="Calibri"/>
              </a:rPr>
              <a:t>. Ancak vize alamama olasılığına karşı, bilet satın alma işlemi konusunda temkinli olmanız tavsiye edilir. Vize alamamanız durumunda, aldığınız biletin tutarının size iade edilip edilemeyeceği konusunda bilgi sahibi olduğunuzdan emin olunuz.</a:t>
            </a:r>
            <a:endParaRPr lang="tr-TR" sz="15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0729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FB243C-B5D9-46E4-9B90-B74AB4A2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579" y="629266"/>
            <a:ext cx="6422849" cy="1676603"/>
          </a:xfrm>
        </p:spPr>
        <p:txBody>
          <a:bodyPr>
            <a:normAutofit/>
          </a:bodyPr>
          <a:lstStyle/>
          <a:p>
            <a:r>
              <a:rPr lang="tr-TR" b="1" dirty="0"/>
              <a:t>HAREKETLİLİK BİTTİKTEN SONRA</a:t>
            </a:r>
          </a:p>
        </p:txBody>
      </p:sp>
      <p:pic>
        <p:nvPicPr>
          <p:cNvPr id="5" name="Grafik 4" descr="Ok: Yatay U dönüşü ana hat">
            <a:extLst>
              <a:ext uri="{FF2B5EF4-FFF2-40B4-BE49-F238E27FC236}">
                <a16:creationId xmlns:a16="http://schemas.microsoft.com/office/drawing/2014/main" id="{C495DB53-7689-47BB-BA3E-AF042F9AE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364" y="1872360"/>
            <a:ext cx="3113280" cy="3113280"/>
          </a:xfrm>
          <a:prstGeom prst="rect">
            <a:avLst/>
          </a:prstGeom>
          <a:effectLst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4CBC8B-8D30-4678-934A-F86FB8DE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581" y="2438400"/>
            <a:ext cx="6422848" cy="3785419"/>
          </a:xfrm>
        </p:spPr>
        <p:txBody>
          <a:bodyPr>
            <a:normAutofit/>
          </a:bodyPr>
          <a:lstStyle/>
          <a:p>
            <a:pPr marL="12700" marR="271780" indent="0">
              <a:buNone/>
            </a:pPr>
            <a:r>
              <a:rPr lang="tr-TR" sz="2000" spc="-15">
                <a:cs typeface="Calibri"/>
              </a:rPr>
              <a:t>E-po</a:t>
            </a:r>
            <a:r>
              <a:rPr lang="tr-TR" sz="2000" spc="-60">
                <a:cs typeface="Calibri"/>
              </a:rPr>
              <a:t>s</a:t>
            </a:r>
            <a:r>
              <a:rPr lang="tr-TR" sz="2000" spc="-50">
                <a:cs typeface="Calibri"/>
              </a:rPr>
              <a:t>t</a:t>
            </a:r>
            <a:r>
              <a:rPr lang="tr-TR" sz="2000" spc="-15">
                <a:cs typeface="Calibri"/>
              </a:rPr>
              <a:t>a</a:t>
            </a:r>
            <a:r>
              <a:rPr lang="tr-TR" sz="2000" spc="30">
                <a:cs typeface="Calibri"/>
              </a:rPr>
              <a:t> </a:t>
            </a:r>
            <a:r>
              <a:rPr lang="tr-TR" sz="2000" spc="-15">
                <a:cs typeface="Calibri"/>
              </a:rPr>
              <a:t>ad</a:t>
            </a:r>
            <a:r>
              <a:rPr lang="tr-TR" sz="2000" spc="-50">
                <a:cs typeface="Calibri"/>
              </a:rPr>
              <a:t>r</a:t>
            </a:r>
            <a:r>
              <a:rPr lang="tr-TR" sz="2000" spc="-15">
                <a:cs typeface="Calibri"/>
              </a:rPr>
              <a:t>es</a:t>
            </a:r>
            <a:r>
              <a:rPr lang="tr-TR" sz="2000" spc="-20">
                <a:cs typeface="Calibri"/>
              </a:rPr>
              <a:t>i</a:t>
            </a:r>
            <a:r>
              <a:rPr lang="tr-TR" sz="2000" spc="-15">
                <a:cs typeface="Calibri"/>
              </a:rPr>
              <a:t>n</a:t>
            </a:r>
            <a:r>
              <a:rPr lang="tr-TR" sz="2000" spc="-25">
                <a:cs typeface="Calibri"/>
              </a:rPr>
              <a:t>i</a:t>
            </a:r>
            <a:r>
              <a:rPr lang="tr-TR" sz="2000" spc="-80">
                <a:cs typeface="Calibri"/>
              </a:rPr>
              <a:t>z</a:t>
            </a:r>
            <a:r>
              <a:rPr lang="tr-TR" sz="2000" spc="-15">
                <a:cs typeface="Calibri"/>
              </a:rPr>
              <a:t>e</a:t>
            </a:r>
            <a:r>
              <a:rPr lang="tr-TR" sz="2000" spc="15">
                <a:cs typeface="Calibri"/>
              </a:rPr>
              <a:t> </a:t>
            </a:r>
            <a:r>
              <a:rPr lang="tr-TR" sz="2000" spc="-35">
                <a:cs typeface="Calibri"/>
              </a:rPr>
              <a:t>g</a:t>
            </a:r>
            <a:r>
              <a:rPr lang="tr-TR" sz="2000" spc="-15">
                <a:cs typeface="Calibri"/>
              </a:rPr>
              <a:t>önde</a:t>
            </a:r>
            <a:r>
              <a:rPr lang="tr-TR" sz="2000" spc="-20">
                <a:cs typeface="Calibri"/>
              </a:rPr>
              <a:t>r</a:t>
            </a:r>
            <a:r>
              <a:rPr lang="tr-TR" sz="2000">
                <a:cs typeface="Calibri"/>
              </a:rPr>
              <a:t>i</a:t>
            </a:r>
            <a:r>
              <a:rPr lang="tr-TR" sz="2000" spc="-15">
                <a:cs typeface="Calibri"/>
              </a:rPr>
              <a:t>lecek</a:t>
            </a:r>
            <a:r>
              <a:rPr lang="tr-TR" sz="2000" spc="30">
                <a:cs typeface="Calibri"/>
              </a:rPr>
              <a:t> </a:t>
            </a:r>
            <a:r>
              <a:rPr lang="tr-TR" sz="2000" spc="-15">
                <a:cs typeface="Calibri"/>
              </a:rPr>
              <a:t>olan</a:t>
            </a:r>
            <a:r>
              <a:rPr lang="tr-TR" sz="2000" spc="-5">
                <a:cs typeface="Calibri"/>
              </a:rPr>
              <a:t> </a:t>
            </a:r>
            <a:r>
              <a:rPr lang="tr-TR" sz="2000" spc="-15">
                <a:cs typeface="Calibri"/>
              </a:rPr>
              <a:t>çe</a:t>
            </a:r>
            <a:r>
              <a:rPr lang="tr-TR" sz="2000" spc="-30">
                <a:cs typeface="Calibri"/>
              </a:rPr>
              <a:t>v</a:t>
            </a:r>
            <a:r>
              <a:rPr lang="tr-TR" sz="2000">
                <a:cs typeface="Calibri"/>
              </a:rPr>
              <a:t>r</a:t>
            </a:r>
            <a:r>
              <a:rPr lang="tr-TR" sz="2000" spc="-15">
                <a:cs typeface="Calibri"/>
              </a:rPr>
              <a:t>i</a:t>
            </a:r>
            <a:r>
              <a:rPr lang="tr-TR" sz="2000" spc="-25">
                <a:cs typeface="Calibri"/>
              </a:rPr>
              <a:t>m</a:t>
            </a:r>
            <a:r>
              <a:rPr lang="tr-TR" sz="2000" spc="-20">
                <a:cs typeface="Calibri"/>
              </a:rPr>
              <a:t>i</a:t>
            </a:r>
            <a:r>
              <a:rPr lang="tr-TR" sz="2000">
                <a:cs typeface="Calibri"/>
              </a:rPr>
              <a:t>çi</a:t>
            </a:r>
            <a:r>
              <a:rPr lang="tr-TR" sz="2000" spc="10">
                <a:cs typeface="Calibri"/>
              </a:rPr>
              <a:t> </a:t>
            </a:r>
            <a:r>
              <a:rPr lang="tr-TR" sz="2000" spc="-20">
                <a:cs typeface="Calibri"/>
              </a:rPr>
              <a:t>AB</a:t>
            </a:r>
            <a:r>
              <a:rPr lang="tr-TR" sz="2000" spc="20">
                <a:cs typeface="Calibri"/>
              </a:rPr>
              <a:t> </a:t>
            </a:r>
            <a:r>
              <a:rPr lang="tr-TR" sz="2000" spc="-15">
                <a:cs typeface="Calibri"/>
              </a:rPr>
              <a:t>an</a:t>
            </a:r>
            <a:r>
              <a:rPr lang="tr-TR" sz="2000" spc="-100">
                <a:cs typeface="Calibri"/>
              </a:rPr>
              <a:t>k</a:t>
            </a:r>
            <a:r>
              <a:rPr lang="tr-TR" sz="2000" spc="-30">
                <a:cs typeface="Calibri"/>
              </a:rPr>
              <a:t>e</a:t>
            </a:r>
            <a:r>
              <a:rPr lang="tr-TR" sz="2000">
                <a:cs typeface="Calibri"/>
              </a:rPr>
              <a:t>t</a:t>
            </a:r>
            <a:r>
              <a:rPr lang="tr-TR" sz="2000" spc="10">
                <a:cs typeface="Calibri"/>
              </a:rPr>
              <a:t>i</a:t>
            </a:r>
            <a:r>
              <a:rPr lang="tr-TR" sz="2000" spc="-15">
                <a:cs typeface="Calibri"/>
              </a:rPr>
              <a:t>n</a:t>
            </a:r>
            <a:r>
              <a:rPr lang="tr-TR" sz="2000" spc="-25">
                <a:cs typeface="Calibri"/>
              </a:rPr>
              <a:t>i</a:t>
            </a:r>
            <a:r>
              <a:rPr lang="tr-TR" sz="2000" spc="-15">
                <a:cs typeface="Calibri"/>
              </a:rPr>
              <a:t>n</a:t>
            </a:r>
            <a:r>
              <a:rPr lang="tr-TR" sz="2000" spc="25">
                <a:cs typeface="Calibri"/>
              </a:rPr>
              <a:t> </a:t>
            </a:r>
            <a:r>
              <a:rPr lang="tr-TR" sz="2000" spc="-75">
                <a:cs typeface="Calibri"/>
              </a:rPr>
              <a:t>zorunludur</a:t>
            </a:r>
            <a:r>
              <a:rPr lang="tr-TR" sz="2000">
                <a:cs typeface="Calibri"/>
              </a:rPr>
              <a:t>.</a:t>
            </a:r>
            <a:endParaRPr lang="tr-TR" sz="2000"/>
          </a:p>
          <a:p>
            <a:pPr marL="12700" indent="0">
              <a:buNone/>
            </a:pPr>
            <a:r>
              <a:rPr lang="tr-TR" sz="2000" b="1" u="heavy">
                <a:cs typeface="Calibri"/>
              </a:rPr>
              <a:t>Döndüğünüzde Uluslararası İlişkiler Koordinatörlüğüne teslim etmeniz gereken belgeler;</a:t>
            </a:r>
          </a:p>
          <a:p>
            <a:pPr marL="0" indent="0">
              <a:spcBef>
                <a:spcPts val="27"/>
              </a:spcBef>
              <a:buNone/>
            </a:pPr>
            <a:endParaRPr lang="tr-TR" sz="2000"/>
          </a:p>
          <a:p>
            <a:pPr lvl="0" eaLnBrk="0" hangingPunct="0"/>
            <a:r>
              <a:rPr lang="tr-TR" sz="2000" dirty="0"/>
              <a:t>Learning </a:t>
            </a:r>
            <a:r>
              <a:rPr lang="tr-TR" sz="2000"/>
              <a:t>Agreement</a:t>
            </a:r>
            <a:r>
              <a:rPr lang="tr-TR" sz="2000" dirty="0"/>
              <a:t> </a:t>
            </a:r>
            <a:r>
              <a:rPr lang="tr-TR" sz="2000"/>
              <a:t>For</a:t>
            </a:r>
            <a:r>
              <a:rPr lang="tr-TR" sz="2000" dirty="0"/>
              <a:t> </a:t>
            </a:r>
            <a:r>
              <a:rPr lang="tr-TR" sz="2000"/>
              <a:t>Traineeshıps</a:t>
            </a:r>
            <a:r>
              <a:rPr lang="tr-TR" sz="2000" dirty="0"/>
              <a:t> Tamamlanmış Halini (</a:t>
            </a:r>
            <a:r>
              <a:rPr lang="tr-TR" sz="2000" b="1"/>
              <a:t>After</a:t>
            </a:r>
            <a:r>
              <a:rPr lang="tr-TR" sz="2000" dirty="0"/>
              <a:t> </a:t>
            </a:r>
            <a:r>
              <a:rPr lang="tr-TR" sz="2000"/>
              <a:t>Mobility</a:t>
            </a:r>
            <a:r>
              <a:rPr lang="tr-TR" sz="2000" dirty="0"/>
              <a:t> Bölümleri)</a:t>
            </a:r>
          </a:p>
          <a:p>
            <a:pPr lvl="0" eaLnBrk="0" hangingPunct="0"/>
            <a:r>
              <a:rPr lang="tr-TR" sz="2000" dirty="0"/>
              <a:t>Katılım Sertifikası, Staj Başarısını Ve Dönemini Gösterir Belge (Karşı Kurumun Antetli Kağıdına, İmzalı Ve Mühürlü)</a:t>
            </a:r>
          </a:p>
          <a:p>
            <a:pPr eaLnBrk="0" hangingPunct="0"/>
            <a:r>
              <a:rPr lang="tr-TR" sz="2000" dirty="0"/>
              <a:t>Pasaportun Aslı Ve Giriş Çıkış Tarihlerinin Fotokopisi</a:t>
            </a:r>
          </a:p>
          <a:p>
            <a:r>
              <a:rPr lang="tr-TR" sz="2000" dirty="0"/>
              <a:t>Çevrimiçi Dil Desteği Sınav Sonucu Çıktısı</a:t>
            </a:r>
          </a:p>
          <a:p>
            <a:endParaRPr lang="tr-TR" sz="2000"/>
          </a:p>
        </p:txBody>
      </p:sp>
    </p:spTree>
    <p:extLst>
      <p:ext uri="{BB962C8B-B14F-4D97-AF65-F5344CB8AC3E}">
        <p14:creationId xmlns:p14="http://schemas.microsoft.com/office/powerpoint/2010/main" val="510949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tr-TR" sz="4100" b="1"/>
              <a:t>ULUSLARARASI İLİŞKİLER KOORDİNATÖRLÜĞÜ</a:t>
            </a:r>
            <a:endParaRPr lang="tr-TR" sz="41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100" b="1" dirty="0"/>
              <a:t>Uluslararası İlişkiler Koordinatörü ve </a:t>
            </a:r>
            <a:r>
              <a:rPr lang="tr-TR" sz="1100" b="1" dirty="0" err="1"/>
              <a:t>Erasmus</a:t>
            </a:r>
            <a:r>
              <a:rPr lang="tr-TR" sz="1100" b="1" dirty="0"/>
              <a:t>+ Kurum Koordinatörü:</a:t>
            </a:r>
          </a:p>
          <a:p>
            <a:r>
              <a:rPr lang="tr-TR" sz="1100" dirty="0" err="1"/>
              <a:t>Öğr</a:t>
            </a:r>
            <a:r>
              <a:rPr lang="tr-TR" sz="1100" dirty="0"/>
              <a:t>. Gör. Mayya KABASAKAL</a:t>
            </a:r>
          </a:p>
          <a:p>
            <a:pPr marL="0" indent="0">
              <a:buNone/>
            </a:pPr>
            <a:r>
              <a:rPr lang="tr-TR" sz="1100" b="1" dirty="0"/>
              <a:t>Uluslararası İlişkiler Ofisi:</a:t>
            </a:r>
          </a:p>
          <a:p>
            <a:r>
              <a:rPr lang="tr-TR" sz="1100" dirty="0" err="1"/>
              <a:t>Öğr</a:t>
            </a:r>
            <a:r>
              <a:rPr lang="tr-TR" sz="1100" dirty="0"/>
              <a:t>. Gör. Aycan YILDIZ YILMAZ </a:t>
            </a:r>
          </a:p>
          <a:p>
            <a:r>
              <a:rPr lang="tr-TR" sz="1100" dirty="0" err="1"/>
              <a:t>Öğr</a:t>
            </a:r>
            <a:r>
              <a:rPr lang="tr-TR" sz="1100" dirty="0"/>
              <a:t>. Gör. </a:t>
            </a:r>
            <a:r>
              <a:rPr lang="tr-TR" sz="1100" dirty="0" err="1"/>
              <a:t>Aigerim</a:t>
            </a:r>
            <a:r>
              <a:rPr lang="tr-TR" sz="1100" dirty="0"/>
              <a:t> SERDALİYEVA </a:t>
            </a:r>
          </a:p>
          <a:p>
            <a:r>
              <a:rPr lang="tr-TR" sz="1100" dirty="0" err="1"/>
              <a:t>Öğr</a:t>
            </a:r>
            <a:r>
              <a:rPr lang="tr-TR" sz="1100" dirty="0"/>
              <a:t>. Gör. Nihan ÇELİKER</a:t>
            </a:r>
          </a:p>
          <a:p>
            <a:r>
              <a:rPr lang="tr-TR" sz="1100" dirty="0"/>
              <a:t>Finans Danışmanı Adem KAZAN</a:t>
            </a:r>
          </a:p>
          <a:p>
            <a:pPr marL="0" indent="0">
              <a:buNone/>
            </a:pPr>
            <a:r>
              <a:rPr lang="tr-TR" sz="1100" b="1" dirty="0"/>
              <a:t>İletişim: </a:t>
            </a:r>
            <a:r>
              <a:rPr lang="tr-TR" sz="1100" dirty="0"/>
              <a:t>+90 446 226 66 66-</a:t>
            </a:r>
            <a:r>
              <a:rPr lang="tr-TR" sz="1100" b="1" dirty="0"/>
              <a:t>10384 (</a:t>
            </a:r>
            <a:r>
              <a:rPr lang="tr-TR" sz="1100" b="1" dirty="0" err="1"/>
              <a:t>Erasmus</a:t>
            </a:r>
            <a:r>
              <a:rPr lang="tr-TR" sz="1100" b="1" dirty="0"/>
              <a:t> Ofis)</a:t>
            </a:r>
          </a:p>
          <a:p>
            <a:pPr marL="0" indent="0">
              <a:buNone/>
            </a:pPr>
            <a:r>
              <a:rPr lang="tr-TR" sz="1100" b="1" dirty="0"/>
              <a:t>E-posta:</a:t>
            </a:r>
            <a:r>
              <a:rPr lang="tr-TR" sz="1100" dirty="0"/>
              <a:t> erasmus@erzincan.edu.tr</a:t>
            </a:r>
          </a:p>
          <a:p>
            <a:r>
              <a:rPr lang="tr-TR" sz="1100" dirty="0"/>
              <a:t> nceliker@erzincan.edu.tr</a:t>
            </a:r>
          </a:p>
          <a:p>
            <a:r>
              <a:rPr lang="tr-TR" sz="1100" dirty="0"/>
              <a:t> mayya.kabasakal@erzincan.edu.tr</a:t>
            </a:r>
          </a:p>
          <a:p>
            <a:r>
              <a:rPr lang="tr-TR" sz="1100" dirty="0"/>
              <a:t> ayildiz@erzincan.edu.tr</a:t>
            </a:r>
          </a:p>
          <a:p>
            <a:r>
              <a:rPr lang="tr-TR" sz="1100" dirty="0"/>
              <a:t>akazan@erzincan.edu.tr</a:t>
            </a:r>
          </a:p>
          <a:p>
            <a:pPr marL="0" indent="0">
              <a:buNone/>
            </a:pPr>
            <a:endParaRPr lang="tr-TR" sz="1100" dirty="0"/>
          </a:p>
        </p:txBody>
      </p:sp>
      <p:pic>
        <p:nvPicPr>
          <p:cNvPr id="5" name="Picture 4" descr="Çalışma alanı arka planı">
            <a:extLst>
              <a:ext uri="{FF2B5EF4-FFF2-40B4-BE49-F238E27FC236}">
                <a16:creationId xmlns:a16="http://schemas.microsoft.com/office/drawing/2014/main" id="{470472B6-8EED-4FD4-BA51-B09CB6BC9A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52" r="2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8924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1369</Words>
  <Application>Microsoft Office PowerPoint</Application>
  <PresentationFormat>Geniş ekran</PresentationFormat>
  <Paragraphs>123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Franklin Gothic Book</vt:lpstr>
      <vt:lpstr>Roboto</vt:lpstr>
      <vt:lpstr>Times New Roman</vt:lpstr>
      <vt:lpstr>Wingdings</vt:lpstr>
      <vt:lpstr>Wingdings 3</vt:lpstr>
      <vt:lpstr>Office Teması</vt:lpstr>
      <vt:lpstr>ERASMUS+ 2021    ORYANTASYON</vt:lpstr>
      <vt:lpstr>PowerPoint Sunusu</vt:lpstr>
      <vt:lpstr>ERASMUS STAJ HAREKETLİLİĞİ</vt:lpstr>
      <vt:lpstr>Staj Kabul/Davet Mektubu </vt:lpstr>
      <vt:lpstr>Öğrenim Anlaşması (Learning Agreement For Traineeships) </vt:lpstr>
      <vt:lpstr>PowerPoint Sunusu</vt:lpstr>
      <vt:lpstr>Sigortalar</vt:lpstr>
      <vt:lpstr>HAREKETLİLİK BAŞLAMADAN ÖNCE  TESLİM  EDİLMESİ  GEREKEN  BELGELER</vt:lpstr>
      <vt:lpstr>Hibeler</vt:lpstr>
      <vt:lpstr>Vadesiz Euro Hesabı</vt:lpstr>
      <vt:lpstr>HİBE HESAPLAMASI - ÖDEMESİ</vt:lpstr>
      <vt:lpstr>PowerPoint Sunusu</vt:lpstr>
      <vt:lpstr>ÜLKE GRUPLARI VE HİBE MİKTARLARI</vt:lpstr>
      <vt:lpstr>Özellikle Dikkat Edilmesi Gereken Hususlar</vt:lpstr>
      <vt:lpstr>PowerPoint Sunusu</vt:lpstr>
      <vt:lpstr>ULAŞIM</vt:lpstr>
      <vt:lpstr>HAREKETLİLİK BİTTİKTEN SONRA</vt:lpstr>
      <vt:lpstr>ULUSLARARASI İLİŞKİLER KOORDİNATÖRLÜĞÜ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STAJ HAREKETLİLİĞİ</dc:title>
  <dc:creator>Mayya Kabasakal</dc:creator>
  <cp:lastModifiedBy>Mayya Kabasakal</cp:lastModifiedBy>
  <cp:revision>8</cp:revision>
  <dcterms:created xsi:type="dcterms:W3CDTF">2022-04-07T10:23:01Z</dcterms:created>
  <dcterms:modified xsi:type="dcterms:W3CDTF">2022-04-07T11:26:06Z</dcterms:modified>
</cp:coreProperties>
</file>