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7" r:id="rId3"/>
    <p:sldId id="348" r:id="rId4"/>
    <p:sldId id="349" r:id="rId5"/>
    <p:sldId id="272" r:id="rId6"/>
    <p:sldId id="351" r:id="rId7"/>
    <p:sldId id="352" r:id="rId8"/>
    <p:sldId id="332" r:id="rId9"/>
    <p:sldId id="336" r:id="rId10"/>
    <p:sldId id="267" r:id="rId11"/>
    <p:sldId id="354" r:id="rId12"/>
    <p:sldId id="302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427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39807A-E502-49EE-81DA-FAF561F5B018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94044A0-7739-4526-A0CD-3ABDA33C91A0}">
      <dgm:prSet/>
      <dgm:spPr/>
      <dgm:t>
        <a:bodyPr/>
        <a:lstStyle/>
        <a:p>
          <a:r>
            <a:rPr lang="tr-TR" dirty="0"/>
            <a:t>Erasmus hareketliliğiniz boyunca başınıza gelebilecek herhangi kaza, hastalık vb. durumdan Erzincan Binali </a:t>
          </a:r>
          <a:r>
            <a:rPr lang="tr-TR" dirty="0" err="1"/>
            <a:t>Yılırım</a:t>
          </a:r>
          <a:r>
            <a:rPr lang="tr-TR" dirty="0"/>
            <a:t> Üniversitesi/ Ulusal Ajans ya da gideceğiniz kurum sorumlu değildir. Erasmus+ Öğrenim ve Erasmus+ Staj için edinmeniz gereken sigorta türleri farklıdır.</a:t>
          </a:r>
          <a:endParaRPr lang="en-US" dirty="0"/>
        </a:p>
      </dgm:t>
    </dgm:pt>
    <dgm:pt modelId="{94106A91-5C2F-47E5-A0FD-3FCD877F9528}" type="parTrans" cxnId="{DBC09953-D95D-4E2F-A313-491D8D0FCF48}">
      <dgm:prSet/>
      <dgm:spPr/>
      <dgm:t>
        <a:bodyPr/>
        <a:lstStyle/>
        <a:p>
          <a:endParaRPr lang="en-US"/>
        </a:p>
      </dgm:t>
    </dgm:pt>
    <dgm:pt modelId="{77FDDC7F-1038-47EA-99AD-042E43270D57}" type="sibTrans" cxnId="{DBC09953-D95D-4E2F-A313-491D8D0FCF48}">
      <dgm:prSet/>
      <dgm:spPr/>
      <dgm:t>
        <a:bodyPr/>
        <a:lstStyle/>
        <a:p>
          <a:endParaRPr lang="en-US"/>
        </a:p>
      </dgm:t>
    </dgm:pt>
    <dgm:pt modelId="{A1A966F0-6242-4FAD-997F-C07D00E303B3}">
      <dgm:prSet/>
      <dgm:spPr/>
      <dgm:t>
        <a:bodyPr/>
        <a:lstStyle/>
        <a:p>
          <a:r>
            <a:rPr lang="tr-TR" dirty="0"/>
            <a:t>Sigorta poliçesi </a:t>
          </a:r>
          <a:r>
            <a:rPr lang="tr-TR" u="heavy" dirty="0"/>
            <a:t> yurtdışında  olacağınız  tarih  aralığını  kapsayacak</a:t>
          </a:r>
          <a:r>
            <a:rPr lang="tr-TR" dirty="0"/>
            <a:t> şekilde düzenlenmelidir. Poliçenizin İngilizce imzalı kopyalarına sahip olmalısınız, mümkünse Türkçe kopyalarını da edininiz. Erasmus+ Staj kapsamında edineceğiniz poliçe aşağıda belirtilen 3 alanda öğrencimize güvence sağlıyor olmalıdır.</a:t>
          </a:r>
          <a:endParaRPr lang="en-US" dirty="0"/>
        </a:p>
      </dgm:t>
    </dgm:pt>
    <dgm:pt modelId="{6B02B115-97C2-45F0-A603-6CA32BD0F8C9}" type="parTrans" cxnId="{3A5F0A07-676D-4A89-A987-D06B1E9045D5}">
      <dgm:prSet/>
      <dgm:spPr/>
      <dgm:t>
        <a:bodyPr/>
        <a:lstStyle/>
        <a:p>
          <a:endParaRPr lang="en-US"/>
        </a:p>
      </dgm:t>
    </dgm:pt>
    <dgm:pt modelId="{C32FD3D1-1311-4DD4-B6FA-6209C37D5B7E}" type="sibTrans" cxnId="{3A5F0A07-676D-4A89-A987-D06B1E9045D5}">
      <dgm:prSet/>
      <dgm:spPr/>
      <dgm:t>
        <a:bodyPr/>
        <a:lstStyle/>
        <a:p>
          <a:endParaRPr lang="en-US"/>
        </a:p>
      </dgm:t>
    </dgm:pt>
    <dgm:pt modelId="{F46F1A93-57E8-4B96-896A-9843C7504198}">
      <dgm:prSet/>
      <dgm:spPr/>
      <dgm:t>
        <a:bodyPr/>
        <a:lstStyle/>
        <a:p>
          <a:r>
            <a:rPr lang="tr-TR" dirty="0"/>
            <a:t>SEYAHAT VE SAĞLIK SİGORTASI (Minimum 30.000 Euro teminatlı ve “Ayakta ve Yatarak </a:t>
          </a:r>
          <a:r>
            <a:rPr lang="tr-TR" dirty="0" err="1"/>
            <a:t>Tedavi”yi</a:t>
          </a:r>
          <a:r>
            <a:rPr lang="tr-TR" dirty="0"/>
            <a:t> kapsayan) </a:t>
          </a:r>
          <a:endParaRPr lang="en-US" dirty="0"/>
        </a:p>
      </dgm:t>
    </dgm:pt>
    <dgm:pt modelId="{C6E8014C-6CD8-4A28-B9F2-77FC99C8232F}" type="parTrans" cxnId="{673B3D59-34C6-41F4-8740-D6D3AEFBC18A}">
      <dgm:prSet/>
      <dgm:spPr/>
      <dgm:t>
        <a:bodyPr/>
        <a:lstStyle/>
        <a:p>
          <a:endParaRPr lang="en-US"/>
        </a:p>
      </dgm:t>
    </dgm:pt>
    <dgm:pt modelId="{77B7960F-8096-44AB-BCF3-BA03DB9DEBAB}" type="sibTrans" cxnId="{673B3D59-34C6-41F4-8740-D6D3AEFBC18A}">
      <dgm:prSet/>
      <dgm:spPr/>
      <dgm:t>
        <a:bodyPr/>
        <a:lstStyle/>
        <a:p>
          <a:endParaRPr lang="en-US"/>
        </a:p>
      </dgm:t>
    </dgm:pt>
    <dgm:pt modelId="{3E8D7AB4-75D1-409B-8B21-28A94B09074C}">
      <dgm:prSet/>
      <dgm:spPr/>
      <dgm:t>
        <a:bodyPr/>
        <a:lstStyle/>
        <a:p>
          <a:r>
            <a:rPr lang="tr-TR" dirty="0"/>
            <a:t>KAZA SİGORTASI (Öğrencinin iş yerinde uğrayabileceği kazalara yönelik sigorta teminatı)</a:t>
          </a:r>
          <a:endParaRPr lang="en-US" dirty="0"/>
        </a:p>
      </dgm:t>
    </dgm:pt>
    <dgm:pt modelId="{35D17E74-0816-44AB-924F-4DBDD442607B}" type="parTrans" cxnId="{CD4BBD04-0AC0-4344-866F-67D62C1A0C5B}">
      <dgm:prSet/>
      <dgm:spPr/>
      <dgm:t>
        <a:bodyPr/>
        <a:lstStyle/>
        <a:p>
          <a:endParaRPr lang="en-US"/>
        </a:p>
      </dgm:t>
    </dgm:pt>
    <dgm:pt modelId="{094049EF-09CB-42E7-AC93-9AC589687EC5}" type="sibTrans" cxnId="{CD4BBD04-0AC0-4344-866F-67D62C1A0C5B}">
      <dgm:prSet/>
      <dgm:spPr/>
      <dgm:t>
        <a:bodyPr/>
        <a:lstStyle/>
        <a:p>
          <a:endParaRPr lang="en-US"/>
        </a:p>
      </dgm:t>
    </dgm:pt>
    <dgm:pt modelId="{22A0BA6F-DA54-4896-BA21-D1589E94E0BF}">
      <dgm:prSet/>
      <dgm:spPr/>
      <dgm:t>
        <a:bodyPr/>
        <a:lstStyle/>
        <a:p>
          <a:r>
            <a:rPr lang="tr-TR" dirty="0"/>
            <a:t>MESULİYET SİGORTASI  (Öğrenci tarafından iş yerine verilebilecek zararlara yönelik sigorta teminatı)</a:t>
          </a:r>
          <a:endParaRPr lang="en-US" dirty="0"/>
        </a:p>
      </dgm:t>
    </dgm:pt>
    <dgm:pt modelId="{5F0C98A4-2F0A-41C4-B832-500753B2A029}" type="parTrans" cxnId="{0A38487E-631C-44F1-847F-7531CF8DCEDC}">
      <dgm:prSet/>
      <dgm:spPr/>
      <dgm:t>
        <a:bodyPr/>
        <a:lstStyle/>
        <a:p>
          <a:endParaRPr lang="en-US"/>
        </a:p>
      </dgm:t>
    </dgm:pt>
    <dgm:pt modelId="{3824F8DF-6FA8-4A4A-8A2B-73BF73A06E9F}" type="sibTrans" cxnId="{0A38487E-631C-44F1-847F-7531CF8DCEDC}">
      <dgm:prSet/>
      <dgm:spPr/>
      <dgm:t>
        <a:bodyPr/>
        <a:lstStyle/>
        <a:p>
          <a:endParaRPr lang="en-US"/>
        </a:p>
      </dgm:t>
    </dgm:pt>
    <dgm:pt modelId="{277527DF-EB4C-491B-A135-C5A2D3418D36}" type="pres">
      <dgm:prSet presAssocID="{2A39807A-E502-49EE-81DA-FAF561F5B018}" presName="diagram" presStyleCnt="0">
        <dgm:presLayoutVars>
          <dgm:dir/>
          <dgm:resizeHandles val="exact"/>
        </dgm:presLayoutVars>
      </dgm:prSet>
      <dgm:spPr/>
    </dgm:pt>
    <dgm:pt modelId="{5BAF18D0-9B50-4A2B-A04F-6B526F33BA0D}" type="pres">
      <dgm:prSet presAssocID="{794044A0-7739-4526-A0CD-3ABDA33C91A0}" presName="node" presStyleLbl="node1" presStyleIdx="0" presStyleCnt="5">
        <dgm:presLayoutVars>
          <dgm:bulletEnabled val="1"/>
        </dgm:presLayoutVars>
      </dgm:prSet>
      <dgm:spPr/>
    </dgm:pt>
    <dgm:pt modelId="{0C0FA74B-1D81-4145-B811-1785B3F03322}" type="pres">
      <dgm:prSet presAssocID="{77FDDC7F-1038-47EA-99AD-042E43270D57}" presName="sibTrans" presStyleCnt="0"/>
      <dgm:spPr/>
    </dgm:pt>
    <dgm:pt modelId="{4F3590DD-693C-4819-98CD-50B64CF39062}" type="pres">
      <dgm:prSet presAssocID="{A1A966F0-6242-4FAD-997F-C07D00E303B3}" presName="node" presStyleLbl="node1" presStyleIdx="1" presStyleCnt="5">
        <dgm:presLayoutVars>
          <dgm:bulletEnabled val="1"/>
        </dgm:presLayoutVars>
      </dgm:prSet>
      <dgm:spPr/>
    </dgm:pt>
    <dgm:pt modelId="{584DDA4D-5EE5-4204-B189-E5DEAA903D71}" type="pres">
      <dgm:prSet presAssocID="{C32FD3D1-1311-4DD4-B6FA-6209C37D5B7E}" presName="sibTrans" presStyleCnt="0"/>
      <dgm:spPr/>
    </dgm:pt>
    <dgm:pt modelId="{8EA25EC6-896F-4D66-A2E8-06F017705998}" type="pres">
      <dgm:prSet presAssocID="{F46F1A93-57E8-4B96-896A-9843C7504198}" presName="node" presStyleLbl="node1" presStyleIdx="2" presStyleCnt="5">
        <dgm:presLayoutVars>
          <dgm:bulletEnabled val="1"/>
        </dgm:presLayoutVars>
      </dgm:prSet>
      <dgm:spPr/>
    </dgm:pt>
    <dgm:pt modelId="{7BAE2E57-7F2A-4171-8FCB-E12542397A8A}" type="pres">
      <dgm:prSet presAssocID="{77B7960F-8096-44AB-BCF3-BA03DB9DEBAB}" presName="sibTrans" presStyleCnt="0"/>
      <dgm:spPr/>
    </dgm:pt>
    <dgm:pt modelId="{57656BCD-F71F-4F54-807B-13486E45A79B}" type="pres">
      <dgm:prSet presAssocID="{3E8D7AB4-75D1-409B-8B21-28A94B09074C}" presName="node" presStyleLbl="node1" presStyleIdx="3" presStyleCnt="5">
        <dgm:presLayoutVars>
          <dgm:bulletEnabled val="1"/>
        </dgm:presLayoutVars>
      </dgm:prSet>
      <dgm:spPr/>
    </dgm:pt>
    <dgm:pt modelId="{57FFF92D-055E-4551-A58B-7814B115B9DB}" type="pres">
      <dgm:prSet presAssocID="{094049EF-09CB-42E7-AC93-9AC589687EC5}" presName="sibTrans" presStyleCnt="0"/>
      <dgm:spPr/>
    </dgm:pt>
    <dgm:pt modelId="{A8CC2530-D26D-4CA0-BDFF-5BE3783D3C26}" type="pres">
      <dgm:prSet presAssocID="{22A0BA6F-DA54-4896-BA21-D1589E94E0BF}" presName="node" presStyleLbl="node1" presStyleIdx="4" presStyleCnt="5">
        <dgm:presLayoutVars>
          <dgm:bulletEnabled val="1"/>
        </dgm:presLayoutVars>
      </dgm:prSet>
      <dgm:spPr/>
    </dgm:pt>
  </dgm:ptLst>
  <dgm:cxnLst>
    <dgm:cxn modelId="{CD4BBD04-0AC0-4344-866F-67D62C1A0C5B}" srcId="{2A39807A-E502-49EE-81DA-FAF561F5B018}" destId="{3E8D7AB4-75D1-409B-8B21-28A94B09074C}" srcOrd="3" destOrd="0" parTransId="{35D17E74-0816-44AB-924F-4DBDD442607B}" sibTransId="{094049EF-09CB-42E7-AC93-9AC589687EC5}"/>
    <dgm:cxn modelId="{B5B68C05-8BCB-4AD3-B8A6-795A50BAF82E}" type="presOf" srcId="{F46F1A93-57E8-4B96-896A-9843C7504198}" destId="{8EA25EC6-896F-4D66-A2E8-06F017705998}" srcOrd="0" destOrd="0" presId="urn:microsoft.com/office/officeart/2005/8/layout/default"/>
    <dgm:cxn modelId="{3A5F0A07-676D-4A89-A987-D06B1E9045D5}" srcId="{2A39807A-E502-49EE-81DA-FAF561F5B018}" destId="{A1A966F0-6242-4FAD-997F-C07D00E303B3}" srcOrd="1" destOrd="0" parTransId="{6B02B115-97C2-45F0-A603-6CA32BD0F8C9}" sibTransId="{C32FD3D1-1311-4DD4-B6FA-6209C37D5B7E}"/>
    <dgm:cxn modelId="{4EBF0551-CE85-42D6-AAE1-FC66B061B694}" type="presOf" srcId="{3E8D7AB4-75D1-409B-8B21-28A94B09074C}" destId="{57656BCD-F71F-4F54-807B-13486E45A79B}" srcOrd="0" destOrd="0" presId="urn:microsoft.com/office/officeart/2005/8/layout/default"/>
    <dgm:cxn modelId="{DBC09953-D95D-4E2F-A313-491D8D0FCF48}" srcId="{2A39807A-E502-49EE-81DA-FAF561F5B018}" destId="{794044A0-7739-4526-A0CD-3ABDA33C91A0}" srcOrd="0" destOrd="0" parTransId="{94106A91-5C2F-47E5-A0FD-3FCD877F9528}" sibTransId="{77FDDC7F-1038-47EA-99AD-042E43270D57}"/>
    <dgm:cxn modelId="{673B3D59-34C6-41F4-8740-D6D3AEFBC18A}" srcId="{2A39807A-E502-49EE-81DA-FAF561F5B018}" destId="{F46F1A93-57E8-4B96-896A-9843C7504198}" srcOrd="2" destOrd="0" parTransId="{C6E8014C-6CD8-4A28-B9F2-77FC99C8232F}" sibTransId="{77B7960F-8096-44AB-BCF3-BA03DB9DEBAB}"/>
    <dgm:cxn modelId="{0A38487E-631C-44F1-847F-7531CF8DCEDC}" srcId="{2A39807A-E502-49EE-81DA-FAF561F5B018}" destId="{22A0BA6F-DA54-4896-BA21-D1589E94E0BF}" srcOrd="4" destOrd="0" parTransId="{5F0C98A4-2F0A-41C4-B832-500753B2A029}" sibTransId="{3824F8DF-6FA8-4A4A-8A2B-73BF73A06E9F}"/>
    <dgm:cxn modelId="{81773093-1E75-4FA3-9A07-C1BD8DD0CD78}" type="presOf" srcId="{794044A0-7739-4526-A0CD-3ABDA33C91A0}" destId="{5BAF18D0-9B50-4A2B-A04F-6B526F33BA0D}" srcOrd="0" destOrd="0" presId="urn:microsoft.com/office/officeart/2005/8/layout/default"/>
    <dgm:cxn modelId="{18AB6897-58DE-4814-9F56-CEE1A8F9CAEF}" type="presOf" srcId="{22A0BA6F-DA54-4896-BA21-D1589E94E0BF}" destId="{A8CC2530-D26D-4CA0-BDFF-5BE3783D3C26}" srcOrd="0" destOrd="0" presId="urn:microsoft.com/office/officeart/2005/8/layout/default"/>
    <dgm:cxn modelId="{EAE358BA-78D2-4DD6-AF11-822D97C46D2E}" type="presOf" srcId="{2A39807A-E502-49EE-81DA-FAF561F5B018}" destId="{277527DF-EB4C-491B-A135-C5A2D3418D36}" srcOrd="0" destOrd="0" presId="urn:microsoft.com/office/officeart/2005/8/layout/default"/>
    <dgm:cxn modelId="{05FE11E3-DA47-4D29-B374-FAF3B77AD0E0}" type="presOf" srcId="{A1A966F0-6242-4FAD-997F-C07D00E303B3}" destId="{4F3590DD-693C-4819-98CD-50B64CF39062}" srcOrd="0" destOrd="0" presId="urn:microsoft.com/office/officeart/2005/8/layout/default"/>
    <dgm:cxn modelId="{2F8C3D83-8FB1-4835-A289-2AAD73D2A349}" type="presParOf" srcId="{277527DF-EB4C-491B-A135-C5A2D3418D36}" destId="{5BAF18D0-9B50-4A2B-A04F-6B526F33BA0D}" srcOrd="0" destOrd="0" presId="urn:microsoft.com/office/officeart/2005/8/layout/default"/>
    <dgm:cxn modelId="{07D2EFF5-F4F9-4A67-AFAE-FD617AFE4160}" type="presParOf" srcId="{277527DF-EB4C-491B-A135-C5A2D3418D36}" destId="{0C0FA74B-1D81-4145-B811-1785B3F03322}" srcOrd="1" destOrd="0" presId="urn:microsoft.com/office/officeart/2005/8/layout/default"/>
    <dgm:cxn modelId="{F0C115AA-D1F3-4442-8E8D-F098C4F5A742}" type="presParOf" srcId="{277527DF-EB4C-491B-A135-C5A2D3418D36}" destId="{4F3590DD-693C-4819-98CD-50B64CF39062}" srcOrd="2" destOrd="0" presId="urn:microsoft.com/office/officeart/2005/8/layout/default"/>
    <dgm:cxn modelId="{FEC07E6A-222B-4AAB-AD5C-DF66EE4848B0}" type="presParOf" srcId="{277527DF-EB4C-491B-A135-C5A2D3418D36}" destId="{584DDA4D-5EE5-4204-B189-E5DEAA903D71}" srcOrd="3" destOrd="0" presId="urn:microsoft.com/office/officeart/2005/8/layout/default"/>
    <dgm:cxn modelId="{3E65F29E-F995-4C0E-BA76-C5D71762D967}" type="presParOf" srcId="{277527DF-EB4C-491B-A135-C5A2D3418D36}" destId="{8EA25EC6-896F-4D66-A2E8-06F017705998}" srcOrd="4" destOrd="0" presId="urn:microsoft.com/office/officeart/2005/8/layout/default"/>
    <dgm:cxn modelId="{060030F7-6A76-4297-94DD-03051EE85E47}" type="presParOf" srcId="{277527DF-EB4C-491B-A135-C5A2D3418D36}" destId="{7BAE2E57-7F2A-4171-8FCB-E12542397A8A}" srcOrd="5" destOrd="0" presId="urn:microsoft.com/office/officeart/2005/8/layout/default"/>
    <dgm:cxn modelId="{15559E52-8F33-4AC6-816A-61122BA56BA9}" type="presParOf" srcId="{277527DF-EB4C-491B-A135-C5A2D3418D36}" destId="{57656BCD-F71F-4F54-807B-13486E45A79B}" srcOrd="6" destOrd="0" presId="urn:microsoft.com/office/officeart/2005/8/layout/default"/>
    <dgm:cxn modelId="{5196590B-A96E-4E05-BCAB-2D5D9BD9C057}" type="presParOf" srcId="{277527DF-EB4C-491B-A135-C5A2D3418D36}" destId="{57FFF92D-055E-4551-A58B-7814B115B9DB}" srcOrd="7" destOrd="0" presId="urn:microsoft.com/office/officeart/2005/8/layout/default"/>
    <dgm:cxn modelId="{137DC993-5160-4CA6-AEBA-F46A5C1586B3}" type="presParOf" srcId="{277527DF-EB4C-491B-A135-C5A2D3418D36}" destId="{A8CC2530-D26D-4CA0-BDFF-5BE3783D3C2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7FCE52-BB8D-4E5E-B5CD-78601353216B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EBE00E-0DAF-4293-9188-59B33CBC9EFC}">
      <dgm:prSet/>
      <dgm:spPr/>
      <dgm:t>
        <a:bodyPr/>
        <a:lstStyle/>
        <a:p>
          <a:r>
            <a:rPr lang="tr-TR"/>
            <a:t>Hareketliliğin başarılı sayılabilmesi için minimum süre 2 aydır.</a:t>
          </a:r>
          <a:endParaRPr lang="en-US"/>
        </a:p>
      </dgm:t>
    </dgm:pt>
    <dgm:pt modelId="{CAC5E0DD-03B0-4744-AE0F-6272714DD64C}" type="parTrans" cxnId="{A009BCED-2BAC-4EA0-A5F4-1CF8E889B502}">
      <dgm:prSet/>
      <dgm:spPr/>
      <dgm:t>
        <a:bodyPr/>
        <a:lstStyle/>
        <a:p>
          <a:endParaRPr lang="en-US"/>
        </a:p>
      </dgm:t>
    </dgm:pt>
    <dgm:pt modelId="{38B56183-5DD8-4313-B152-3F1C86A1CB8F}" type="sibTrans" cxnId="{A009BCED-2BAC-4EA0-A5F4-1CF8E889B502}">
      <dgm:prSet/>
      <dgm:spPr/>
      <dgm:t>
        <a:bodyPr/>
        <a:lstStyle/>
        <a:p>
          <a:endParaRPr lang="en-US"/>
        </a:p>
      </dgm:t>
    </dgm:pt>
    <dgm:pt modelId="{150A7444-5DF1-4A6B-998A-18643DC53D16}">
      <dgm:prSet/>
      <dgm:spPr/>
      <dgm:t>
        <a:bodyPr/>
        <a:lstStyle/>
        <a:p>
          <a:r>
            <a:rPr lang="tr-TR"/>
            <a:t>2 aydan önce dönmek isterseniz, hareketlilik başarısız sayıldığı için tahsis edilen hibe geri alınır.</a:t>
          </a:r>
          <a:r>
            <a:rPr lang="tr-TR" altLang="en-US">
              <a:latin typeface="Franklin Gothic Book" panose="020B0503020102020204" pitchFamily="34" charset="0"/>
            </a:rPr>
            <a:t> </a:t>
          </a:r>
        </a:p>
      </dgm:t>
    </dgm:pt>
    <dgm:pt modelId="{98124EFC-FB48-4304-900A-C733371A3A63}" type="parTrans" cxnId="{DBF89B4C-9994-41EC-B5BC-756360AC4E14}">
      <dgm:prSet/>
      <dgm:spPr/>
      <dgm:t>
        <a:bodyPr/>
        <a:lstStyle/>
        <a:p>
          <a:endParaRPr lang="tr-TR"/>
        </a:p>
      </dgm:t>
    </dgm:pt>
    <dgm:pt modelId="{8DA5911E-4EC3-4BAC-BE25-E29051B204A6}" type="sibTrans" cxnId="{DBF89B4C-9994-41EC-B5BC-756360AC4E14}">
      <dgm:prSet/>
      <dgm:spPr/>
      <dgm:t>
        <a:bodyPr/>
        <a:lstStyle/>
        <a:p>
          <a:endParaRPr lang="tr-TR"/>
        </a:p>
      </dgm:t>
    </dgm:pt>
    <dgm:pt modelId="{F4B8FA05-AB98-48D0-A43C-6CFA7CE7A2EA}">
      <dgm:prSet/>
      <dgm:spPr/>
      <dgm:t>
        <a:bodyPr/>
        <a:lstStyle/>
        <a:p>
          <a:r>
            <a:rPr lang="tr-TR" altLang="en-US">
              <a:latin typeface="Franklin Gothic Book" panose="020B0503020102020204" pitchFamily="34" charset="0"/>
            </a:rPr>
            <a:t>Sömestr ve resmi tatil haricinde 7 günden fazla ev sahibi şehir / ülkeden ayrı kalınması, dönüş hibenizde kesinti sebebidir.</a:t>
          </a:r>
        </a:p>
      </dgm:t>
    </dgm:pt>
    <dgm:pt modelId="{290C0EA3-F26E-47FD-B714-5707F6CF0350}" type="parTrans" cxnId="{2E7C9839-6881-41CB-9302-D859E6B0356F}">
      <dgm:prSet/>
      <dgm:spPr/>
      <dgm:t>
        <a:bodyPr/>
        <a:lstStyle/>
        <a:p>
          <a:endParaRPr lang="tr-TR"/>
        </a:p>
      </dgm:t>
    </dgm:pt>
    <dgm:pt modelId="{597DF2E7-2308-427E-91F1-4B97864045E9}" type="sibTrans" cxnId="{2E7C9839-6881-41CB-9302-D859E6B0356F}">
      <dgm:prSet/>
      <dgm:spPr/>
      <dgm:t>
        <a:bodyPr/>
        <a:lstStyle/>
        <a:p>
          <a:endParaRPr lang="tr-TR"/>
        </a:p>
      </dgm:t>
    </dgm:pt>
    <dgm:pt modelId="{D7DCE5C8-2031-4683-9691-1B4197212BDD}">
      <dgm:prSet/>
      <dgm:spPr/>
      <dgm:t>
        <a:bodyPr/>
        <a:lstStyle/>
        <a:p>
          <a:r>
            <a:rPr lang="tr-TR" altLang="en-US">
              <a:latin typeface="Franklin Gothic Book" panose="020B0503020102020204" pitchFamily="34" charset="0"/>
            </a:rPr>
            <a:t>Dönüşünüzde gerekli belgeler teslim edilmez ise: %80 hibe iade ALINIR.</a:t>
          </a:r>
          <a:endParaRPr lang="en-US"/>
        </a:p>
      </dgm:t>
    </dgm:pt>
    <dgm:pt modelId="{AD1F3DFB-65C3-4ECE-8074-CD367CDE21FA}" type="parTrans" cxnId="{688E0E29-7DE5-4E83-8BF5-39668690CCE3}">
      <dgm:prSet/>
      <dgm:spPr/>
      <dgm:t>
        <a:bodyPr/>
        <a:lstStyle/>
        <a:p>
          <a:endParaRPr lang="tr-TR"/>
        </a:p>
      </dgm:t>
    </dgm:pt>
    <dgm:pt modelId="{D0867464-4F09-4627-A2DD-1096F705BEB9}" type="sibTrans" cxnId="{688E0E29-7DE5-4E83-8BF5-39668690CCE3}">
      <dgm:prSet/>
      <dgm:spPr/>
      <dgm:t>
        <a:bodyPr/>
        <a:lstStyle/>
        <a:p>
          <a:endParaRPr lang="tr-TR"/>
        </a:p>
      </dgm:t>
    </dgm:pt>
    <dgm:pt modelId="{70330A00-5E31-4D46-A15E-E5469AAC78E7}" type="pres">
      <dgm:prSet presAssocID="{A37FCE52-BB8D-4E5E-B5CD-78601353216B}" presName="diagram" presStyleCnt="0">
        <dgm:presLayoutVars>
          <dgm:dir/>
          <dgm:resizeHandles val="exact"/>
        </dgm:presLayoutVars>
      </dgm:prSet>
      <dgm:spPr/>
    </dgm:pt>
    <dgm:pt modelId="{D39C4F56-0EC2-469A-93A6-6FCB3E5B655A}" type="pres">
      <dgm:prSet presAssocID="{51EBE00E-0DAF-4293-9188-59B33CBC9EFC}" presName="node" presStyleLbl="node1" presStyleIdx="0" presStyleCnt="4">
        <dgm:presLayoutVars>
          <dgm:bulletEnabled val="1"/>
        </dgm:presLayoutVars>
      </dgm:prSet>
      <dgm:spPr/>
    </dgm:pt>
    <dgm:pt modelId="{07C1FE6C-30C0-451D-803C-D370021D4AFD}" type="pres">
      <dgm:prSet presAssocID="{38B56183-5DD8-4313-B152-3F1C86A1CB8F}" presName="sibTrans" presStyleCnt="0"/>
      <dgm:spPr/>
    </dgm:pt>
    <dgm:pt modelId="{4D25B137-FE30-49E4-B14E-7E59BA82E151}" type="pres">
      <dgm:prSet presAssocID="{150A7444-5DF1-4A6B-998A-18643DC53D16}" presName="node" presStyleLbl="node1" presStyleIdx="1" presStyleCnt="4">
        <dgm:presLayoutVars>
          <dgm:bulletEnabled val="1"/>
        </dgm:presLayoutVars>
      </dgm:prSet>
      <dgm:spPr/>
    </dgm:pt>
    <dgm:pt modelId="{BAD85354-74B5-425A-A931-69068DE6E95B}" type="pres">
      <dgm:prSet presAssocID="{8DA5911E-4EC3-4BAC-BE25-E29051B204A6}" presName="sibTrans" presStyleCnt="0"/>
      <dgm:spPr/>
    </dgm:pt>
    <dgm:pt modelId="{B5FB519F-4534-40AB-9807-0AB42005F2DE}" type="pres">
      <dgm:prSet presAssocID="{F4B8FA05-AB98-48D0-A43C-6CFA7CE7A2EA}" presName="node" presStyleLbl="node1" presStyleIdx="2" presStyleCnt="4">
        <dgm:presLayoutVars>
          <dgm:bulletEnabled val="1"/>
        </dgm:presLayoutVars>
      </dgm:prSet>
      <dgm:spPr/>
    </dgm:pt>
    <dgm:pt modelId="{57E6545C-F65E-47CB-BB03-A37032933DBB}" type="pres">
      <dgm:prSet presAssocID="{597DF2E7-2308-427E-91F1-4B97864045E9}" presName="sibTrans" presStyleCnt="0"/>
      <dgm:spPr/>
    </dgm:pt>
    <dgm:pt modelId="{4315AD73-AC79-4EFC-B4EC-62978E0FA8EC}" type="pres">
      <dgm:prSet presAssocID="{D7DCE5C8-2031-4683-9691-1B4197212BDD}" presName="node" presStyleLbl="node1" presStyleIdx="3" presStyleCnt="4">
        <dgm:presLayoutVars>
          <dgm:bulletEnabled val="1"/>
        </dgm:presLayoutVars>
      </dgm:prSet>
      <dgm:spPr/>
    </dgm:pt>
  </dgm:ptLst>
  <dgm:cxnLst>
    <dgm:cxn modelId="{688E0E29-7DE5-4E83-8BF5-39668690CCE3}" srcId="{A37FCE52-BB8D-4E5E-B5CD-78601353216B}" destId="{D7DCE5C8-2031-4683-9691-1B4197212BDD}" srcOrd="3" destOrd="0" parTransId="{AD1F3DFB-65C3-4ECE-8074-CD367CDE21FA}" sibTransId="{D0867464-4F09-4627-A2DD-1096F705BEB9}"/>
    <dgm:cxn modelId="{2E7C9839-6881-41CB-9302-D859E6B0356F}" srcId="{A37FCE52-BB8D-4E5E-B5CD-78601353216B}" destId="{F4B8FA05-AB98-48D0-A43C-6CFA7CE7A2EA}" srcOrd="2" destOrd="0" parTransId="{290C0EA3-F26E-47FD-B714-5707F6CF0350}" sibTransId="{597DF2E7-2308-427E-91F1-4B97864045E9}"/>
    <dgm:cxn modelId="{10536C5B-C68A-450F-839B-D91DE85AC308}" type="presOf" srcId="{150A7444-5DF1-4A6B-998A-18643DC53D16}" destId="{4D25B137-FE30-49E4-B14E-7E59BA82E151}" srcOrd="0" destOrd="0" presId="urn:microsoft.com/office/officeart/2005/8/layout/default"/>
    <dgm:cxn modelId="{A67ED06B-6791-4915-85D2-75F13F40D47A}" type="presOf" srcId="{A37FCE52-BB8D-4E5E-B5CD-78601353216B}" destId="{70330A00-5E31-4D46-A15E-E5469AAC78E7}" srcOrd="0" destOrd="0" presId="urn:microsoft.com/office/officeart/2005/8/layout/default"/>
    <dgm:cxn modelId="{DBF89B4C-9994-41EC-B5BC-756360AC4E14}" srcId="{A37FCE52-BB8D-4E5E-B5CD-78601353216B}" destId="{150A7444-5DF1-4A6B-998A-18643DC53D16}" srcOrd="1" destOrd="0" parTransId="{98124EFC-FB48-4304-900A-C733371A3A63}" sibTransId="{8DA5911E-4EC3-4BAC-BE25-E29051B204A6}"/>
    <dgm:cxn modelId="{77249D4E-46FF-48F0-96B3-A955CDD92B42}" type="presOf" srcId="{D7DCE5C8-2031-4683-9691-1B4197212BDD}" destId="{4315AD73-AC79-4EFC-B4EC-62978E0FA8EC}" srcOrd="0" destOrd="0" presId="urn:microsoft.com/office/officeart/2005/8/layout/default"/>
    <dgm:cxn modelId="{E08A92B1-2CDE-4507-BFF6-4599080BD3D0}" type="presOf" srcId="{51EBE00E-0DAF-4293-9188-59B33CBC9EFC}" destId="{D39C4F56-0EC2-469A-93A6-6FCB3E5B655A}" srcOrd="0" destOrd="0" presId="urn:microsoft.com/office/officeart/2005/8/layout/default"/>
    <dgm:cxn modelId="{A009BCED-2BAC-4EA0-A5F4-1CF8E889B502}" srcId="{A37FCE52-BB8D-4E5E-B5CD-78601353216B}" destId="{51EBE00E-0DAF-4293-9188-59B33CBC9EFC}" srcOrd="0" destOrd="0" parTransId="{CAC5E0DD-03B0-4744-AE0F-6272714DD64C}" sibTransId="{38B56183-5DD8-4313-B152-3F1C86A1CB8F}"/>
    <dgm:cxn modelId="{D15BBDFC-7F73-4CED-BE05-BACDB428B9B9}" type="presOf" srcId="{F4B8FA05-AB98-48D0-A43C-6CFA7CE7A2EA}" destId="{B5FB519F-4534-40AB-9807-0AB42005F2DE}" srcOrd="0" destOrd="0" presId="urn:microsoft.com/office/officeart/2005/8/layout/default"/>
    <dgm:cxn modelId="{7899C3B3-4840-475E-94B4-5449ED367CFB}" type="presParOf" srcId="{70330A00-5E31-4D46-A15E-E5469AAC78E7}" destId="{D39C4F56-0EC2-469A-93A6-6FCB3E5B655A}" srcOrd="0" destOrd="0" presId="urn:microsoft.com/office/officeart/2005/8/layout/default"/>
    <dgm:cxn modelId="{F5386BA0-E700-461A-B28D-C200D8C85BA0}" type="presParOf" srcId="{70330A00-5E31-4D46-A15E-E5469AAC78E7}" destId="{07C1FE6C-30C0-451D-803C-D370021D4AFD}" srcOrd="1" destOrd="0" presId="urn:microsoft.com/office/officeart/2005/8/layout/default"/>
    <dgm:cxn modelId="{38680BB2-A51D-48A9-B097-D454F27C1389}" type="presParOf" srcId="{70330A00-5E31-4D46-A15E-E5469AAC78E7}" destId="{4D25B137-FE30-49E4-B14E-7E59BA82E151}" srcOrd="2" destOrd="0" presId="urn:microsoft.com/office/officeart/2005/8/layout/default"/>
    <dgm:cxn modelId="{3BD684D1-5D93-43C8-B8A0-F566681DF6C1}" type="presParOf" srcId="{70330A00-5E31-4D46-A15E-E5469AAC78E7}" destId="{BAD85354-74B5-425A-A931-69068DE6E95B}" srcOrd="3" destOrd="0" presId="urn:microsoft.com/office/officeart/2005/8/layout/default"/>
    <dgm:cxn modelId="{AB056936-718D-4F87-9212-48BF93DF7D2E}" type="presParOf" srcId="{70330A00-5E31-4D46-A15E-E5469AAC78E7}" destId="{B5FB519F-4534-40AB-9807-0AB42005F2DE}" srcOrd="4" destOrd="0" presId="urn:microsoft.com/office/officeart/2005/8/layout/default"/>
    <dgm:cxn modelId="{252E4873-3967-4C4E-B72C-5B9F160A432A}" type="presParOf" srcId="{70330A00-5E31-4D46-A15E-E5469AAC78E7}" destId="{57E6545C-F65E-47CB-BB03-A37032933DBB}" srcOrd="5" destOrd="0" presId="urn:microsoft.com/office/officeart/2005/8/layout/default"/>
    <dgm:cxn modelId="{E5682BA1-D282-42FC-ADE9-B896BC28E6D7}" type="presParOf" srcId="{70330A00-5E31-4D46-A15E-E5469AAC78E7}" destId="{4315AD73-AC79-4EFC-B4EC-62978E0FA8E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F18D0-9B50-4A2B-A04F-6B526F33BA0D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Erasmus hareketliliğiniz boyunca başınıza gelebilecek herhangi kaza, hastalık vb. durumdan Erzincan Binali </a:t>
          </a:r>
          <a:r>
            <a:rPr lang="tr-TR" sz="1400" kern="1200" dirty="0" err="1"/>
            <a:t>Yılırım</a:t>
          </a:r>
          <a:r>
            <a:rPr lang="tr-TR" sz="1400" kern="1200" dirty="0"/>
            <a:t> Üniversitesi/ Ulusal Ajans ya da gideceğiniz kurum sorumlu değildir. Erasmus+ Öğrenim ve Erasmus+ Staj için edinmeniz gereken sigorta türleri farklıdır.</a:t>
          </a:r>
          <a:endParaRPr lang="en-US" sz="1400" kern="1200" dirty="0"/>
        </a:p>
      </dsp:txBody>
      <dsp:txXfrm>
        <a:off x="0" y="39687"/>
        <a:ext cx="3286125" cy="1971675"/>
      </dsp:txXfrm>
    </dsp:sp>
    <dsp:sp modelId="{4F3590DD-693C-4819-98CD-50B64CF39062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Sigorta poliçesi </a:t>
          </a:r>
          <a:r>
            <a:rPr lang="tr-TR" sz="1400" u="heavy" kern="1200" dirty="0"/>
            <a:t> yurtdışında  olacağınız  tarih  aralığını  kapsayacak</a:t>
          </a:r>
          <a:r>
            <a:rPr lang="tr-TR" sz="1400" kern="1200" dirty="0"/>
            <a:t> şekilde düzenlenmelidir. Poliçenizin İngilizce imzalı kopyalarına sahip olmalısınız, mümkünse Türkçe kopyalarını da edininiz. Erasmus+ Staj kapsamında edineceğiniz poliçe aşağıda belirtilen 3 alanda öğrencimize güvence sağlıyor olmalıdır.</a:t>
          </a:r>
          <a:endParaRPr lang="en-US" sz="1400" kern="1200" dirty="0"/>
        </a:p>
      </dsp:txBody>
      <dsp:txXfrm>
        <a:off x="3614737" y="39687"/>
        <a:ext cx="3286125" cy="1971675"/>
      </dsp:txXfrm>
    </dsp:sp>
    <dsp:sp modelId="{8EA25EC6-896F-4D66-A2E8-06F017705998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SEYAHAT VE SAĞLIK SİGORTASI (Minimum 30.000 Euro teminatlı ve “Ayakta ve Yatarak </a:t>
          </a:r>
          <a:r>
            <a:rPr lang="tr-TR" sz="1400" kern="1200" dirty="0" err="1"/>
            <a:t>Tedavi”yi</a:t>
          </a:r>
          <a:r>
            <a:rPr lang="tr-TR" sz="1400" kern="1200" dirty="0"/>
            <a:t> kapsayan) </a:t>
          </a:r>
          <a:endParaRPr lang="en-US" sz="1400" kern="1200" dirty="0"/>
        </a:p>
      </dsp:txBody>
      <dsp:txXfrm>
        <a:off x="7229475" y="39687"/>
        <a:ext cx="3286125" cy="1971675"/>
      </dsp:txXfrm>
    </dsp:sp>
    <dsp:sp modelId="{57656BCD-F71F-4F54-807B-13486E45A79B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KAZA SİGORTASI (Öğrencinin iş yerinde uğrayabileceği kazalara yönelik sigorta teminatı)</a:t>
          </a:r>
          <a:endParaRPr lang="en-US" sz="1400" kern="1200" dirty="0"/>
        </a:p>
      </dsp:txBody>
      <dsp:txXfrm>
        <a:off x="1807368" y="2339975"/>
        <a:ext cx="3286125" cy="1971675"/>
      </dsp:txXfrm>
    </dsp:sp>
    <dsp:sp modelId="{A8CC2530-D26D-4CA0-BDFF-5BE3783D3C26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MESULİYET SİGORTASI  (Öğrenci tarafından iş yerine verilebilecek zararlara yönelik sigorta teminatı)</a:t>
          </a:r>
          <a:endParaRPr lang="en-US" sz="1400" kern="1200" dirty="0"/>
        </a:p>
      </dsp:txBody>
      <dsp:txXfrm>
        <a:off x="5422106" y="2339975"/>
        <a:ext cx="3286125" cy="1971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C4F56-0EC2-469A-93A6-6FCB3E5B655A}">
      <dsp:nvSpPr>
        <dsp:cNvPr id="0" name=""/>
        <dsp:cNvSpPr/>
      </dsp:nvSpPr>
      <dsp:spPr>
        <a:xfrm>
          <a:off x="707" y="677419"/>
          <a:ext cx="2758173" cy="1654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Hareketliliğin başarılı sayılabilmesi için minimum süre 2 aydır.</a:t>
          </a:r>
          <a:endParaRPr lang="en-US" sz="1900" kern="1200"/>
        </a:p>
      </dsp:txBody>
      <dsp:txXfrm>
        <a:off x="707" y="677419"/>
        <a:ext cx="2758173" cy="1654904"/>
      </dsp:txXfrm>
    </dsp:sp>
    <dsp:sp modelId="{4D25B137-FE30-49E4-B14E-7E59BA82E151}">
      <dsp:nvSpPr>
        <dsp:cNvPr id="0" name=""/>
        <dsp:cNvSpPr/>
      </dsp:nvSpPr>
      <dsp:spPr>
        <a:xfrm>
          <a:off x="3034698" y="677419"/>
          <a:ext cx="2758173" cy="1654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2 aydan önce dönmek isterseniz, hareketlilik başarısız sayıldığı için tahsis edilen hibe geri alınır.</a:t>
          </a:r>
          <a:r>
            <a:rPr lang="tr-TR" altLang="en-US" sz="1900" kern="1200">
              <a:latin typeface="Franklin Gothic Book" panose="020B0503020102020204" pitchFamily="34" charset="0"/>
            </a:rPr>
            <a:t> </a:t>
          </a:r>
        </a:p>
      </dsp:txBody>
      <dsp:txXfrm>
        <a:off x="3034698" y="677419"/>
        <a:ext cx="2758173" cy="1654904"/>
      </dsp:txXfrm>
    </dsp:sp>
    <dsp:sp modelId="{B5FB519F-4534-40AB-9807-0AB42005F2DE}">
      <dsp:nvSpPr>
        <dsp:cNvPr id="0" name=""/>
        <dsp:cNvSpPr/>
      </dsp:nvSpPr>
      <dsp:spPr>
        <a:xfrm>
          <a:off x="707" y="2608141"/>
          <a:ext cx="2758173" cy="1654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en-US" sz="1900" kern="1200">
              <a:latin typeface="Franklin Gothic Book" panose="020B0503020102020204" pitchFamily="34" charset="0"/>
            </a:rPr>
            <a:t>Sömestr ve resmi tatil haricinde 7 günden fazla ev sahibi şehir / ülkeden ayrı kalınması, dönüş hibenizde kesinti sebebidir.</a:t>
          </a:r>
        </a:p>
      </dsp:txBody>
      <dsp:txXfrm>
        <a:off x="707" y="2608141"/>
        <a:ext cx="2758173" cy="1654904"/>
      </dsp:txXfrm>
    </dsp:sp>
    <dsp:sp modelId="{4315AD73-AC79-4EFC-B4EC-62978E0FA8EC}">
      <dsp:nvSpPr>
        <dsp:cNvPr id="0" name=""/>
        <dsp:cNvSpPr/>
      </dsp:nvSpPr>
      <dsp:spPr>
        <a:xfrm>
          <a:off x="3034698" y="2608141"/>
          <a:ext cx="2758173" cy="1654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en-US" sz="1900" kern="1200">
              <a:latin typeface="Franklin Gothic Book" panose="020B0503020102020204" pitchFamily="34" charset="0"/>
            </a:rPr>
            <a:t>Dönüşünüzde gerekli belgeler teslim edilmez ise: %80 hibe iade ALINIR.</a:t>
          </a:r>
          <a:endParaRPr lang="en-US" sz="1900" kern="1200"/>
        </a:p>
      </dsp:txBody>
      <dsp:txXfrm>
        <a:off x="3034698" y="2608141"/>
        <a:ext cx="2758173" cy="16549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3BEB1B-B122-4084-97B8-734400BDA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B943A36-BD4A-4B7E-AA4B-8A2E60466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17906F7-10EA-4889-B5D1-28EE80D3C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31.10.2024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78339F9-46F0-40F9-9FB0-E9C1FE2B8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8F14514-E5CA-45AA-8DFA-8B42303E6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038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358400-04D4-47EE-8AD5-FFEF77EFE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1BBB13-8D29-4CCE-8220-8CAAF0734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0E86780-AE97-4331-B256-BD7FB671E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31.10.2024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A8BD8E4-82B0-4350-9C01-644BFDD13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912E52F-08BB-4816-AF1F-BD1CBD5F1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5559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D235AB-192D-4C52-8DE2-5150D7A7A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8ED1EDA-84B5-44CF-9C67-63DA2B4C7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4E0A94D-0F3C-4CD4-A546-7AEA34D30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31.10.2024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CF9A652-F505-444B-AB6A-B5F18FB83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E14E6CD-0BE1-4CE6-B1D9-7E9B2B95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539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9D0E3A-0C8E-4A74-B765-18763EE99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6B8099-9B22-405C-9771-981772A464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6DC6343-D277-49E9-85C1-0539DD531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ED29F8D-D91D-4BA1-9B9A-1A770797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31.10.2024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6A6258F-D139-437A-8F71-5DB3B0580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5644BBF-EB98-47B1-AECD-8BBA714F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7644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A37CE3-EE45-4A9E-A81F-F69BBB48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8FB2C1-B774-49EB-8667-02AE42FD0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2674F96-0C20-4322-8EF4-9B32B6718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F0DECE5-A968-46F1-A17E-500AB2FB6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26FCA59-26A4-4D7B-A17F-2476FB0268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9F9BCAF-3C82-4F04-932F-9009786A3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31.10.2024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C80D397-23AF-46CC-9D25-D1BEDCC10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434855D3-B3D2-4CD1-AE50-60E6F8BF4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503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1E56FB-F66A-4F19-9D79-17B075FC0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1CDDF71-C530-43EC-A89B-9A45CC4F3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31.10.2024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849C143-A139-43E4-9EFC-C9BF3CE70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5E877A9-F000-41F2-BC5B-0BF1C320B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5257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58E8B9B-D449-4D8A-8B0D-86FA60CC7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31.10.2024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DBE4970-AD64-42AE-AF07-5B0025FFF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9E34759-D0C7-4D9A-955F-4EEA636B9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508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F4F38E-DB4E-4FA9-A533-50F6CF377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5AEE21-CC39-49CF-8610-19E6052B1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F3DF00C-3BF2-4C27-9873-1E3E3BC1EF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42BA014-DC38-4D96-A628-B739B6AB7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31.10.2024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81DEFFC-6A0B-4B68-B49C-02E3B2988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7494C88-321F-4D9A-A0E8-726A5748F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313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B2AAB0-3C60-4C9A-AC3D-90F7A7F3B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7ADE627-91F5-44E7-9E0F-D94A74E51C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7073138-CCC0-4F7A-A081-5CAD8FC22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2253661-E5E7-4C28-9286-81C959E8F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31.10.2024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CBFB26A-A3A3-47C4-A237-C7917EF2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9348E72-AF4B-44A6-9486-939448E35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978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0903AE-E33D-428A-9C38-B935DB9DD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96F7267-6FF1-43B1-B779-F5B555641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7B82147-E5FB-40DD-BBC7-893F06CF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31.10.2024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F34688F-0AFC-44CB-B12B-4C700363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037A57D-F998-4BBB-94D9-B17BF391E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5199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87A59BB-AC27-4866-B08C-2CA6D67272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BF1D7A2-80C9-473E-AF56-50567FD6B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CACD194-7CB9-42DB-AA2D-941875D07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31.10.2024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0DD6B45-5D99-494B-9C6E-6E634E4ED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678C327-D255-43D7-B093-9360DDB80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8628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1A1281E5-BC40-453F-AE2B-A1B91CB56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E0D23DA-91C0-4F2F-B3FF-DA3120405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6266C93-DD05-441B-9934-73349B8958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1244D-1037-4A05-9BCC-FD8B5D96652A}" type="datetimeFigureOut">
              <a:rPr lang="tr-TR" smtClean="0"/>
              <a:t>31.10.2024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91A6134-770F-45E1-A440-8571E5CEF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D42C81B-1815-439D-A82D-684EB32154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173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erasmus@erzincan.edu.t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1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804672" y="5116529"/>
            <a:ext cx="10592174" cy="10006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b="1" dirty="0">
                <a:solidFill>
                  <a:schemeClr val="tx2"/>
                </a:solidFill>
              </a:rPr>
              <a:t>ERASMUS+ 202</a:t>
            </a:r>
            <a:r>
              <a:rPr lang="tr-TR" sz="4000" b="1" dirty="0">
                <a:solidFill>
                  <a:schemeClr val="tx2"/>
                </a:solidFill>
              </a:rPr>
              <a:t>3</a:t>
            </a:r>
            <a:r>
              <a:rPr lang="en-US" sz="4000" b="1" dirty="0">
                <a:solidFill>
                  <a:schemeClr val="tx2"/>
                </a:solidFill>
              </a:rPr>
              <a:t>  </a:t>
            </a:r>
            <a:r>
              <a:rPr lang="tr-TR" sz="4000" b="1" dirty="0">
                <a:solidFill>
                  <a:schemeClr val="tx2"/>
                </a:solidFill>
              </a:rPr>
              <a:t>Staj Hareketliliği</a:t>
            </a:r>
            <a:r>
              <a:rPr lang="en-US" sz="4000" b="1" dirty="0">
                <a:solidFill>
                  <a:schemeClr val="tx2"/>
                </a:solidFill>
              </a:rPr>
              <a:t>  ORYANTASYON</a:t>
            </a:r>
          </a:p>
        </p:txBody>
      </p:sp>
      <p:pic>
        <p:nvPicPr>
          <p:cNvPr id="4" name="Picture 3" descr="Saint Isaac's Katedrali">
            <a:extLst>
              <a:ext uri="{FF2B5EF4-FFF2-40B4-BE49-F238E27FC236}">
                <a16:creationId xmlns:a16="http://schemas.microsoft.com/office/drawing/2014/main" id="{160D5668-0E1C-49BE-A39E-1E40FD80BF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679"/>
          <a:stretch/>
        </p:blipFill>
        <p:spPr>
          <a:xfrm>
            <a:off x="-1" y="10"/>
            <a:ext cx="12192001" cy="420144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7" name="Freeform: Shape 16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8532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F94ABA8-A699-494B-9E9E-505A7B6FB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tr-TR" sz="4100"/>
              <a:t>ERASMUS STAJ HAREKETLİLİĞİ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F9A592-79E6-41DD-92B5-2F5CC348B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Staj 2 ay (Minimum) ile 12 (Maximum) ay arasında yapılabilir.</a:t>
            </a:r>
          </a:p>
          <a:p>
            <a:pPr marL="0" indent="0">
              <a:buNone/>
            </a:pPr>
            <a:endParaRPr lang="tr-TR" sz="1900" dirty="0"/>
          </a:p>
          <a:p>
            <a:pPr marL="0" lvl="0" indent="0">
              <a:buNone/>
            </a:pP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Staj hareketliliği mezun olunan tarihten itibaren bir yıl içerisinde yapılabilir.</a:t>
            </a:r>
          </a:p>
          <a:p>
            <a:endParaRPr lang="tr-TR" sz="1900" dirty="0"/>
          </a:p>
          <a:p>
            <a:pPr marL="0" lvl="0" indent="0">
              <a:buNone/>
            </a:pP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Staj faaliyeti, öğrencinin öğrencisi olduğu mesleki eğitim alanında uygulamalı iş deneyimi elde etmesidir.</a:t>
            </a:r>
          </a:p>
          <a:p>
            <a:endParaRPr lang="tr-TR" sz="1900" dirty="0"/>
          </a:p>
        </p:txBody>
      </p:sp>
      <p:pic>
        <p:nvPicPr>
          <p:cNvPr id="5" name="Picture 4" descr="Kağıt ajandaya bir randevuyu kaydetme">
            <a:extLst>
              <a:ext uri="{FF2B5EF4-FFF2-40B4-BE49-F238E27FC236}">
                <a16:creationId xmlns:a16="http://schemas.microsoft.com/office/drawing/2014/main" id="{715F9624-9D86-45A5-B420-ED8249A866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881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48892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7">
            <a:extLst>
              <a:ext uri="{FF2B5EF4-FFF2-40B4-BE49-F238E27FC236}">
                <a16:creationId xmlns:a16="http://schemas.microsoft.com/office/drawing/2014/main" id="{5112AC23-F046-4DC5-9B92-07CA6CC7C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175AAFE7-143D-45AC-B616-09521E0F5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1">
            <a:extLst>
              <a:ext uri="{FF2B5EF4-FFF2-40B4-BE49-F238E27FC236}">
                <a16:creationId xmlns:a16="http://schemas.microsoft.com/office/drawing/2014/main" id="{0BA5DB72-E109-4D37-B6DD-C328D5397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34EE77-74D1-42B4-801B-40B35A68C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2152B4E-1BCF-43D1-814C-F560CEB52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486774-B7FC-480F-9AAF-9F55F4C43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8FA6A4C-BA1F-4EF8-B3BD-F28CB66DE6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BF89DB3-EA73-4FD0-AACB-5FE32C149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BAB203A-25C6-422F-9DB6-C69F0EE9F6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74730A1-7A3A-4ACF-965D-A6DCEC7DB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EB2D1A1F-B200-4444-AE01-EFC97AF7B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4" y="1042604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0E4CB9D-2256-4786-8DDF-ADFBF353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80841E3-DFCC-429A-B907-8B06EDB1E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4698A1-0C53-4620-97E1-B4689288CF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DBDFF7F-BD40-4085-952D-F6EC5908D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F29CA06-4FE5-44A6-8D40-A9C36449C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68E6F37-AE05-46BF-A77F-5505926E9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D6F5ECB-975C-4A38-BD48-A3C2B38E9E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BF36011-C922-4FD6-B09D-781A87054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1FD3DC2-6A33-4C9E-B0F5-5D6209717F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E4F800E-82BC-4AEF-9F07-7F95C8B8C3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AB0E82CD-02FF-4AF8-9687-AFC63433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0936"/>
            <a:ext cx="4989918" cy="5478640"/>
          </a:xfrm>
          <a:noFill/>
        </p:spPr>
        <p:txBody>
          <a:bodyPr anchor="ctr">
            <a:normAutofit/>
          </a:bodyPr>
          <a:lstStyle/>
          <a:p>
            <a:r>
              <a:rPr lang="tr-TR" sz="4800" b="1">
                <a:solidFill>
                  <a:schemeClr val="bg1"/>
                </a:solidFill>
                <a:latin typeface="Century Gothic"/>
                <a:cs typeface="Century Gothic"/>
              </a:rPr>
              <a:t>Staj Kabul/Davet Mektubu</a:t>
            </a:r>
            <a:br>
              <a:rPr lang="tr-TR" sz="4800" b="1">
                <a:solidFill>
                  <a:schemeClr val="bg1"/>
                </a:solidFill>
                <a:latin typeface="Century Gothic"/>
                <a:cs typeface="Century Gothic"/>
              </a:rPr>
            </a:br>
            <a:endParaRPr lang="tr-TR" sz="4800">
              <a:solidFill>
                <a:schemeClr val="bg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8D9C5DD-B8B3-46A0-8FBC-EE462F96C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801066" y="497785"/>
            <a:ext cx="5678424" cy="567484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chemeClr val="tx1"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751966-799E-4724-A7AC-2CA54BAA9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1946" y="630936"/>
            <a:ext cx="4982273" cy="5478672"/>
          </a:xfrm>
          <a:noFill/>
        </p:spPr>
        <p:txBody>
          <a:bodyPr anchor="ctr">
            <a:normAutofit/>
          </a:bodyPr>
          <a:lstStyle/>
          <a:p>
            <a:pPr marL="0" marR="5080" indent="0">
              <a:buNone/>
            </a:pPr>
            <a:r>
              <a:rPr lang="tr-TR" sz="1800" u="sng" spc="-20">
                <a:solidFill>
                  <a:schemeClr val="bg1"/>
                </a:solidFill>
                <a:cs typeface="Wingdings 3"/>
              </a:rPr>
              <a:t>Staj Kabul Mektubu’nda </a:t>
            </a:r>
          </a:p>
          <a:p>
            <a:pPr marL="0" marR="5080" indent="0">
              <a:buNone/>
            </a:pPr>
            <a:r>
              <a:rPr lang="tr-TR" sz="1800" spc="-160">
                <a:solidFill>
                  <a:schemeClr val="bg1"/>
                </a:solidFill>
                <a:cs typeface="Wingdings 3"/>
              </a:rPr>
              <a:t>EBYÜ</a:t>
            </a:r>
            <a:r>
              <a:rPr lang="tr-TR" sz="1800" spc="-160">
                <a:solidFill>
                  <a:schemeClr val="bg1"/>
                </a:solidFill>
                <a:cs typeface="Century Gothic"/>
              </a:rPr>
              <a:t> Enstitü/Fakülte/Yüksekokul Öğrencisi (Adı /Soyadı)</a:t>
            </a:r>
          </a:p>
          <a:p>
            <a:pPr marL="0" marR="5080" indent="0">
              <a:buNone/>
            </a:pPr>
            <a:r>
              <a:rPr lang="tr-TR" sz="1800" spc="-160">
                <a:solidFill>
                  <a:schemeClr val="bg1"/>
                </a:solidFill>
                <a:cs typeface="Century Gothic"/>
              </a:rPr>
              <a:t>Erasmus+ Değişim Programı kapsamında staj faaliyeti gerçekleştirileceği</a:t>
            </a:r>
          </a:p>
          <a:p>
            <a:pPr marL="0" marR="5080" indent="0">
              <a:buNone/>
            </a:pPr>
            <a:r>
              <a:rPr lang="tr-TR" sz="1800" spc="-160">
                <a:solidFill>
                  <a:schemeClr val="bg1"/>
                </a:solidFill>
                <a:cs typeface="Century Gothic"/>
              </a:rPr>
              <a:t>Staj kapsamında yürütülecek görevler (Belli ise departman adı)</a:t>
            </a:r>
          </a:p>
          <a:p>
            <a:pPr marL="0" marR="5080" indent="0">
              <a:buNone/>
            </a:pPr>
            <a:r>
              <a:rPr lang="tr-TR" sz="1800" spc="-160">
                <a:solidFill>
                  <a:schemeClr val="bg1"/>
                </a:solidFill>
                <a:cs typeface="Century Gothic"/>
              </a:rPr>
              <a:t>Staj Başlangıç ve Bitiş Tarihleri (net tarih aralığı)</a:t>
            </a:r>
          </a:p>
          <a:p>
            <a:pPr marL="0" marR="5080" indent="0">
              <a:buNone/>
            </a:pPr>
            <a:r>
              <a:rPr lang="tr-TR" sz="1800" spc="-160">
                <a:solidFill>
                  <a:schemeClr val="bg1"/>
                </a:solidFill>
                <a:cs typeface="Century Gothic"/>
              </a:rPr>
              <a:t>Kuruluşun İmza ve Mührü </a:t>
            </a:r>
            <a:r>
              <a:rPr lang="tr-TR" sz="1800" u="sng" spc="-20">
                <a:solidFill>
                  <a:schemeClr val="bg1"/>
                </a:solidFill>
                <a:cs typeface="Wingdings 3"/>
              </a:rPr>
              <a:t>Bulunmalıdır.</a:t>
            </a:r>
            <a:r>
              <a:rPr lang="tr-TR" sz="1800" b="1" spc="-20">
                <a:solidFill>
                  <a:schemeClr val="bg1"/>
                </a:solidFill>
                <a:cs typeface="Arial"/>
              </a:rPr>
              <a:t>                       </a:t>
            </a:r>
            <a:endParaRPr lang="tr-TR" sz="1800" b="1">
              <a:solidFill>
                <a:schemeClr val="bg1"/>
              </a:solidFill>
              <a:cs typeface="Arial"/>
            </a:endParaRPr>
          </a:p>
          <a:p>
            <a:pPr marL="0" marR="5080" indent="0">
              <a:buNone/>
            </a:pPr>
            <a:r>
              <a:rPr lang="tr-TR" sz="1800" u="sng" spc="-20">
                <a:solidFill>
                  <a:schemeClr val="bg1"/>
                </a:solidFill>
                <a:cs typeface="Wingdings 3"/>
              </a:rPr>
              <a:t>Staj Kabul Mektubu Uluslararası İlişkiler Koordinatörlüğü’ne elden teslim edilmelidir ya da </a:t>
            </a:r>
            <a:r>
              <a:rPr lang="tr-TR" sz="1800" u="sng" spc="-20">
                <a:solidFill>
                  <a:schemeClr val="bg1"/>
                </a:solidFill>
                <a:cs typeface="Wingdings 3"/>
                <a:hlinkClick r:id="rId2"/>
              </a:rPr>
              <a:t>erasmus@erzincan.edu.tr</a:t>
            </a:r>
            <a:r>
              <a:rPr lang="tr-TR" sz="1800" u="sng" spc="-20">
                <a:solidFill>
                  <a:schemeClr val="bg1"/>
                </a:solidFill>
                <a:cs typeface="Wingdings 3"/>
              </a:rPr>
              <a:t> adresine gönderilmelidir.</a:t>
            </a:r>
          </a:p>
          <a:p>
            <a:pPr marL="354965" marR="5080" indent="-342900">
              <a:buFont typeface="Wingdings 3"/>
              <a:buChar char="´"/>
            </a:pPr>
            <a:endParaRPr lang="tr-TR" sz="1800" u="sng" spc="-20">
              <a:solidFill>
                <a:schemeClr val="bg1"/>
              </a:solidFill>
              <a:cs typeface="Wingdings 3"/>
            </a:endParaRPr>
          </a:p>
          <a:p>
            <a:pPr marL="12065" marR="5080" indent="0">
              <a:buNone/>
            </a:pPr>
            <a:r>
              <a:rPr lang="tr-TR" sz="1800" spc="-20">
                <a:solidFill>
                  <a:schemeClr val="bg1"/>
                </a:solidFill>
                <a:cs typeface="Wingdings 3"/>
              </a:rPr>
              <a:t>*** Süreç içinde staj yapacağınız kurum ya da stajınızı gerçekleştireceğiniz tarih aralığı değişirse, buna uygun olarak edinmiş olduğunuz en güncel staj davet mektubunuzu kontrol edilip onaylanmak üzere Koordinatörlüğümüze iletmeniz gerekmektedir.</a:t>
            </a:r>
          </a:p>
          <a:p>
            <a:endParaRPr lang="tr-TR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635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D6EEA4-51EF-4796-BE5B-F3EB11F2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B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ir kitabın üzerinde gözlük">
            <a:extLst>
              <a:ext uri="{FF2B5EF4-FFF2-40B4-BE49-F238E27FC236}">
                <a16:creationId xmlns:a16="http://schemas.microsoft.com/office/drawing/2014/main" id="{6D2A133C-41CF-80FB-E3BA-1D4299B5F7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14112" b="983"/>
          <a:stretch/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04C04106-C332-46A9-8F10-8B2DF0E19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0021"/>
            <a:ext cx="6696445" cy="1325563"/>
          </a:xfrm>
        </p:spPr>
        <p:txBody>
          <a:bodyPr>
            <a:normAutofit/>
          </a:bodyPr>
          <a:lstStyle/>
          <a:p>
            <a:r>
              <a:rPr lang="en-US" sz="2800" b="1">
                <a:solidFill>
                  <a:srgbClr val="FFFFFF"/>
                </a:solidFill>
                <a:cs typeface="Century Gothic"/>
              </a:rPr>
              <a:t>Öğrenim Anlaşması (Learning Agreement For Traineeships)</a:t>
            </a:r>
            <a:br>
              <a:rPr lang="en-US" sz="2800" b="1">
                <a:solidFill>
                  <a:srgbClr val="FFFFFF"/>
                </a:solidFill>
                <a:cs typeface="Century Gothic"/>
              </a:rPr>
            </a:br>
            <a:endParaRPr lang="tr-TR" sz="2800">
              <a:solidFill>
                <a:srgbClr val="FFFFFF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A87EE8-B40E-4CBF-8778-8E53FDB4D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90600"/>
            <a:ext cx="6696452" cy="24337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spc="-10" dirty="0">
                <a:solidFill>
                  <a:srgbClr val="FFFFFF"/>
                </a:solidFill>
                <a:cs typeface="Century Gothic"/>
              </a:rPr>
              <a:t>Uluslararası İlişkiler Koordinatörlüğü internet sayfasından </a:t>
            </a:r>
            <a:r>
              <a:rPr lang="tr-TR" sz="2000" b="1" u="sng" spc="-5" dirty="0">
                <a:solidFill>
                  <a:srgbClr val="FFFFFF"/>
                </a:solidFill>
                <a:cs typeface="Century Gothic"/>
              </a:rPr>
              <a:t>Erasmus+ Öğrenci Hareketliliği</a:t>
            </a:r>
            <a:r>
              <a:rPr lang="tr-TR" sz="2000" b="1" spc="-5" dirty="0">
                <a:solidFill>
                  <a:srgbClr val="FFFFFF"/>
                </a:solidFill>
                <a:cs typeface="Century Gothic"/>
              </a:rPr>
              <a:t> </a:t>
            </a:r>
            <a:r>
              <a:rPr lang="tr-TR" sz="2000" spc="-5" dirty="0">
                <a:solidFill>
                  <a:srgbClr val="FFFFFF"/>
                </a:solidFill>
                <a:cs typeface="Century Gothic"/>
              </a:rPr>
              <a:t>kısmında </a:t>
            </a:r>
            <a:r>
              <a:rPr lang="tr-TR" sz="2000" b="1" u="sng" spc="-5" dirty="0">
                <a:solidFill>
                  <a:srgbClr val="FFFFFF"/>
                </a:solidFill>
                <a:cs typeface="Century Gothic"/>
              </a:rPr>
              <a:t>Belgeler, Formlar </a:t>
            </a:r>
            <a:r>
              <a:rPr lang="tr-TR" sz="2000" spc="-5" dirty="0">
                <a:solidFill>
                  <a:srgbClr val="FFFFFF"/>
                </a:solidFill>
                <a:cs typeface="Century Gothic"/>
              </a:rPr>
              <a:t>başlığı altında bulunan </a:t>
            </a:r>
            <a:r>
              <a:rPr lang="tr-TR" sz="2000" b="1" u="sng" spc="-5" dirty="0">
                <a:solidFill>
                  <a:srgbClr val="FFFFFF"/>
                </a:solidFill>
                <a:cs typeface="Century Gothic"/>
              </a:rPr>
              <a:t>Staj Anlaşması (Learning </a:t>
            </a:r>
            <a:r>
              <a:rPr lang="tr-TR" sz="2000" b="1" u="sng" spc="-5" dirty="0" err="1">
                <a:solidFill>
                  <a:srgbClr val="FFFFFF"/>
                </a:solidFill>
                <a:cs typeface="Century Gothic"/>
              </a:rPr>
              <a:t>Agreement</a:t>
            </a:r>
            <a:r>
              <a:rPr lang="tr-TR" sz="2000" b="1" u="sng" spc="-5" dirty="0">
                <a:solidFill>
                  <a:srgbClr val="FFFFFF"/>
                </a:solidFill>
                <a:cs typeface="Century Gothic"/>
              </a:rPr>
              <a:t> </a:t>
            </a:r>
            <a:r>
              <a:rPr lang="tr-TR" sz="2000" b="1" u="sng" spc="-5" dirty="0" err="1">
                <a:solidFill>
                  <a:srgbClr val="FFFFFF"/>
                </a:solidFill>
                <a:cs typeface="Century Gothic"/>
              </a:rPr>
              <a:t>for</a:t>
            </a:r>
            <a:r>
              <a:rPr lang="tr-TR" sz="2000" b="1" u="sng" spc="-5" dirty="0">
                <a:solidFill>
                  <a:srgbClr val="FFFFFF"/>
                </a:solidFill>
                <a:cs typeface="Century Gothic"/>
              </a:rPr>
              <a:t> </a:t>
            </a:r>
            <a:r>
              <a:rPr lang="tr-TR" sz="2000" b="1" u="sng" spc="-5" dirty="0" err="1">
                <a:solidFill>
                  <a:srgbClr val="FFFFFF"/>
                </a:solidFill>
                <a:cs typeface="Century Gothic"/>
              </a:rPr>
              <a:t>Traineeships</a:t>
            </a:r>
            <a:r>
              <a:rPr lang="tr-TR" sz="2000" b="1" u="sng" spc="-5" dirty="0">
                <a:solidFill>
                  <a:srgbClr val="FFFFFF"/>
                </a:solidFill>
                <a:cs typeface="Century Gothic"/>
              </a:rPr>
              <a:t>)</a:t>
            </a:r>
            <a:r>
              <a:rPr lang="tr-TR" sz="2000" b="1" spc="-5" dirty="0">
                <a:solidFill>
                  <a:srgbClr val="FFFFFF"/>
                </a:solidFill>
                <a:cs typeface="Century Gothic"/>
              </a:rPr>
              <a:t> </a:t>
            </a:r>
            <a:r>
              <a:rPr lang="tr-TR" sz="2000" spc="-5" dirty="0">
                <a:solidFill>
                  <a:srgbClr val="FFFFFF"/>
                </a:solidFill>
                <a:cs typeface="Century Gothic"/>
              </a:rPr>
              <a:t>belgesini indirebilirsiniz. Belge bilgisayar ortamında doldurulmalı, üzerindeki onay imzaları tamamlanmış olmalıdır. Belgenin staj kurumunuzdan tarafınıza e-posta ile iletilmiş taranmış kopyası kabul edilebilir.</a:t>
            </a:r>
          </a:p>
          <a:p>
            <a:endParaRPr lang="tr-TR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6995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26" descr="Düzenli, boş bir eğitim masası">
            <a:extLst>
              <a:ext uri="{FF2B5EF4-FFF2-40B4-BE49-F238E27FC236}">
                <a16:creationId xmlns:a16="http://schemas.microsoft.com/office/drawing/2014/main" id="{F486C6B9-B491-FC47-67A9-EEA0F87B62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68" r="514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7A63A0C3-790E-4D7B-B004-8A53D14F21EA}"/>
              </a:ext>
            </a:extLst>
          </p:cNvPr>
          <p:cNvSpPr txBox="1"/>
          <p:nvPr/>
        </p:nvSpPr>
        <p:spPr>
          <a:xfrm>
            <a:off x="7531610" y="365125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Akademik Tanınma Belgesi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(E</a:t>
            </a:r>
            <a:r>
              <a:rPr lang="en-US" sz="3100" b="0" i="0">
                <a:effectLst/>
                <a:latin typeface="+mj-lt"/>
                <a:ea typeface="+mj-ea"/>
                <a:cs typeface="+mj-cs"/>
              </a:rPr>
              <a:t>ğer staj karşılığı AKTS alınacak ise</a:t>
            </a:r>
            <a:r>
              <a:rPr lang="en-US" sz="3100" b="1"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25" name="İçerik Yer Tutucusu 2"/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1700"/>
              <a:t>Learning Agreement belgesinde onaylanan dersler ve ya staj konuları, Akademik Tanınma belgesine yazılır ve bölüm koordinatörüne teslim edilir. </a:t>
            </a:r>
          </a:p>
          <a:p>
            <a:pPr marL="0"/>
            <a:endParaRPr lang="en-US" sz="1700"/>
          </a:p>
          <a:p>
            <a:pPr marL="0"/>
            <a:r>
              <a:rPr lang="en-US" sz="1700"/>
              <a:t>Staj anlaşmasının Fakülte</a:t>
            </a:r>
            <a:r>
              <a:rPr lang="en-US" sz="1700" b="1"/>
              <a:t> </a:t>
            </a:r>
            <a:r>
              <a:rPr lang="en-US" sz="1700"/>
              <a:t>Yönetim Kurulu'nda değerlendirildikten sonra Bölüm Başkanı/Enstitü ve lisansüstü öğrencileri için tez danışmanı, Bölüm Erasmus Koordinatörü ve takiben Fakülte Dekanı/Meslek Yüksekokul Müdürü tarafından onaylanması gerekmektedir. </a:t>
            </a:r>
          </a:p>
        </p:txBody>
      </p:sp>
    </p:spTree>
    <p:extLst>
      <p:ext uri="{BB962C8B-B14F-4D97-AF65-F5344CB8AC3E}">
        <p14:creationId xmlns:p14="http://schemas.microsoft.com/office/powerpoint/2010/main" val="2035322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5DC86B-2C3C-BAFE-FAD6-63A9E65BF7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4015" b="3973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179F49C4-4002-4D31-B27D-F996010C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tr-TR" sz="7200" b="1" dirty="0">
                <a:solidFill>
                  <a:srgbClr val="FFFFFF"/>
                </a:solidFill>
                <a:cs typeface="Century Gothic"/>
              </a:rPr>
              <a:t>Sigortalar</a:t>
            </a:r>
            <a:endParaRPr lang="tr-TR" sz="7200" dirty="0">
              <a:solidFill>
                <a:srgbClr val="FFFFFF"/>
              </a:solidFill>
            </a:endParaRP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32434731-36D2-4F27-B584-4FA25FB566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48414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69559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5F55C16-BC21-49EF-A4FF-C3155BB93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C67BB2F-A910-4E8F-B177-F6D9D1173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365125"/>
            <a:ext cx="5105398" cy="1952744"/>
          </a:xfrm>
        </p:spPr>
        <p:txBody>
          <a:bodyPr>
            <a:normAutofit/>
          </a:bodyPr>
          <a:lstStyle/>
          <a:p>
            <a:r>
              <a:rPr lang="tr-TR" sz="2400" b="1"/>
              <a:t>HAREKETLİLİK BAŞLAMADAN ÖNCE </a:t>
            </a:r>
            <a:br>
              <a:rPr lang="tr-TR" sz="2400" b="1"/>
            </a:br>
            <a:r>
              <a:rPr lang="tr-TR" sz="2400" b="1"/>
              <a:t>TESLİM </a:t>
            </a:r>
            <a:br>
              <a:rPr lang="tr-TR" sz="2400" b="1"/>
            </a:br>
            <a:r>
              <a:rPr lang="tr-TR" sz="2400" b="1"/>
              <a:t>EDİLMESİ </a:t>
            </a:r>
            <a:br>
              <a:rPr lang="tr-TR" sz="2400" b="1"/>
            </a:br>
            <a:r>
              <a:rPr lang="tr-TR" sz="2400" b="1"/>
              <a:t>GEREKEN </a:t>
            </a:r>
            <a:br>
              <a:rPr lang="tr-TR" sz="2400" b="1"/>
            </a:br>
            <a:r>
              <a:rPr lang="tr-TR" sz="2400" b="1"/>
              <a:t>BELGELER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C5F069E-AFE6-4825-8945-46F2918A5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6116569" cy="6858000"/>
          </a:xfrm>
          <a:custGeom>
            <a:avLst/>
            <a:gdLst>
              <a:gd name="connsiteX0" fmla="*/ 0 w 6116569"/>
              <a:gd name="connsiteY0" fmla="*/ 0 h 6879321"/>
              <a:gd name="connsiteX1" fmla="*/ 2935851 w 6116569"/>
              <a:gd name="connsiteY1" fmla="*/ 0 h 6879321"/>
              <a:gd name="connsiteX2" fmla="*/ 3238280 w 6116569"/>
              <a:gd name="connsiteY2" fmla="*/ 31980 h 6879321"/>
              <a:gd name="connsiteX3" fmla="*/ 3660541 w 6116569"/>
              <a:gd name="connsiteY3" fmla="*/ 550772 h 6879321"/>
              <a:gd name="connsiteX4" fmla="*/ 3808902 w 6116569"/>
              <a:gd name="connsiteY4" fmla="*/ 589860 h 6879321"/>
              <a:gd name="connsiteX5" fmla="*/ 4413762 w 6116569"/>
              <a:gd name="connsiteY5" fmla="*/ 625393 h 6879321"/>
              <a:gd name="connsiteX6" fmla="*/ 4567830 w 6116569"/>
              <a:gd name="connsiteY6" fmla="*/ 721333 h 6879321"/>
              <a:gd name="connsiteX7" fmla="*/ 4171247 w 6116569"/>
              <a:gd name="connsiteY7" fmla="*/ 792401 h 6879321"/>
              <a:gd name="connsiteX8" fmla="*/ 4376671 w 6116569"/>
              <a:gd name="connsiteY8" fmla="*/ 842148 h 6879321"/>
              <a:gd name="connsiteX9" fmla="*/ 4527887 w 6116569"/>
              <a:gd name="connsiteY9" fmla="*/ 813722 h 6879321"/>
              <a:gd name="connsiteX10" fmla="*/ 4633452 w 6116569"/>
              <a:gd name="connsiteY10" fmla="*/ 799508 h 6879321"/>
              <a:gd name="connsiteX11" fmla="*/ 4947293 w 6116569"/>
              <a:gd name="connsiteY11" fmla="*/ 870576 h 6879321"/>
              <a:gd name="connsiteX12" fmla="*/ 5263988 w 6116569"/>
              <a:gd name="connsiteY12" fmla="*/ 820828 h 6879321"/>
              <a:gd name="connsiteX13" fmla="*/ 5249723 w 6116569"/>
              <a:gd name="connsiteY13" fmla="*/ 895449 h 6879321"/>
              <a:gd name="connsiteX14" fmla="*/ 4744723 w 6116569"/>
              <a:gd name="connsiteY14" fmla="*/ 1197485 h 6879321"/>
              <a:gd name="connsiteX15" fmla="*/ 4767548 w 6116569"/>
              <a:gd name="connsiteY15" fmla="*/ 1346727 h 6879321"/>
              <a:gd name="connsiteX16" fmla="*/ 4539299 w 6116569"/>
              <a:gd name="connsiteY16" fmla="*/ 1421348 h 6879321"/>
              <a:gd name="connsiteX17" fmla="*/ 4607773 w 6116569"/>
              <a:gd name="connsiteY17" fmla="*/ 1485309 h 6879321"/>
              <a:gd name="connsiteX18" fmla="*/ 4579242 w 6116569"/>
              <a:gd name="connsiteY18" fmla="*/ 1535055 h 6879321"/>
              <a:gd name="connsiteX19" fmla="*/ 5278255 w 6116569"/>
              <a:gd name="connsiteY19" fmla="*/ 1609676 h 6879321"/>
              <a:gd name="connsiteX20" fmla="*/ 5771843 w 6116569"/>
              <a:gd name="connsiteY20" fmla="*/ 1630997 h 6879321"/>
              <a:gd name="connsiteX21" fmla="*/ 6105656 w 6116569"/>
              <a:gd name="connsiteY21" fmla="*/ 1748257 h 6879321"/>
              <a:gd name="connsiteX22" fmla="*/ 5691955 w 6116569"/>
              <a:gd name="connsiteY22" fmla="*/ 2167555 h 6879321"/>
              <a:gd name="connsiteX23" fmla="*/ 5475118 w 6116569"/>
              <a:gd name="connsiteY23" fmla="*/ 2348776 h 6879321"/>
              <a:gd name="connsiteX24" fmla="*/ 5826051 w 6116569"/>
              <a:gd name="connsiteY24" fmla="*/ 2291922 h 6879321"/>
              <a:gd name="connsiteX25" fmla="*/ 5552153 w 6116569"/>
              <a:gd name="connsiteY25" fmla="*/ 2597513 h 6879321"/>
              <a:gd name="connsiteX26" fmla="*/ 5603508 w 6116569"/>
              <a:gd name="connsiteY26" fmla="*/ 2647260 h 6879321"/>
              <a:gd name="connsiteX27" fmla="*/ 5700515 w 6116569"/>
              <a:gd name="connsiteY27" fmla="*/ 2679240 h 6879321"/>
              <a:gd name="connsiteX28" fmla="*/ 5246870 w 6116569"/>
              <a:gd name="connsiteY28" fmla="*/ 2888889 h 6879321"/>
              <a:gd name="connsiteX29" fmla="*/ 4836022 w 6116569"/>
              <a:gd name="connsiteY29" fmla="*/ 3169605 h 6879321"/>
              <a:gd name="connsiteX30" fmla="*/ 4736163 w 6116569"/>
              <a:gd name="connsiteY30" fmla="*/ 3233565 h 6879321"/>
              <a:gd name="connsiteX31" fmla="*/ 4853141 w 6116569"/>
              <a:gd name="connsiteY31" fmla="*/ 3233565 h 6879321"/>
              <a:gd name="connsiteX32" fmla="*/ 4944440 w 6116569"/>
              <a:gd name="connsiteY32" fmla="*/ 3226459 h 6879321"/>
              <a:gd name="connsiteX33" fmla="*/ 5109921 w 6116569"/>
              <a:gd name="connsiteY33" fmla="*/ 3283313 h 6879321"/>
              <a:gd name="connsiteX34" fmla="*/ 5694809 w 6116569"/>
              <a:gd name="connsiteY34" fmla="*/ 3141178 h 6879321"/>
              <a:gd name="connsiteX35" fmla="*/ 5566419 w 6116569"/>
              <a:gd name="connsiteY35" fmla="*/ 3301079 h 6879321"/>
              <a:gd name="connsiteX36" fmla="*/ 5415203 w 6116569"/>
              <a:gd name="connsiteY36" fmla="*/ 3397020 h 6879321"/>
              <a:gd name="connsiteX37" fmla="*/ 5612068 w 6116569"/>
              <a:gd name="connsiteY37" fmla="*/ 3432554 h 6879321"/>
              <a:gd name="connsiteX38" fmla="*/ 5206927 w 6116569"/>
              <a:gd name="connsiteY38" fmla="*/ 3599562 h 6879321"/>
              <a:gd name="connsiteX39" fmla="*/ 5301079 w 6116569"/>
              <a:gd name="connsiteY39" fmla="*/ 3723930 h 6879321"/>
              <a:gd name="connsiteX40" fmla="*/ 4507915 w 6116569"/>
              <a:gd name="connsiteY40" fmla="*/ 4306683 h 6879321"/>
              <a:gd name="connsiteX41" fmla="*/ 3982942 w 6116569"/>
              <a:gd name="connsiteY41" fmla="*/ 4587399 h 6879321"/>
              <a:gd name="connsiteX42" fmla="*/ 4185513 w 6116569"/>
              <a:gd name="connsiteY42" fmla="*/ 4541205 h 6879321"/>
              <a:gd name="connsiteX43" fmla="*/ 5212633 w 6116569"/>
              <a:gd name="connsiteY43" fmla="*/ 4455924 h 6879321"/>
              <a:gd name="connsiteX44" fmla="*/ 5312492 w 6116569"/>
              <a:gd name="connsiteY44" fmla="*/ 4473691 h 6879321"/>
              <a:gd name="connsiteX45" fmla="*/ 4596361 w 6116569"/>
              <a:gd name="connsiteY45" fmla="*/ 4818368 h 6879321"/>
              <a:gd name="connsiteX46" fmla="*/ 4873113 w 6116569"/>
              <a:gd name="connsiteY46" fmla="*/ 4885882 h 6879321"/>
              <a:gd name="connsiteX47" fmla="*/ 4935881 w 6116569"/>
              <a:gd name="connsiteY47" fmla="*/ 4914309 h 6879321"/>
              <a:gd name="connsiteX48" fmla="*/ 4873113 w 6116569"/>
              <a:gd name="connsiteY48" fmla="*/ 5003143 h 6879321"/>
              <a:gd name="connsiteX49" fmla="*/ 4721898 w 6116569"/>
              <a:gd name="connsiteY49" fmla="*/ 5095530 h 6879321"/>
              <a:gd name="connsiteX50" fmla="*/ 5132745 w 6116569"/>
              <a:gd name="connsiteY50" fmla="*/ 4949842 h 6879321"/>
              <a:gd name="connsiteX51" fmla="*/ 5101362 w 6116569"/>
              <a:gd name="connsiteY51" fmla="*/ 5081317 h 6879321"/>
              <a:gd name="connsiteX52" fmla="*/ 5138452 w 6116569"/>
              <a:gd name="connsiteY52" fmla="*/ 5198578 h 6879321"/>
              <a:gd name="connsiteX53" fmla="*/ 4904497 w 6116569"/>
              <a:gd name="connsiteY53" fmla="*/ 5362033 h 6879321"/>
              <a:gd name="connsiteX54" fmla="*/ 4579242 w 6116569"/>
              <a:gd name="connsiteY54" fmla="*/ 5674729 h 6879321"/>
              <a:gd name="connsiteX55" fmla="*/ 4253988 w 6116569"/>
              <a:gd name="connsiteY55" fmla="*/ 5884379 h 6879321"/>
              <a:gd name="connsiteX56" fmla="*/ 3985795 w 6116569"/>
              <a:gd name="connsiteY56" fmla="*/ 6069153 h 6879321"/>
              <a:gd name="connsiteX57" fmla="*/ 4231163 w 6116569"/>
              <a:gd name="connsiteY57" fmla="*/ 6030066 h 6879321"/>
              <a:gd name="connsiteX58" fmla="*/ 3814609 w 6116569"/>
              <a:gd name="connsiteY58" fmla="*/ 6317889 h 6879321"/>
              <a:gd name="connsiteX59" fmla="*/ 3751840 w 6116569"/>
              <a:gd name="connsiteY59" fmla="*/ 6339209 h 6879321"/>
              <a:gd name="connsiteX60" fmla="*/ 3089919 w 6116569"/>
              <a:gd name="connsiteY60" fmla="*/ 6563071 h 6879321"/>
              <a:gd name="connsiteX61" fmla="*/ 2961529 w 6116569"/>
              <a:gd name="connsiteY61" fmla="*/ 6662566 h 6879321"/>
              <a:gd name="connsiteX62" fmla="*/ 3107038 w 6116569"/>
              <a:gd name="connsiteY62" fmla="*/ 6673226 h 6879321"/>
              <a:gd name="connsiteX63" fmla="*/ 3594919 w 6116569"/>
              <a:gd name="connsiteY63" fmla="*/ 6591499 h 6879321"/>
              <a:gd name="connsiteX64" fmla="*/ 3261106 w 6116569"/>
              <a:gd name="connsiteY64" fmla="*/ 6726527 h 6879321"/>
              <a:gd name="connsiteX65" fmla="*/ 3620597 w 6116569"/>
              <a:gd name="connsiteY65" fmla="*/ 6740740 h 6879321"/>
              <a:gd name="connsiteX66" fmla="*/ 3703337 w 6116569"/>
              <a:gd name="connsiteY66" fmla="*/ 6826020 h 6879321"/>
              <a:gd name="connsiteX67" fmla="*/ 3689072 w 6116569"/>
              <a:gd name="connsiteY67" fmla="*/ 6879321 h 6879321"/>
              <a:gd name="connsiteX68" fmla="*/ 0 w 6116569"/>
              <a:gd name="connsiteY68" fmla="*/ 6879321 h 687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" name="Grafik 12" descr="Document">
            <a:extLst>
              <a:ext uri="{FF2B5EF4-FFF2-40B4-BE49-F238E27FC236}">
                <a16:creationId xmlns:a16="http://schemas.microsoft.com/office/drawing/2014/main" id="{874F6EA3-FC5A-D9A3-CE5F-BEC139E5A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134" y="1918107"/>
            <a:ext cx="3195204" cy="3195204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16187F-E47E-4B43-B11B-50937EBE4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497257"/>
            <a:ext cx="5105398" cy="36797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700" spc="-20" dirty="0">
                <a:cs typeface="Wingdings 3"/>
              </a:rPr>
              <a:t>Uluslararası</a:t>
            </a:r>
            <a:r>
              <a:rPr lang="tr-TR" sz="1700" dirty="0">
                <a:cs typeface="Calibri"/>
              </a:rPr>
              <a:t> </a:t>
            </a:r>
            <a:r>
              <a:rPr lang="tr-TR" sz="1700" spc="-10" dirty="0">
                <a:cs typeface="Calibri"/>
              </a:rPr>
              <a:t>İ</a:t>
            </a:r>
            <a:r>
              <a:rPr lang="tr-TR" sz="1700" dirty="0">
                <a:cs typeface="Calibri"/>
              </a:rPr>
              <a:t>lişkiler</a:t>
            </a:r>
            <a:r>
              <a:rPr lang="tr-TR" sz="1700" spc="-25" dirty="0">
                <a:cs typeface="Calibri"/>
              </a:rPr>
              <a:t> </a:t>
            </a:r>
            <a:r>
              <a:rPr lang="tr-TR" sz="1700" spc="-50" dirty="0">
                <a:cs typeface="Calibri"/>
              </a:rPr>
              <a:t>K</a:t>
            </a:r>
            <a:r>
              <a:rPr lang="tr-TR" sz="1700" dirty="0">
                <a:cs typeface="Calibri"/>
              </a:rPr>
              <a:t>o</a:t>
            </a:r>
            <a:r>
              <a:rPr lang="tr-TR" sz="1700" spc="-10" dirty="0">
                <a:cs typeface="Calibri"/>
              </a:rPr>
              <a:t>o</a:t>
            </a:r>
            <a:r>
              <a:rPr lang="tr-TR" sz="1700" spc="-35" dirty="0">
                <a:cs typeface="Calibri"/>
              </a:rPr>
              <a:t>r</a:t>
            </a:r>
            <a:r>
              <a:rPr lang="tr-TR" sz="1700" dirty="0">
                <a:cs typeface="Calibri"/>
              </a:rPr>
              <a:t>din</a:t>
            </a:r>
            <a:r>
              <a:rPr lang="tr-TR" sz="1700" spc="-25" dirty="0">
                <a:cs typeface="Calibri"/>
              </a:rPr>
              <a:t>at</a:t>
            </a:r>
            <a:r>
              <a:rPr lang="tr-TR" sz="1700" dirty="0">
                <a:cs typeface="Calibri"/>
              </a:rPr>
              <a:t>örlüğüne</a:t>
            </a:r>
            <a:r>
              <a:rPr lang="tr-TR" sz="1700" spc="5" dirty="0">
                <a:cs typeface="Calibri"/>
              </a:rPr>
              <a:t> </a:t>
            </a:r>
            <a:r>
              <a:rPr lang="tr-TR" sz="1700" spc="-25" dirty="0">
                <a:cs typeface="Calibri"/>
              </a:rPr>
              <a:t>t</a:t>
            </a:r>
            <a:r>
              <a:rPr lang="tr-TR" sz="1700" dirty="0">
                <a:cs typeface="Calibri"/>
              </a:rPr>
              <a:t>eslim</a:t>
            </a:r>
            <a:r>
              <a:rPr lang="tr-TR" sz="1700" spc="-25" dirty="0">
                <a:cs typeface="Calibri"/>
              </a:rPr>
              <a:t> </a:t>
            </a:r>
            <a:r>
              <a:rPr lang="tr-TR" sz="1700" dirty="0">
                <a:cs typeface="Calibri"/>
              </a:rPr>
              <a:t>edilmesi</a:t>
            </a:r>
            <a:r>
              <a:rPr lang="tr-TR" sz="1700" spc="-15" dirty="0">
                <a:cs typeface="Calibri"/>
              </a:rPr>
              <a:t> </a:t>
            </a:r>
            <a:r>
              <a:rPr lang="tr-TR" sz="1700" spc="-30" dirty="0">
                <a:cs typeface="Calibri"/>
              </a:rPr>
              <a:t>g</a:t>
            </a:r>
            <a:r>
              <a:rPr lang="tr-TR" sz="1700" dirty="0">
                <a:cs typeface="Calibri"/>
              </a:rPr>
              <a:t>e</a:t>
            </a:r>
            <a:r>
              <a:rPr lang="tr-TR" sz="1700" spc="-30" dirty="0">
                <a:cs typeface="Calibri"/>
              </a:rPr>
              <a:t>r</a:t>
            </a:r>
            <a:r>
              <a:rPr lang="tr-TR" sz="1700" dirty="0">
                <a:cs typeface="Calibri"/>
              </a:rPr>
              <a:t>e</a:t>
            </a:r>
            <a:r>
              <a:rPr lang="tr-TR" sz="1700" spc="-70" dirty="0">
                <a:cs typeface="Calibri"/>
              </a:rPr>
              <a:t>k</a:t>
            </a:r>
            <a:r>
              <a:rPr lang="tr-TR" sz="1700" dirty="0">
                <a:cs typeface="Calibri"/>
              </a:rPr>
              <a:t>en </a:t>
            </a:r>
            <a:r>
              <a:rPr lang="tr-TR" sz="1700" spc="-10" dirty="0">
                <a:cs typeface="Calibri"/>
              </a:rPr>
              <a:t>belgeler ve tamamlanması gereken işlemler</a:t>
            </a:r>
            <a:r>
              <a:rPr lang="tr-TR" sz="1700" dirty="0">
                <a:cs typeface="Calibri"/>
              </a:rPr>
              <a:t>;</a:t>
            </a:r>
          </a:p>
          <a:p>
            <a:r>
              <a:rPr lang="tr-TR" sz="1700" dirty="0"/>
              <a:t>Davet Mektubu </a:t>
            </a:r>
          </a:p>
          <a:p>
            <a:r>
              <a:rPr lang="tr-TR" sz="1700" dirty="0"/>
              <a:t>Öğrenim Anlaşması (Learning </a:t>
            </a:r>
            <a:r>
              <a:rPr lang="tr-TR" sz="1700" dirty="0" err="1"/>
              <a:t>Agreement</a:t>
            </a:r>
            <a:r>
              <a:rPr lang="tr-TR" sz="1700" dirty="0"/>
              <a:t> </a:t>
            </a:r>
            <a:r>
              <a:rPr lang="tr-TR" sz="1700" dirty="0" err="1"/>
              <a:t>For</a:t>
            </a:r>
            <a:r>
              <a:rPr lang="tr-TR" sz="1700" dirty="0"/>
              <a:t> </a:t>
            </a:r>
            <a:r>
              <a:rPr lang="tr-TR" sz="1700" dirty="0" err="1"/>
              <a:t>Traineeships</a:t>
            </a:r>
            <a:r>
              <a:rPr lang="tr-TR" sz="1700" dirty="0"/>
              <a:t>) </a:t>
            </a:r>
          </a:p>
          <a:p>
            <a:r>
              <a:rPr lang="tr-TR" sz="1700" dirty="0"/>
              <a:t>AKTS karşılığı alınacaksa Akademik Tanınma Belgesi</a:t>
            </a:r>
          </a:p>
          <a:p>
            <a:r>
              <a:rPr lang="tr-TR" sz="1700" dirty="0"/>
              <a:t>Vadesiz Euro Hesabı</a:t>
            </a:r>
          </a:p>
          <a:p>
            <a:r>
              <a:rPr lang="tr-TR" sz="1700" dirty="0"/>
              <a:t>Vize</a:t>
            </a:r>
          </a:p>
          <a:p>
            <a:r>
              <a:rPr lang="tr-TR" sz="1700" dirty="0"/>
              <a:t>Seyahat Ve Sağlık Sigortası (Minimum 30.000 Euro Teminatlı Ve “Ayakta Tedavi” İbaresini İçeren)</a:t>
            </a:r>
          </a:p>
          <a:p>
            <a:r>
              <a:rPr lang="tr-TR" sz="1700" dirty="0"/>
              <a:t>Kaza Sigortası Ve Mesuliyet Sigortası </a:t>
            </a:r>
          </a:p>
          <a:p>
            <a:pPr marL="0" indent="0">
              <a:buNone/>
            </a:pPr>
            <a:endParaRPr lang="tr-TR" sz="1700" dirty="0"/>
          </a:p>
        </p:txBody>
      </p:sp>
    </p:spTree>
    <p:extLst>
      <p:ext uri="{BB962C8B-B14F-4D97-AF65-F5344CB8AC3E}">
        <p14:creationId xmlns:p14="http://schemas.microsoft.com/office/powerpoint/2010/main" val="4292461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AA866F0E-F54B-4BF5-8A88-7D97BD45F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229EC50-E910-4AE2-9EEA-604A81EF6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941221 w 12192000"/>
              <a:gd name="connsiteY0" fmla="*/ 2015186 h 6858000"/>
              <a:gd name="connsiteX1" fmla="*/ 6907857 w 12192000"/>
              <a:gd name="connsiteY1" fmla="*/ 2033351 h 6858000"/>
              <a:gd name="connsiteX2" fmla="*/ 7093700 w 12192000"/>
              <a:gd name="connsiteY2" fmla="*/ 2101457 h 6858000"/>
              <a:gd name="connsiteX3" fmla="*/ 6803079 w 12192000"/>
              <a:gd name="connsiteY3" fmla="*/ 2065612 h 6858000"/>
              <a:gd name="connsiteX4" fmla="*/ 6798115 w 12192000"/>
              <a:gd name="connsiteY4" fmla="*/ 2088772 h 6858000"/>
              <a:gd name="connsiteX5" fmla="*/ 7128167 w 12192000"/>
              <a:gd name="connsiteY5" fmla="*/ 2176455 h 6858000"/>
              <a:gd name="connsiteX6" fmla="*/ 7098663 w 12192000"/>
              <a:gd name="connsiteY6" fmla="*/ 2189968 h 6858000"/>
              <a:gd name="connsiteX7" fmla="*/ 6923298 w 12192000"/>
              <a:gd name="connsiteY7" fmla="*/ 2156052 h 6858000"/>
              <a:gd name="connsiteX8" fmla="*/ 6888004 w 12192000"/>
              <a:gd name="connsiteY8" fmla="*/ 2164875 h 6858000"/>
              <a:gd name="connsiteX9" fmla="*/ 6905375 w 12192000"/>
              <a:gd name="connsiteY9" fmla="*/ 2205958 h 6858000"/>
              <a:gd name="connsiteX10" fmla="*/ 6981477 w 12192000"/>
              <a:gd name="connsiteY10" fmla="*/ 2221951 h 6858000"/>
              <a:gd name="connsiteX11" fmla="*/ 7100043 w 12192000"/>
              <a:gd name="connsiteY11" fmla="*/ 2318459 h 6858000"/>
              <a:gd name="connsiteX12" fmla="*/ 6920540 w 12192000"/>
              <a:gd name="connsiteY12" fmla="*/ 2306877 h 6858000"/>
              <a:gd name="connsiteX13" fmla="*/ 6888831 w 12192000"/>
              <a:gd name="connsiteY13" fmla="*/ 2330314 h 6858000"/>
              <a:gd name="connsiteX14" fmla="*/ 6876698 w 12192000"/>
              <a:gd name="connsiteY14" fmla="*/ 2360645 h 6858000"/>
              <a:gd name="connsiteX15" fmla="*/ 6807214 w 12192000"/>
              <a:gd name="connsiteY15" fmla="*/ 2385736 h 6858000"/>
              <a:gd name="connsiteX16" fmla="*/ 6916405 w 12192000"/>
              <a:gd name="connsiteY16" fmla="*/ 2413862 h 6858000"/>
              <a:gd name="connsiteX17" fmla="*/ 6799770 w 12192000"/>
              <a:gd name="connsiteY17" fmla="*/ 2413862 h 6858000"/>
              <a:gd name="connsiteX18" fmla="*/ 6665762 w 12192000"/>
              <a:gd name="connsiteY18" fmla="*/ 2394561 h 6858000"/>
              <a:gd name="connsiteX19" fmla="*/ 6522933 w 12192000"/>
              <a:gd name="connsiteY19" fmla="*/ 2400626 h 6858000"/>
              <a:gd name="connsiteX20" fmla="*/ 6237275 w 12192000"/>
              <a:gd name="connsiteY20" fmla="*/ 2365057 h 6858000"/>
              <a:gd name="connsiteX21" fmla="*/ 6101338 w 12192000"/>
              <a:gd name="connsiteY21" fmla="*/ 2367538 h 6858000"/>
              <a:gd name="connsiteX22" fmla="*/ 6857121 w 12192000"/>
              <a:gd name="connsiteY22" fmla="*/ 2606875 h 6858000"/>
              <a:gd name="connsiteX23" fmla="*/ 6818519 w 12192000"/>
              <a:gd name="connsiteY23" fmla="*/ 2659539 h 6858000"/>
              <a:gd name="connsiteX24" fmla="*/ 6976790 w 12192000"/>
              <a:gd name="connsiteY24" fmla="*/ 2716892 h 6858000"/>
              <a:gd name="connsiteX25" fmla="*/ 7015669 w 12192000"/>
              <a:gd name="connsiteY25" fmla="*/ 2773693 h 6858000"/>
              <a:gd name="connsiteX26" fmla="*/ 6966864 w 12192000"/>
              <a:gd name="connsiteY26" fmla="*/ 2768730 h 6858000"/>
              <a:gd name="connsiteX27" fmla="*/ 6924953 w 12192000"/>
              <a:gd name="connsiteY27" fmla="*/ 2779483 h 6858000"/>
              <a:gd name="connsiteX28" fmla="*/ 6942323 w 12192000"/>
              <a:gd name="connsiteY28" fmla="*/ 2851726 h 6858000"/>
              <a:gd name="connsiteX29" fmla="*/ 7165943 w 12192000"/>
              <a:gd name="connsiteY29" fmla="*/ 2944924 h 6858000"/>
              <a:gd name="connsiteX30" fmla="*/ 7186071 w 12192000"/>
              <a:gd name="connsiteY30" fmla="*/ 2975254 h 6858000"/>
              <a:gd name="connsiteX31" fmla="*/ 7159325 w 12192000"/>
              <a:gd name="connsiteY31" fmla="*/ 2996762 h 6858000"/>
              <a:gd name="connsiteX32" fmla="*/ 7087082 w 12192000"/>
              <a:gd name="connsiteY32" fmla="*/ 3007790 h 6858000"/>
              <a:gd name="connsiteX33" fmla="*/ 7188276 w 12192000"/>
              <a:gd name="connsiteY33" fmla="*/ 3111191 h 6858000"/>
              <a:gd name="connsiteX34" fmla="*/ 7225225 w 12192000"/>
              <a:gd name="connsiteY34" fmla="*/ 3139866 h 6858000"/>
              <a:gd name="connsiteX35" fmla="*/ 7288368 w 12192000"/>
              <a:gd name="connsiteY35" fmla="*/ 3184260 h 6858000"/>
              <a:gd name="connsiteX36" fmla="*/ 7289471 w 12192000"/>
              <a:gd name="connsiteY36" fmla="*/ 3197771 h 6858000"/>
              <a:gd name="connsiteX37" fmla="*/ 7203442 w 12192000"/>
              <a:gd name="connsiteY37" fmla="*/ 3245472 h 6858000"/>
              <a:gd name="connsiteX38" fmla="*/ 7048205 w 12192000"/>
              <a:gd name="connsiteY38" fmla="*/ 3232512 h 6858000"/>
              <a:gd name="connsiteX39" fmla="*/ 7277614 w 12192000"/>
              <a:gd name="connsiteY39" fmla="*/ 3303652 h 6858000"/>
              <a:gd name="connsiteX40" fmla="*/ 6535066 w 12192000"/>
              <a:gd name="connsiteY40" fmla="*/ 3134077 h 6858000"/>
              <a:gd name="connsiteX41" fmla="*/ 6582492 w 12192000"/>
              <a:gd name="connsiteY41" fmla="*/ 3178469 h 6858000"/>
              <a:gd name="connsiteX42" fmla="*/ 6842233 w 12192000"/>
              <a:gd name="connsiteY42" fmla="*/ 3295379 h 6858000"/>
              <a:gd name="connsiteX43" fmla="*/ 6915853 w 12192000"/>
              <a:gd name="connsiteY43" fmla="*/ 3368725 h 6858000"/>
              <a:gd name="connsiteX44" fmla="*/ 6993058 w 12192000"/>
              <a:gd name="connsiteY44" fmla="*/ 3409257 h 6858000"/>
              <a:gd name="connsiteX45" fmla="*/ 7101421 w 12192000"/>
              <a:gd name="connsiteY45" fmla="*/ 3408430 h 6858000"/>
              <a:gd name="connsiteX46" fmla="*/ 7178350 w 12192000"/>
              <a:gd name="connsiteY46" fmla="*/ 3470746 h 6858000"/>
              <a:gd name="connsiteX47" fmla="*/ 7098112 w 12192000"/>
              <a:gd name="connsiteY47" fmla="*/ 3483982 h 6858000"/>
              <a:gd name="connsiteX48" fmla="*/ 7004088 w 12192000"/>
              <a:gd name="connsiteY48" fmla="*/ 3473780 h 6858000"/>
              <a:gd name="connsiteX49" fmla="*/ 6801147 w 12192000"/>
              <a:gd name="connsiteY49" fmla="*/ 3477087 h 6858000"/>
              <a:gd name="connsiteX50" fmla="*/ 6684788 w 12192000"/>
              <a:gd name="connsiteY50" fmla="*/ 3489220 h 6858000"/>
              <a:gd name="connsiteX51" fmla="*/ 6417328 w 12192000"/>
              <a:gd name="connsiteY51" fmla="*/ 3468539 h 6858000"/>
              <a:gd name="connsiteX52" fmla="*/ 6433045 w 12192000"/>
              <a:gd name="connsiteY52" fmla="*/ 3521481 h 6858000"/>
              <a:gd name="connsiteX53" fmla="*/ 6423117 w 12192000"/>
              <a:gd name="connsiteY53" fmla="*/ 3567527 h 6858000"/>
              <a:gd name="connsiteX54" fmla="*/ 6419258 w 12192000"/>
              <a:gd name="connsiteY54" fmla="*/ 3667620 h 6858000"/>
              <a:gd name="connsiteX55" fmla="*/ 6421740 w 12192000"/>
              <a:gd name="connsiteY55" fmla="*/ 3683888 h 6858000"/>
              <a:gd name="connsiteX56" fmla="*/ 6361906 w 12192000"/>
              <a:gd name="connsiteY56" fmla="*/ 3694366 h 6858000"/>
              <a:gd name="connsiteX57" fmla="*/ 6718429 w 12192000"/>
              <a:gd name="connsiteY57" fmla="*/ 3902544 h 6858000"/>
              <a:gd name="connsiteX58" fmla="*/ 6480195 w 12192000"/>
              <a:gd name="connsiteY58" fmla="*/ 3849603 h 6858000"/>
              <a:gd name="connsiteX59" fmla="*/ 6447934 w 12192000"/>
              <a:gd name="connsiteY59" fmla="*/ 3937011 h 6858000"/>
              <a:gd name="connsiteX60" fmla="*/ 6559882 w 12192000"/>
              <a:gd name="connsiteY60" fmla="*/ 4014767 h 6858000"/>
              <a:gd name="connsiteX61" fmla="*/ 6601241 w 12192000"/>
              <a:gd name="connsiteY61" fmla="*/ 4168626 h 6858000"/>
              <a:gd name="connsiteX62" fmla="*/ 6581113 w 12192000"/>
              <a:gd name="connsiteY62" fmla="*/ 4309250 h 6858000"/>
              <a:gd name="connsiteX63" fmla="*/ 6533136 w 12192000"/>
              <a:gd name="connsiteY63" fmla="*/ 4353918 h 6858000"/>
              <a:gd name="connsiteX64" fmla="*/ 6463651 w 12192000"/>
              <a:gd name="connsiteY64" fmla="*/ 4434156 h 6858000"/>
              <a:gd name="connsiteX65" fmla="*/ 6420637 w 12192000"/>
              <a:gd name="connsiteY65" fmla="*/ 4483787 h 6858000"/>
              <a:gd name="connsiteX66" fmla="*/ 6271190 w 12192000"/>
              <a:gd name="connsiteY66" fmla="*/ 4464487 h 6858000"/>
              <a:gd name="connsiteX67" fmla="*/ 6470545 w 12192000"/>
              <a:gd name="connsiteY67" fmla="*/ 4590498 h 6858000"/>
              <a:gd name="connsiteX68" fmla="*/ 6308965 w 12192000"/>
              <a:gd name="connsiteY68" fmla="*/ 4574780 h 6858000"/>
              <a:gd name="connsiteX69" fmla="*/ 6256301 w 12192000"/>
              <a:gd name="connsiteY69" fmla="*/ 4583603 h 6858000"/>
              <a:gd name="connsiteX70" fmla="*/ 6286354 w 12192000"/>
              <a:gd name="connsiteY70" fmla="*/ 4624412 h 6858000"/>
              <a:gd name="connsiteX71" fmla="*/ 6404920 w 12192000"/>
              <a:gd name="connsiteY71" fmla="*/ 4693621 h 6858000"/>
              <a:gd name="connsiteX72" fmla="*/ 6649220 w 12192000"/>
              <a:gd name="connsiteY72" fmla="*/ 4881120 h 6858000"/>
              <a:gd name="connsiteX73" fmla="*/ 6412640 w 12192000"/>
              <a:gd name="connsiteY73" fmla="*/ 4795092 h 6858000"/>
              <a:gd name="connsiteX74" fmla="*/ 6661902 w 12192000"/>
              <a:gd name="connsiteY74" fmla="*/ 4987828 h 6858000"/>
              <a:gd name="connsiteX75" fmla="*/ 6717325 w 12192000"/>
              <a:gd name="connsiteY75" fmla="*/ 5051798 h 6858000"/>
              <a:gd name="connsiteX76" fmla="*/ 6829272 w 12192000"/>
              <a:gd name="connsiteY76" fmla="*/ 5210619 h 6858000"/>
              <a:gd name="connsiteX77" fmla="*/ 6823757 w 12192000"/>
              <a:gd name="connsiteY77" fmla="*/ 5228542 h 6858000"/>
              <a:gd name="connsiteX78" fmla="*/ 6694439 w 12192000"/>
              <a:gd name="connsiteY78" fmla="*/ 5202899 h 6858000"/>
              <a:gd name="connsiteX79" fmla="*/ 6862085 w 12192000"/>
              <a:gd name="connsiteY79" fmla="*/ 5336355 h 6858000"/>
              <a:gd name="connsiteX80" fmla="*/ 7035246 w 12192000"/>
              <a:gd name="connsiteY80" fmla="*/ 5438926 h 6858000"/>
              <a:gd name="connsiteX81" fmla="*/ 6912268 w 12192000"/>
              <a:gd name="connsiteY81" fmla="*/ 5423210 h 6858000"/>
              <a:gd name="connsiteX82" fmla="*/ 6743244 w 12192000"/>
              <a:gd name="connsiteY82" fmla="*/ 5364479 h 6858000"/>
              <a:gd name="connsiteX83" fmla="*/ 6684513 w 12192000"/>
              <a:gd name="connsiteY83" fmla="*/ 5386538 h 6858000"/>
              <a:gd name="connsiteX84" fmla="*/ 6844713 w 12192000"/>
              <a:gd name="connsiteY84" fmla="*/ 5483595 h 6858000"/>
              <a:gd name="connsiteX85" fmla="*/ 6936533 w 12192000"/>
              <a:gd name="connsiteY85" fmla="*/ 5528541 h 6858000"/>
              <a:gd name="connsiteX86" fmla="*/ 6973204 w 12192000"/>
              <a:gd name="connsiteY86" fmla="*/ 5563007 h 6858000"/>
              <a:gd name="connsiteX87" fmla="*/ 7077983 w 12192000"/>
              <a:gd name="connsiteY87" fmla="*/ 5685983 h 6858000"/>
              <a:gd name="connsiteX88" fmla="*/ 7385702 w 12192000"/>
              <a:gd name="connsiteY88" fmla="*/ 5820265 h 6858000"/>
              <a:gd name="connsiteX89" fmla="*/ 7673565 w 12192000"/>
              <a:gd name="connsiteY89" fmla="*/ 5987085 h 6858000"/>
              <a:gd name="connsiteX90" fmla="*/ 7898289 w 12192000"/>
              <a:gd name="connsiteY90" fmla="*/ 6091035 h 6858000"/>
              <a:gd name="connsiteX91" fmla="*/ 8466299 w 12192000"/>
              <a:gd name="connsiteY91" fmla="*/ 6224765 h 6858000"/>
              <a:gd name="connsiteX92" fmla="*/ 10620599 w 12192000"/>
              <a:gd name="connsiteY92" fmla="*/ 5317605 h 6858000"/>
              <a:gd name="connsiteX93" fmla="*/ 10647894 w 12192000"/>
              <a:gd name="connsiteY93" fmla="*/ 5290581 h 6858000"/>
              <a:gd name="connsiteX94" fmla="*/ 10752398 w 12192000"/>
              <a:gd name="connsiteY94" fmla="*/ 5188838 h 6858000"/>
              <a:gd name="connsiteX95" fmla="*/ 10841186 w 12192000"/>
              <a:gd name="connsiteY95" fmla="*/ 5097293 h 6858000"/>
              <a:gd name="connsiteX96" fmla="*/ 10794861 w 12192000"/>
              <a:gd name="connsiteY96" fmla="*/ 5066412 h 6858000"/>
              <a:gd name="connsiteX97" fmla="*/ 10857454 w 12192000"/>
              <a:gd name="connsiteY97" fmla="*/ 4979004 h 6858000"/>
              <a:gd name="connsiteX98" fmla="*/ 11056532 w 12192000"/>
              <a:gd name="connsiteY98" fmla="*/ 4709613 h 6858000"/>
              <a:gd name="connsiteX99" fmla="*/ 11143939 w 12192000"/>
              <a:gd name="connsiteY99" fmla="*/ 4650332 h 6858000"/>
              <a:gd name="connsiteX100" fmla="*/ 11250372 w 12192000"/>
              <a:gd name="connsiteY100" fmla="*/ 4501160 h 6858000"/>
              <a:gd name="connsiteX101" fmla="*/ 11265538 w 12192000"/>
              <a:gd name="connsiteY101" fmla="*/ 4466694 h 6858000"/>
              <a:gd name="connsiteX102" fmla="*/ 11243755 w 12192000"/>
              <a:gd name="connsiteY102" fmla="*/ 4422850 h 6858000"/>
              <a:gd name="connsiteX103" fmla="*/ 11227486 w 12192000"/>
              <a:gd name="connsiteY103" fmla="*/ 4378734 h 6858000"/>
              <a:gd name="connsiteX104" fmla="*/ 11248718 w 12192000"/>
              <a:gd name="connsiteY104" fmla="*/ 4365774 h 6858000"/>
              <a:gd name="connsiteX105" fmla="*/ 11385204 w 12192000"/>
              <a:gd name="connsiteY105" fmla="*/ 4343440 h 6858000"/>
              <a:gd name="connsiteX106" fmla="*/ 11306070 w 12192000"/>
              <a:gd name="connsiteY106" fmla="*/ 4259618 h 6858000"/>
              <a:gd name="connsiteX107" fmla="*/ 11166550 w 12192000"/>
              <a:gd name="connsiteY107" fmla="*/ 4134711 h 6858000"/>
              <a:gd name="connsiteX108" fmla="*/ 11103130 w 12192000"/>
              <a:gd name="connsiteY108" fmla="*/ 4045924 h 6858000"/>
              <a:gd name="connsiteX109" fmla="*/ 11095686 w 12192000"/>
              <a:gd name="connsiteY109" fmla="*/ 3966514 h 6858000"/>
              <a:gd name="connsiteX110" fmla="*/ 10971054 w 12192000"/>
              <a:gd name="connsiteY110" fmla="*/ 3919640 h 6858000"/>
              <a:gd name="connsiteX111" fmla="*/ 11088241 w 12192000"/>
              <a:gd name="connsiteY111" fmla="*/ 3751718 h 6858000"/>
              <a:gd name="connsiteX112" fmla="*/ 11100098 w 12192000"/>
              <a:gd name="connsiteY112" fmla="*/ 3716977 h 6858000"/>
              <a:gd name="connsiteX113" fmla="*/ 11029786 w 12192000"/>
              <a:gd name="connsiteY113" fmla="*/ 3592621 h 6858000"/>
              <a:gd name="connsiteX114" fmla="*/ 11018206 w 12192000"/>
              <a:gd name="connsiteY114" fmla="*/ 3572767 h 6858000"/>
              <a:gd name="connsiteX115" fmla="*/ 10992287 w 12192000"/>
              <a:gd name="connsiteY115" fmla="*/ 3533061 h 6858000"/>
              <a:gd name="connsiteX116" fmla="*/ 10917838 w 12192000"/>
              <a:gd name="connsiteY116" fmla="*/ 3523410 h 6858000"/>
              <a:gd name="connsiteX117" fmla="*/ 10956441 w 12192000"/>
              <a:gd name="connsiteY117" fmla="*/ 3495287 h 6858000"/>
              <a:gd name="connsiteX118" fmla="*/ 11031442 w 12192000"/>
              <a:gd name="connsiteY118" fmla="*/ 3400159 h 6858000"/>
              <a:gd name="connsiteX119" fmla="*/ 10981533 w 12192000"/>
              <a:gd name="connsiteY119" fmla="*/ 3309166 h 6858000"/>
              <a:gd name="connsiteX120" fmla="*/ 10978225 w 12192000"/>
              <a:gd name="connsiteY120" fmla="*/ 3258982 h 6858000"/>
              <a:gd name="connsiteX121" fmla="*/ 11062322 w 12192000"/>
              <a:gd name="connsiteY121" fmla="*/ 3194737 h 6858000"/>
              <a:gd name="connsiteX122" fmla="*/ 11125742 w 12192000"/>
              <a:gd name="connsiteY122" fmla="*/ 3169370 h 6858000"/>
              <a:gd name="connsiteX123" fmla="*/ 11154968 w 12192000"/>
              <a:gd name="connsiteY123" fmla="*/ 3132974 h 6858000"/>
              <a:gd name="connsiteX124" fmla="*/ 11120502 w 12192000"/>
              <a:gd name="connsiteY124" fmla="*/ 3102642 h 6858000"/>
              <a:gd name="connsiteX125" fmla="*/ 10967470 w 12192000"/>
              <a:gd name="connsiteY125" fmla="*/ 3030401 h 6858000"/>
              <a:gd name="connsiteX126" fmla="*/ 11049914 w 12192000"/>
              <a:gd name="connsiteY126" fmla="*/ 2970015 h 6858000"/>
              <a:gd name="connsiteX127" fmla="*/ 10618944 w 12192000"/>
              <a:gd name="connsiteY127" fmla="*/ 2685183 h 6858000"/>
              <a:gd name="connsiteX128" fmla="*/ 10566830 w 12192000"/>
              <a:gd name="connsiteY128" fmla="*/ 2641617 h 6858000"/>
              <a:gd name="connsiteX129" fmla="*/ 10290271 w 12192000"/>
              <a:gd name="connsiteY129" fmla="*/ 2536011 h 6858000"/>
              <a:gd name="connsiteX130" fmla="*/ 10005715 w 12192000"/>
              <a:gd name="connsiteY130" fmla="*/ 2461288 h 6858000"/>
              <a:gd name="connsiteX131" fmla="*/ 10203414 w 12192000"/>
              <a:gd name="connsiteY131" fmla="*/ 2303568 h 6858000"/>
              <a:gd name="connsiteX132" fmla="*/ 9901487 w 12192000"/>
              <a:gd name="connsiteY132" fmla="*/ 2266895 h 6858000"/>
              <a:gd name="connsiteX133" fmla="*/ 9871984 w 12192000"/>
              <a:gd name="connsiteY133" fmla="*/ 2267999 h 6858000"/>
              <a:gd name="connsiteX134" fmla="*/ 9279158 w 12192000"/>
              <a:gd name="connsiteY134" fmla="*/ 2243734 h 6858000"/>
              <a:gd name="connsiteX135" fmla="*/ 8429350 w 12192000"/>
              <a:gd name="connsiteY135" fmla="*/ 2163219 h 6858000"/>
              <a:gd name="connsiteX136" fmla="*/ 7725955 w 12192000"/>
              <a:gd name="connsiteY136" fmla="*/ 2114967 h 6858000"/>
              <a:gd name="connsiteX137" fmla="*/ 6977065 w 12192000"/>
              <a:gd name="connsiteY137" fmla="*/ 2021218 h 6858000"/>
              <a:gd name="connsiteX138" fmla="*/ 6941221 w 12192000"/>
              <a:gd name="connsiteY138" fmla="*/ 201518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6941221" y="2015186"/>
                </a:moveTo>
                <a:cubicBezTo>
                  <a:pt x="6929158" y="2014876"/>
                  <a:pt x="6917508" y="2018599"/>
                  <a:pt x="6907857" y="2033351"/>
                </a:cubicBezTo>
                <a:cubicBezTo>
                  <a:pt x="6959143" y="2072228"/>
                  <a:pt x="7024491" y="2057614"/>
                  <a:pt x="7093700" y="2101457"/>
                </a:cubicBezTo>
                <a:cubicBezTo>
                  <a:pt x="6981202" y="2087669"/>
                  <a:pt x="6892139" y="2076639"/>
                  <a:pt x="6803079" y="2065612"/>
                </a:cubicBezTo>
                <a:cubicBezTo>
                  <a:pt x="6801424" y="2073332"/>
                  <a:pt x="6799770" y="2081052"/>
                  <a:pt x="6798115" y="2088772"/>
                </a:cubicBezTo>
                <a:cubicBezTo>
                  <a:pt x="6911993" y="2105040"/>
                  <a:pt x="7017322" y="2146951"/>
                  <a:pt x="7128167" y="2176455"/>
                </a:cubicBezTo>
                <a:cubicBezTo>
                  <a:pt x="7117964" y="2194655"/>
                  <a:pt x="7107764" y="2191070"/>
                  <a:pt x="7098663" y="2189968"/>
                </a:cubicBezTo>
                <a:cubicBezTo>
                  <a:pt x="7039381" y="2182798"/>
                  <a:pt x="6980099" y="2175629"/>
                  <a:pt x="6923298" y="2156052"/>
                </a:cubicBezTo>
                <a:cubicBezTo>
                  <a:pt x="6910614" y="2151639"/>
                  <a:pt x="6895172" y="2151639"/>
                  <a:pt x="6888004" y="2164875"/>
                </a:cubicBezTo>
                <a:cubicBezTo>
                  <a:pt x="6877801" y="2183625"/>
                  <a:pt x="6892414" y="2195758"/>
                  <a:pt x="6905375" y="2205958"/>
                </a:cubicBezTo>
                <a:cubicBezTo>
                  <a:pt x="6927985" y="2223606"/>
                  <a:pt x="6955282" y="2218643"/>
                  <a:pt x="6981477" y="2221951"/>
                </a:cubicBezTo>
                <a:cubicBezTo>
                  <a:pt x="7051237" y="2230499"/>
                  <a:pt x="7084601" y="2257245"/>
                  <a:pt x="7100043" y="2318459"/>
                </a:cubicBezTo>
                <a:cubicBezTo>
                  <a:pt x="7038829" y="2293642"/>
                  <a:pt x="6979822" y="2324249"/>
                  <a:pt x="6920540" y="2306877"/>
                </a:cubicBezTo>
                <a:cubicBezTo>
                  <a:pt x="6905099" y="2302466"/>
                  <a:pt x="6880559" y="2309083"/>
                  <a:pt x="6888831" y="2330314"/>
                </a:cubicBezTo>
                <a:cubicBezTo>
                  <a:pt x="6896552" y="2350168"/>
                  <a:pt x="6922195" y="2364505"/>
                  <a:pt x="6876698" y="2360645"/>
                </a:cubicBezTo>
                <a:cubicBezTo>
                  <a:pt x="6844163" y="2357887"/>
                  <a:pt x="6780468" y="2380223"/>
                  <a:pt x="6807214" y="2385736"/>
                </a:cubicBezTo>
                <a:cubicBezTo>
                  <a:pt x="6840853" y="2392631"/>
                  <a:pt x="6873666" y="2402557"/>
                  <a:pt x="6916405" y="2413862"/>
                </a:cubicBezTo>
                <a:cubicBezTo>
                  <a:pt x="6869254" y="2432335"/>
                  <a:pt x="6835338" y="2428475"/>
                  <a:pt x="6799770" y="2413862"/>
                </a:cubicBezTo>
                <a:cubicBezTo>
                  <a:pt x="6756756" y="2396214"/>
                  <a:pt x="6700781" y="2374708"/>
                  <a:pt x="6665762" y="2394561"/>
                </a:cubicBezTo>
                <a:cubicBezTo>
                  <a:pt x="6613373" y="2424340"/>
                  <a:pt x="6569807" y="2405589"/>
                  <a:pt x="6522933" y="2400626"/>
                </a:cubicBezTo>
                <a:cubicBezTo>
                  <a:pt x="6427531" y="2390424"/>
                  <a:pt x="6332953" y="2373328"/>
                  <a:pt x="6237275" y="2365057"/>
                </a:cubicBezTo>
                <a:cubicBezTo>
                  <a:pt x="6198948" y="2361748"/>
                  <a:pt x="6157588" y="2346032"/>
                  <a:pt x="6101338" y="2367538"/>
                </a:cubicBezTo>
                <a:cubicBezTo>
                  <a:pt x="6356116" y="2477556"/>
                  <a:pt x="6629642" y="2470664"/>
                  <a:pt x="6857121" y="2606875"/>
                </a:cubicBezTo>
                <a:cubicBezTo>
                  <a:pt x="6847471" y="2619834"/>
                  <a:pt x="6798391" y="2656782"/>
                  <a:pt x="6818519" y="2659539"/>
                </a:cubicBezTo>
                <a:cubicBezTo>
                  <a:pt x="6875044" y="2667537"/>
                  <a:pt x="6925227" y="2694558"/>
                  <a:pt x="6976790" y="2716892"/>
                </a:cubicBezTo>
                <a:cubicBezTo>
                  <a:pt x="6999125" y="2726543"/>
                  <a:pt x="7026146" y="2739227"/>
                  <a:pt x="7015669" y="2773693"/>
                </a:cubicBezTo>
                <a:cubicBezTo>
                  <a:pt x="6996642" y="2783343"/>
                  <a:pt x="6982580" y="2769833"/>
                  <a:pt x="6966864" y="2768730"/>
                </a:cubicBezTo>
                <a:cubicBezTo>
                  <a:pt x="6950871" y="2767628"/>
                  <a:pt x="6915025" y="2774796"/>
                  <a:pt x="6924953" y="2779483"/>
                </a:cubicBezTo>
                <a:cubicBezTo>
                  <a:pt x="6970172" y="2800715"/>
                  <a:pt x="6888831" y="2851726"/>
                  <a:pt x="6942323" y="2851726"/>
                </a:cubicBezTo>
                <a:cubicBezTo>
                  <a:pt x="7031937" y="2852001"/>
                  <a:pt x="7079638" y="2942441"/>
                  <a:pt x="7165943" y="2944924"/>
                </a:cubicBezTo>
                <a:cubicBezTo>
                  <a:pt x="7179728" y="2945198"/>
                  <a:pt x="7186346" y="2961191"/>
                  <a:pt x="7186071" y="2975254"/>
                </a:cubicBezTo>
                <a:cubicBezTo>
                  <a:pt x="7186071" y="2992074"/>
                  <a:pt x="7173387" y="2995107"/>
                  <a:pt x="7159325" y="2996762"/>
                </a:cubicBezTo>
                <a:cubicBezTo>
                  <a:pt x="7137817" y="2999242"/>
                  <a:pt x="7115483" y="2975254"/>
                  <a:pt x="7087082" y="3007790"/>
                </a:cubicBezTo>
                <a:cubicBezTo>
                  <a:pt x="7138094" y="3026815"/>
                  <a:pt x="7189103" y="3045842"/>
                  <a:pt x="7188276" y="3111191"/>
                </a:cubicBezTo>
                <a:cubicBezTo>
                  <a:pt x="7188001" y="3128836"/>
                  <a:pt x="7209232" y="3135454"/>
                  <a:pt x="7225225" y="3139866"/>
                </a:cubicBezTo>
                <a:cubicBezTo>
                  <a:pt x="7251696" y="3147036"/>
                  <a:pt x="7274028" y="3159720"/>
                  <a:pt x="7288368" y="3184260"/>
                </a:cubicBezTo>
                <a:cubicBezTo>
                  <a:pt x="7288092" y="3188948"/>
                  <a:pt x="7287816" y="3193910"/>
                  <a:pt x="7289471" y="3197771"/>
                </a:cubicBezTo>
                <a:cubicBezTo>
                  <a:pt x="7284784" y="3257053"/>
                  <a:pt x="7246181" y="3255398"/>
                  <a:pt x="7203442" y="3245472"/>
                </a:cubicBezTo>
                <a:cubicBezTo>
                  <a:pt x="7152432" y="3233340"/>
                  <a:pt x="7101973" y="3211281"/>
                  <a:pt x="7048205" y="3232512"/>
                </a:cubicBezTo>
                <a:cubicBezTo>
                  <a:pt x="7124032" y="3260913"/>
                  <a:pt x="7206475" y="3263118"/>
                  <a:pt x="7277614" y="3303652"/>
                </a:cubicBezTo>
                <a:cubicBezTo>
                  <a:pt x="7017322" y="3311097"/>
                  <a:pt x="6787361" y="3183155"/>
                  <a:pt x="6535066" y="3134077"/>
                </a:cubicBezTo>
                <a:cubicBezTo>
                  <a:pt x="6543614" y="3166887"/>
                  <a:pt x="6564017" y="3173505"/>
                  <a:pt x="6582492" y="3178469"/>
                </a:cubicBezTo>
                <a:cubicBezTo>
                  <a:pt x="6675690" y="3203286"/>
                  <a:pt x="6757305" y="3252642"/>
                  <a:pt x="6842233" y="3295379"/>
                </a:cubicBezTo>
                <a:cubicBezTo>
                  <a:pt x="6877249" y="3313026"/>
                  <a:pt x="6902618" y="3330674"/>
                  <a:pt x="6915853" y="3368725"/>
                </a:cubicBezTo>
                <a:cubicBezTo>
                  <a:pt x="6927710" y="3403192"/>
                  <a:pt x="6950596" y="3419185"/>
                  <a:pt x="6993058" y="3409257"/>
                </a:cubicBezTo>
                <a:cubicBezTo>
                  <a:pt x="7027524" y="3400985"/>
                  <a:pt x="7065299" y="3405397"/>
                  <a:pt x="7101421" y="3408430"/>
                </a:cubicBezTo>
                <a:cubicBezTo>
                  <a:pt x="7143057" y="3411739"/>
                  <a:pt x="7189655" y="3450618"/>
                  <a:pt x="7178350" y="3470746"/>
                </a:cubicBezTo>
                <a:cubicBezTo>
                  <a:pt x="7159050" y="3504937"/>
                  <a:pt x="7126789" y="3487842"/>
                  <a:pt x="7098112" y="3483982"/>
                </a:cubicBezTo>
                <a:cubicBezTo>
                  <a:pt x="7065575" y="3479295"/>
                  <a:pt x="7005191" y="3469643"/>
                  <a:pt x="7004088" y="3473780"/>
                </a:cubicBezTo>
                <a:cubicBezTo>
                  <a:pt x="6982854" y="3559532"/>
                  <a:pt x="6833408" y="3484809"/>
                  <a:pt x="6801147" y="3477087"/>
                </a:cubicBezTo>
                <a:cubicBezTo>
                  <a:pt x="6760891" y="3467437"/>
                  <a:pt x="6723115" y="3485085"/>
                  <a:pt x="6684788" y="3489220"/>
                </a:cubicBezTo>
                <a:cubicBezTo>
                  <a:pt x="6650597" y="3493080"/>
                  <a:pt x="6457309" y="3504937"/>
                  <a:pt x="6417328" y="3468539"/>
                </a:cubicBezTo>
                <a:cubicBezTo>
                  <a:pt x="6411813" y="3496940"/>
                  <a:pt x="6423393" y="3508521"/>
                  <a:pt x="6433045" y="3521481"/>
                </a:cubicBezTo>
                <a:cubicBezTo>
                  <a:pt x="6446556" y="3539954"/>
                  <a:pt x="6448762" y="3552914"/>
                  <a:pt x="6423117" y="3567527"/>
                </a:cubicBezTo>
                <a:cubicBezTo>
                  <a:pt x="6350049" y="3609441"/>
                  <a:pt x="6351153" y="3610818"/>
                  <a:pt x="6419258" y="3667620"/>
                </a:cubicBezTo>
                <a:cubicBezTo>
                  <a:pt x="6422568" y="3670100"/>
                  <a:pt x="6421188" y="3678373"/>
                  <a:pt x="6421740" y="3683888"/>
                </a:cubicBezTo>
                <a:cubicBezTo>
                  <a:pt x="6403817" y="3692711"/>
                  <a:pt x="6382861" y="3670652"/>
                  <a:pt x="6361906" y="3694366"/>
                </a:cubicBezTo>
                <a:cubicBezTo>
                  <a:pt x="6453173" y="3798591"/>
                  <a:pt x="6592418" y="3824234"/>
                  <a:pt x="6718429" y="3902544"/>
                </a:cubicBezTo>
                <a:cubicBezTo>
                  <a:pt x="6616407" y="3928462"/>
                  <a:pt x="6555194" y="3838022"/>
                  <a:pt x="6480195" y="3849603"/>
                </a:cubicBezTo>
                <a:cubicBezTo>
                  <a:pt x="6442696" y="3878004"/>
                  <a:pt x="6554091" y="3923499"/>
                  <a:pt x="6447934" y="3937011"/>
                </a:cubicBezTo>
                <a:cubicBezTo>
                  <a:pt x="6493983" y="3961826"/>
                  <a:pt x="6528173" y="3986089"/>
                  <a:pt x="6559882" y="4014767"/>
                </a:cubicBezTo>
                <a:cubicBezTo>
                  <a:pt x="6616407" y="4066053"/>
                  <a:pt x="6627437" y="4099693"/>
                  <a:pt x="6601241" y="4168626"/>
                </a:cubicBezTo>
                <a:cubicBezTo>
                  <a:pt x="6584145" y="4213846"/>
                  <a:pt x="6559054" y="4255483"/>
                  <a:pt x="6581113" y="4309250"/>
                </a:cubicBezTo>
                <a:cubicBezTo>
                  <a:pt x="6596553" y="4346198"/>
                  <a:pt x="6590487" y="4370461"/>
                  <a:pt x="6533136" y="4353918"/>
                </a:cubicBezTo>
                <a:cubicBezTo>
                  <a:pt x="6471372" y="4336270"/>
                  <a:pt x="6448211" y="4369358"/>
                  <a:pt x="6463651" y="4434156"/>
                </a:cubicBezTo>
                <a:cubicBezTo>
                  <a:pt x="6473577" y="4475792"/>
                  <a:pt x="6463099" y="4488475"/>
                  <a:pt x="6420637" y="4483787"/>
                </a:cubicBezTo>
                <a:cubicBezTo>
                  <a:pt x="6373762" y="4478549"/>
                  <a:pt x="6329093" y="4451251"/>
                  <a:pt x="6271190" y="4464487"/>
                </a:cubicBezTo>
                <a:cubicBezTo>
                  <a:pt x="6317512" y="4540039"/>
                  <a:pt x="6416501" y="4518531"/>
                  <a:pt x="6470545" y="4590498"/>
                </a:cubicBezTo>
                <a:cubicBezTo>
                  <a:pt x="6406023" y="4590772"/>
                  <a:pt x="6356666" y="4590498"/>
                  <a:pt x="6308965" y="4574780"/>
                </a:cubicBezTo>
                <a:cubicBezTo>
                  <a:pt x="6289111" y="4568437"/>
                  <a:pt x="6267328" y="4561822"/>
                  <a:pt x="6256301" y="4583603"/>
                </a:cubicBezTo>
                <a:cubicBezTo>
                  <a:pt x="6243340" y="4609798"/>
                  <a:pt x="6270086" y="4619724"/>
                  <a:pt x="6286354" y="4624412"/>
                </a:cubicBezTo>
                <a:cubicBezTo>
                  <a:pt x="6332128" y="4637647"/>
                  <a:pt x="6367144" y="4669081"/>
                  <a:pt x="6404920" y="4693621"/>
                </a:cubicBezTo>
                <a:cubicBezTo>
                  <a:pt x="6487915" y="4747390"/>
                  <a:pt x="6578908" y="4792334"/>
                  <a:pt x="6649220" y="4881120"/>
                </a:cubicBezTo>
                <a:cubicBezTo>
                  <a:pt x="6560709" y="4858509"/>
                  <a:pt x="6494809" y="4805845"/>
                  <a:pt x="6412640" y="4795092"/>
                </a:cubicBezTo>
                <a:cubicBezTo>
                  <a:pt x="6483779" y="4875881"/>
                  <a:pt x="6575322" y="4929098"/>
                  <a:pt x="6661902" y="4987828"/>
                </a:cubicBezTo>
                <a:cubicBezTo>
                  <a:pt x="6686719" y="5004373"/>
                  <a:pt x="6711811" y="5015678"/>
                  <a:pt x="6717325" y="5051798"/>
                </a:cubicBezTo>
                <a:cubicBezTo>
                  <a:pt x="6728079" y="5121834"/>
                  <a:pt x="6760340" y="5179738"/>
                  <a:pt x="6829272" y="5210619"/>
                </a:cubicBezTo>
                <a:cubicBezTo>
                  <a:pt x="6829824" y="5210897"/>
                  <a:pt x="6825965" y="5221375"/>
                  <a:pt x="6823757" y="5228542"/>
                </a:cubicBezTo>
                <a:cubicBezTo>
                  <a:pt x="6781571" y="5230749"/>
                  <a:pt x="6748207" y="5189388"/>
                  <a:pt x="6694439" y="5202899"/>
                </a:cubicBezTo>
                <a:cubicBezTo>
                  <a:pt x="6746002" y="5259148"/>
                  <a:pt x="6789016" y="5309609"/>
                  <a:pt x="6862085" y="5336355"/>
                </a:cubicBezTo>
                <a:cubicBezTo>
                  <a:pt x="6920540" y="5357586"/>
                  <a:pt x="6992783" y="5369994"/>
                  <a:pt x="7035246" y="5438926"/>
                </a:cubicBezTo>
                <a:cubicBezTo>
                  <a:pt x="6985889" y="5452439"/>
                  <a:pt x="6949216" y="5435343"/>
                  <a:pt x="6912268" y="5423210"/>
                </a:cubicBezTo>
                <a:cubicBezTo>
                  <a:pt x="6855743" y="5404461"/>
                  <a:pt x="6799770" y="5383230"/>
                  <a:pt x="6743244" y="5364479"/>
                </a:cubicBezTo>
                <a:cubicBezTo>
                  <a:pt x="6721737" y="5357310"/>
                  <a:pt x="6698299" y="5352346"/>
                  <a:pt x="6684513" y="5386538"/>
                </a:cubicBezTo>
                <a:cubicBezTo>
                  <a:pt x="6756480" y="5393708"/>
                  <a:pt x="6799494" y="5440031"/>
                  <a:pt x="6844713" y="5483595"/>
                </a:cubicBezTo>
                <a:cubicBezTo>
                  <a:pt x="6870082" y="5508135"/>
                  <a:pt x="6890762" y="5540948"/>
                  <a:pt x="6936533" y="5528541"/>
                </a:cubicBezTo>
                <a:cubicBezTo>
                  <a:pt x="6960522" y="5521923"/>
                  <a:pt x="6975687" y="5540396"/>
                  <a:pt x="6973204" y="5563007"/>
                </a:cubicBezTo>
                <a:cubicBezTo>
                  <a:pt x="6964106" y="5642695"/>
                  <a:pt x="7020080" y="5670543"/>
                  <a:pt x="7077983" y="5685983"/>
                </a:cubicBezTo>
                <a:cubicBezTo>
                  <a:pt x="7187726" y="5714935"/>
                  <a:pt x="7278993" y="5783041"/>
                  <a:pt x="7385702" y="5820265"/>
                </a:cubicBezTo>
                <a:cubicBezTo>
                  <a:pt x="7489378" y="5856387"/>
                  <a:pt x="7569615" y="5942139"/>
                  <a:pt x="7673565" y="5987085"/>
                </a:cubicBezTo>
                <a:cubicBezTo>
                  <a:pt x="7748843" y="6019621"/>
                  <a:pt x="7820807" y="6061533"/>
                  <a:pt x="7898289" y="6091035"/>
                </a:cubicBezTo>
                <a:cubicBezTo>
                  <a:pt x="8081651" y="6160795"/>
                  <a:pt x="8268598" y="6216770"/>
                  <a:pt x="8466299" y="6224765"/>
                </a:cubicBezTo>
                <a:cubicBezTo>
                  <a:pt x="8629532" y="6231107"/>
                  <a:pt x="10045419" y="6225043"/>
                  <a:pt x="10620599" y="5317605"/>
                </a:cubicBezTo>
                <a:cubicBezTo>
                  <a:pt x="10631626" y="5313192"/>
                  <a:pt x="10644035" y="5301612"/>
                  <a:pt x="10647894" y="5290581"/>
                </a:cubicBezTo>
                <a:cubicBezTo>
                  <a:pt x="10666370" y="5239020"/>
                  <a:pt x="10711590" y="5216686"/>
                  <a:pt x="10752398" y="5188838"/>
                </a:cubicBezTo>
                <a:cubicBezTo>
                  <a:pt x="10788244" y="5164297"/>
                  <a:pt x="10826296" y="5138654"/>
                  <a:pt x="10841186" y="5097293"/>
                </a:cubicBezTo>
                <a:cubicBezTo>
                  <a:pt x="10860762" y="5042147"/>
                  <a:pt x="10805064" y="5087367"/>
                  <a:pt x="10794861" y="5066412"/>
                </a:cubicBezTo>
                <a:cubicBezTo>
                  <a:pt x="10816092" y="5037737"/>
                  <a:pt x="10848906" y="5011540"/>
                  <a:pt x="10857454" y="4979004"/>
                </a:cubicBezTo>
                <a:cubicBezTo>
                  <a:pt x="10888610" y="4861543"/>
                  <a:pt x="10955890" y="4776065"/>
                  <a:pt x="11056532" y="4709613"/>
                </a:cubicBezTo>
                <a:cubicBezTo>
                  <a:pt x="11085484" y="4690588"/>
                  <a:pt x="11104509" y="4655845"/>
                  <a:pt x="11143939" y="4650332"/>
                </a:cubicBezTo>
                <a:cubicBezTo>
                  <a:pt x="11231622" y="4638199"/>
                  <a:pt x="11204048" y="4543346"/>
                  <a:pt x="11250372" y="4501160"/>
                </a:cubicBezTo>
                <a:cubicBezTo>
                  <a:pt x="11259196" y="4493162"/>
                  <a:pt x="11267190" y="4477447"/>
                  <a:pt x="11265538" y="4466694"/>
                </a:cubicBezTo>
                <a:cubicBezTo>
                  <a:pt x="11263056" y="4451251"/>
                  <a:pt x="11252578" y="4436638"/>
                  <a:pt x="11243755" y="4422850"/>
                </a:cubicBezTo>
                <a:cubicBezTo>
                  <a:pt x="11234654" y="4409065"/>
                  <a:pt x="11220870" y="4396932"/>
                  <a:pt x="11227486" y="4378734"/>
                </a:cubicBezTo>
                <a:cubicBezTo>
                  <a:pt x="11230242" y="4371289"/>
                  <a:pt x="11228314" y="4345371"/>
                  <a:pt x="11248718" y="4365774"/>
                </a:cubicBezTo>
                <a:cubicBezTo>
                  <a:pt x="11304692" y="4421748"/>
                  <a:pt x="11337228" y="4368809"/>
                  <a:pt x="11385204" y="4343440"/>
                </a:cubicBezTo>
                <a:cubicBezTo>
                  <a:pt x="11346603" y="4317245"/>
                  <a:pt x="11311861" y="4298772"/>
                  <a:pt x="11306070" y="4259618"/>
                </a:cubicBezTo>
                <a:cubicBezTo>
                  <a:pt x="11294214" y="4178828"/>
                  <a:pt x="11243480" y="4141880"/>
                  <a:pt x="11166550" y="4134711"/>
                </a:cubicBezTo>
                <a:cubicBezTo>
                  <a:pt x="11194949" y="4056679"/>
                  <a:pt x="11194949" y="4056679"/>
                  <a:pt x="11103130" y="4045924"/>
                </a:cubicBezTo>
                <a:cubicBezTo>
                  <a:pt x="11138425" y="3996293"/>
                  <a:pt x="11138425" y="3983609"/>
                  <a:pt x="11095686" y="3966514"/>
                </a:cubicBezTo>
                <a:cubicBezTo>
                  <a:pt x="11054602" y="3950245"/>
                  <a:pt x="11009106" y="3944730"/>
                  <a:pt x="10971054" y="3919640"/>
                </a:cubicBezTo>
                <a:cubicBezTo>
                  <a:pt x="11006073" y="3856221"/>
                  <a:pt x="11015998" y="3782600"/>
                  <a:pt x="11088241" y="3751718"/>
                </a:cubicBezTo>
                <a:cubicBezTo>
                  <a:pt x="11099546" y="3747030"/>
                  <a:pt x="11107266" y="3728004"/>
                  <a:pt x="11100098" y="3716977"/>
                </a:cubicBezTo>
                <a:cubicBezTo>
                  <a:pt x="11073904" y="3676995"/>
                  <a:pt x="11111404" y="3601168"/>
                  <a:pt x="11029786" y="3592621"/>
                </a:cubicBezTo>
                <a:cubicBezTo>
                  <a:pt x="11019583" y="3591793"/>
                  <a:pt x="11010208" y="3583520"/>
                  <a:pt x="11018206" y="3572767"/>
                </a:cubicBezTo>
                <a:cubicBezTo>
                  <a:pt x="11045779" y="3535268"/>
                  <a:pt x="11012415" y="3537749"/>
                  <a:pt x="10992287" y="3533061"/>
                </a:cubicBezTo>
                <a:cubicBezTo>
                  <a:pt x="10968022" y="3527271"/>
                  <a:pt x="10940448" y="3543816"/>
                  <a:pt x="10917838" y="3523410"/>
                </a:cubicBezTo>
                <a:cubicBezTo>
                  <a:pt x="10923078" y="3501903"/>
                  <a:pt x="10942654" y="3502179"/>
                  <a:pt x="10956441" y="3495287"/>
                </a:cubicBezTo>
                <a:cubicBezTo>
                  <a:pt x="10996698" y="3475433"/>
                  <a:pt x="11029511" y="3451721"/>
                  <a:pt x="11031442" y="3400159"/>
                </a:cubicBezTo>
                <a:cubicBezTo>
                  <a:pt x="11032818" y="3358523"/>
                  <a:pt x="11037230" y="3321850"/>
                  <a:pt x="10981533" y="3309166"/>
                </a:cubicBezTo>
                <a:cubicBezTo>
                  <a:pt x="10958372" y="3303927"/>
                  <a:pt x="10964990" y="3273873"/>
                  <a:pt x="10978225" y="3258982"/>
                </a:cubicBezTo>
                <a:cubicBezTo>
                  <a:pt x="11001938" y="3232512"/>
                  <a:pt x="11021514" y="3197219"/>
                  <a:pt x="11062322" y="3194737"/>
                </a:cubicBezTo>
                <a:cubicBezTo>
                  <a:pt x="11087138" y="3193084"/>
                  <a:pt x="11106164" y="3182053"/>
                  <a:pt x="11125742" y="3169370"/>
                </a:cubicBezTo>
                <a:cubicBezTo>
                  <a:pt x="11139802" y="3160269"/>
                  <a:pt x="11156622" y="3152550"/>
                  <a:pt x="11154968" y="3132974"/>
                </a:cubicBezTo>
                <a:cubicBezTo>
                  <a:pt x="11153315" y="3114223"/>
                  <a:pt x="11137046" y="3106503"/>
                  <a:pt x="11120502" y="3102642"/>
                </a:cubicBezTo>
                <a:cubicBezTo>
                  <a:pt x="11065355" y="3090235"/>
                  <a:pt x="11013518" y="3072037"/>
                  <a:pt x="10967470" y="3030401"/>
                </a:cubicBezTo>
                <a:cubicBezTo>
                  <a:pt x="10998076" y="3008342"/>
                  <a:pt x="11027304" y="2992350"/>
                  <a:pt x="11049914" y="2970015"/>
                </a:cubicBezTo>
                <a:cubicBezTo>
                  <a:pt x="11104509" y="2915972"/>
                  <a:pt x="10642106" y="2745845"/>
                  <a:pt x="10618944" y="2685183"/>
                </a:cubicBezTo>
                <a:cubicBezTo>
                  <a:pt x="10611775" y="2666432"/>
                  <a:pt x="10587235" y="2647132"/>
                  <a:pt x="10566830" y="2641617"/>
                </a:cubicBezTo>
                <a:cubicBezTo>
                  <a:pt x="10471151" y="2615699"/>
                  <a:pt x="10388156" y="2557518"/>
                  <a:pt x="10290271" y="2536011"/>
                </a:cubicBezTo>
                <a:cubicBezTo>
                  <a:pt x="10197900" y="2515607"/>
                  <a:pt x="10106908" y="2488309"/>
                  <a:pt x="10005715" y="2461288"/>
                </a:cubicBezTo>
                <a:cubicBezTo>
                  <a:pt x="10067754" y="2393457"/>
                  <a:pt x="10177772" y="2401454"/>
                  <a:pt x="10203414" y="2303568"/>
                </a:cubicBezTo>
                <a:cubicBezTo>
                  <a:pt x="10103324" y="2278201"/>
                  <a:pt x="9997996" y="2307154"/>
                  <a:pt x="9901487" y="2266895"/>
                </a:cubicBezTo>
                <a:cubicBezTo>
                  <a:pt x="9893216" y="2263312"/>
                  <a:pt x="9881910" y="2266895"/>
                  <a:pt x="9871984" y="2267999"/>
                </a:cubicBezTo>
                <a:cubicBezTo>
                  <a:pt x="9673181" y="2289506"/>
                  <a:pt x="9475204" y="2270758"/>
                  <a:pt x="9279158" y="2243734"/>
                </a:cubicBezTo>
                <a:cubicBezTo>
                  <a:pt x="8996808" y="2205133"/>
                  <a:pt x="8713354" y="2180592"/>
                  <a:pt x="8429350" y="2163219"/>
                </a:cubicBezTo>
                <a:cubicBezTo>
                  <a:pt x="8194701" y="2148882"/>
                  <a:pt x="7959502" y="2142541"/>
                  <a:pt x="7725955" y="2114967"/>
                </a:cubicBezTo>
                <a:cubicBezTo>
                  <a:pt x="7476142" y="2085464"/>
                  <a:pt x="7226605" y="2052100"/>
                  <a:pt x="6977065" y="2021218"/>
                </a:cubicBezTo>
                <a:cubicBezTo>
                  <a:pt x="6965761" y="2019839"/>
                  <a:pt x="6953283" y="2015496"/>
                  <a:pt x="6941221" y="201518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C6E8C2E-47C5-43CE-A5EC-A9D019ED5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tr-TR"/>
              <a:t>Vadesiz Euro Hesabı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1D6769-7D46-4CAA-989C-40E5D65D8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3625"/>
            <a:ext cx="5105399" cy="416333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r-TR" sz="2000" dirty="0">
                <a:latin typeface="+mn-lt"/>
                <a:cs typeface="Calibri"/>
              </a:rPr>
              <a:t>Hibeniz Halk Bankası Erzincan şubesinde (</a:t>
            </a:r>
            <a:r>
              <a:rPr lang="tr-TR" sz="2000">
                <a:latin typeface="+mn-lt"/>
                <a:cs typeface="Calibri"/>
              </a:rPr>
              <a:t>344 nolu) </a:t>
            </a:r>
            <a:r>
              <a:rPr lang="tr-TR" sz="2000" dirty="0">
                <a:latin typeface="+mn-lt"/>
                <a:cs typeface="Calibri"/>
              </a:rPr>
              <a:t>açtırdığınız hesabınıza aktarılacaktır. Hibenin, komisyon vb.</a:t>
            </a:r>
            <a:r>
              <a:rPr lang="tr-TR" sz="2000" spc="-5" dirty="0">
                <a:latin typeface="+mn-lt"/>
                <a:cs typeface="Calibri"/>
              </a:rPr>
              <a:t> nedenlerle </a:t>
            </a:r>
            <a:r>
              <a:rPr lang="tr-TR" sz="2000" spc="-75" dirty="0">
                <a:latin typeface="+mn-lt"/>
                <a:cs typeface="Calibri"/>
              </a:rPr>
              <a:t>k</a:t>
            </a:r>
            <a:r>
              <a:rPr lang="tr-TR" sz="2000" dirty="0">
                <a:latin typeface="+mn-lt"/>
                <a:cs typeface="Calibri"/>
              </a:rPr>
              <a:t>esi</a:t>
            </a:r>
            <a:r>
              <a:rPr lang="tr-TR" sz="2000" spc="-30" dirty="0">
                <a:latin typeface="+mn-lt"/>
                <a:cs typeface="Calibri"/>
              </a:rPr>
              <a:t>n</a:t>
            </a:r>
            <a:r>
              <a:rPr lang="tr-TR" sz="2000" dirty="0">
                <a:latin typeface="+mn-lt"/>
                <a:cs typeface="Calibri"/>
              </a:rPr>
              <a:t>ti</a:t>
            </a:r>
            <a:r>
              <a:rPr lang="tr-TR" sz="2000" spc="-25" dirty="0">
                <a:latin typeface="+mn-lt"/>
                <a:cs typeface="Calibri"/>
              </a:rPr>
              <a:t>y</a:t>
            </a:r>
            <a:r>
              <a:rPr lang="tr-TR" sz="2000" dirty="0">
                <a:latin typeface="+mn-lt"/>
                <a:cs typeface="Calibri"/>
              </a:rPr>
              <a:t>e</a:t>
            </a:r>
            <a:r>
              <a:rPr lang="tr-TR" sz="2000" spc="-25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uğ</a:t>
            </a:r>
            <a:r>
              <a:rPr lang="tr-TR" sz="2000" spc="-55" dirty="0">
                <a:latin typeface="+mn-lt"/>
                <a:cs typeface="Calibri"/>
              </a:rPr>
              <a:t>r</a:t>
            </a:r>
            <a:r>
              <a:rPr lang="tr-TR" sz="2000" dirty="0">
                <a:latin typeface="+mn-lt"/>
                <a:cs typeface="Calibri"/>
              </a:rPr>
              <a:t>amadan</a:t>
            </a:r>
            <a:r>
              <a:rPr lang="tr-TR" sz="2000" spc="-15" dirty="0">
                <a:latin typeface="+mn-lt"/>
                <a:cs typeface="Calibri"/>
              </a:rPr>
              <a:t> </a:t>
            </a:r>
            <a:r>
              <a:rPr lang="tr-TR" sz="2000" spc="-35" dirty="0">
                <a:latin typeface="+mn-lt"/>
                <a:cs typeface="Calibri"/>
              </a:rPr>
              <a:t>aktarılabilmesi</a:t>
            </a:r>
            <a:r>
              <a:rPr lang="tr-TR" sz="2000" spc="-45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için</a:t>
            </a:r>
            <a:r>
              <a:rPr lang="tr-TR" sz="2000" spc="-15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Halk</a:t>
            </a:r>
            <a:r>
              <a:rPr lang="tr-TR" sz="2000" spc="-20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Ban</a:t>
            </a:r>
            <a:r>
              <a:rPr lang="tr-TR" sz="2000" spc="-40" dirty="0">
                <a:latin typeface="+mn-lt"/>
                <a:cs typeface="Calibri"/>
              </a:rPr>
              <a:t>k</a:t>
            </a:r>
            <a:r>
              <a:rPr lang="tr-TR" sz="2000" dirty="0">
                <a:latin typeface="+mn-lt"/>
                <a:cs typeface="Calibri"/>
              </a:rPr>
              <a:t>ası</a:t>
            </a:r>
            <a:r>
              <a:rPr lang="tr-TR" sz="2000" spc="-55" dirty="0">
                <a:latin typeface="+mn-lt"/>
                <a:cs typeface="Calibri"/>
              </a:rPr>
              <a:t>’</a:t>
            </a:r>
            <a:r>
              <a:rPr lang="tr-TR" sz="2000" dirty="0">
                <a:latin typeface="+mn-lt"/>
                <a:cs typeface="Calibri"/>
              </a:rPr>
              <a:t>ndan </a:t>
            </a:r>
            <a:r>
              <a:rPr lang="tr-TR" sz="2000" u="sng" spc="-140" dirty="0">
                <a:latin typeface="+mn-lt"/>
                <a:cs typeface="Calibri"/>
              </a:rPr>
              <a:t>V</a:t>
            </a:r>
            <a:r>
              <a:rPr lang="tr-TR" sz="2000" u="sng" dirty="0">
                <a:latin typeface="+mn-lt"/>
                <a:cs typeface="Calibri"/>
              </a:rPr>
              <a:t>adesiz Eu</a:t>
            </a:r>
            <a:r>
              <a:rPr lang="tr-TR" sz="2000" u="sng" spc="-35" dirty="0">
                <a:latin typeface="+mn-lt"/>
                <a:cs typeface="Calibri"/>
              </a:rPr>
              <a:t>r</a:t>
            </a:r>
            <a:r>
              <a:rPr lang="tr-TR" sz="2000" u="sng" dirty="0">
                <a:latin typeface="+mn-lt"/>
                <a:cs typeface="Calibri"/>
              </a:rPr>
              <a:t>o</a:t>
            </a:r>
            <a:r>
              <a:rPr lang="tr-TR" sz="2000" u="sng" spc="-10" dirty="0">
                <a:latin typeface="+mn-lt"/>
                <a:cs typeface="Calibri"/>
              </a:rPr>
              <a:t> </a:t>
            </a:r>
            <a:r>
              <a:rPr lang="tr-TR" sz="2000" u="sng" dirty="0">
                <a:latin typeface="+mn-lt"/>
                <a:cs typeface="Calibri"/>
              </a:rPr>
              <a:t>Hesabı</a:t>
            </a:r>
            <a:r>
              <a:rPr lang="tr-TR" sz="2000" dirty="0">
                <a:latin typeface="+mn-lt"/>
                <a:cs typeface="Calibri"/>
              </a:rPr>
              <a:t>  açılması</a:t>
            </a:r>
            <a:r>
              <a:rPr lang="tr-TR" sz="2000" spc="-25" dirty="0">
                <a:latin typeface="+mn-lt"/>
                <a:cs typeface="Calibri"/>
              </a:rPr>
              <a:t> zorunludur</a:t>
            </a:r>
            <a:r>
              <a:rPr lang="tr-TR" sz="2000" dirty="0">
                <a:latin typeface="+mn-lt"/>
                <a:cs typeface="Calibri"/>
              </a:rPr>
              <a:t>. </a:t>
            </a:r>
            <a:endParaRPr lang="tr-TR" sz="2000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tr-TR" sz="2000" dirty="0">
              <a:latin typeface="+mn-lt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tr-TR" sz="2000" u="sng" dirty="0">
              <a:latin typeface="+mn-lt"/>
              <a:cs typeface="Calibri"/>
            </a:endParaRPr>
          </a:p>
          <a:p>
            <a:endParaRPr lang="tr-TR" sz="2000" dirty="0"/>
          </a:p>
        </p:txBody>
      </p:sp>
      <p:pic>
        <p:nvPicPr>
          <p:cNvPr id="34" name="Graphic 33" descr="Cüzdan ana hat">
            <a:extLst>
              <a:ext uri="{FF2B5EF4-FFF2-40B4-BE49-F238E27FC236}">
                <a16:creationId xmlns:a16="http://schemas.microsoft.com/office/drawing/2014/main" id="{6EF36471-CFD1-4CCB-B0AC-67BB390BD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7455346" y="2766817"/>
            <a:ext cx="2751667" cy="275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82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lowchart: Document 22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11BE47D-E3F5-4603-90F1-57DDB482D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2023 </a:t>
            </a: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ÜLKE GRUPLARI VE HİBE MİKTARLARI</a:t>
            </a:r>
          </a:p>
        </p:txBody>
      </p:sp>
      <p:graphicFrame>
        <p:nvGraphicFramePr>
          <p:cNvPr id="18" name="İçerik Yer Tutucusu 3">
            <a:extLst>
              <a:ext uri="{FF2B5EF4-FFF2-40B4-BE49-F238E27FC236}">
                <a16:creationId xmlns:a16="http://schemas.microsoft.com/office/drawing/2014/main" id="{126B7E05-7199-4A6D-9095-DE81DE34D2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0014618"/>
              </p:ext>
            </p:extLst>
          </p:nvPr>
        </p:nvGraphicFramePr>
        <p:xfrm>
          <a:off x="4207933" y="952919"/>
          <a:ext cx="7347539" cy="4955935"/>
        </p:xfrm>
        <a:graphic>
          <a:graphicData uri="http://schemas.openxmlformats.org/drawingml/2006/table">
            <a:tbl>
              <a:tblPr firstRow="1" firstCol="1" bandRow="1">
                <a:solidFill>
                  <a:srgbClr val="F2F2F2">
                    <a:alpha val="30196"/>
                  </a:srgbClr>
                </a:solidFill>
                <a:tableStyleId>{5DA37D80-6434-44D0-A028-1B22A696006F}</a:tableStyleId>
              </a:tblPr>
              <a:tblGrid>
                <a:gridCol w="1419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5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41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80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32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b="0" cap="none" spc="0">
                          <a:solidFill>
                            <a:schemeClr val="bg1"/>
                          </a:solidFill>
                          <a:effectLst/>
                        </a:rPr>
                        <a:t>Hayat Pahalılığına Göre Ülke Türleri</a:t>
                      </a:r>
                      <a:endParaRPr lang="tr-TR" sz="1500" b="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b="0" cap="none" spc="0">
                          <a:solidFill>
                            <a:schemeClr val="bg1"/>
                          </a:solidFill>
                          <a:effectLst/>
                        </a:rPr>
                        <a:t> 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b="0" cap="none" spc="0">
                          <a:solidFill>
                            <a:schemeClr val="bg1"/>
                          </a:solidFill>
                          <a:effectLst/>
                        </a:rPr>
                        <a:t>      Hareketlilikte Misafir Olunan Ülkeler</a:t>
                      </a:r>
                      <a:endParaRPr lang="tr-TR" sz="1500" b="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b="0" cap="none" spc="0">
                          <a:solidFill>
                            <a:schemeClr val="bg1"/>
                          </a:solidFill>
                          <a:effectLst/>
                        </a:rPr>
                        <a:t>Aylık Hibe Öğrenim</a:t>
                      </a:r>
                      <a:r>
                        <a:rPr lang="tr-TR" sz="1500" b="0" cap="none" spc="0" baseline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1500" b="0" cap="none" spc="0">
                          <a:solidFill>
                            <a:schemeClr val="bg1"/>
                          </a:solidFill>
                          <a:effectLst/>
                        </a:rPr>
                        <a:t>(Avro)</a:t>
                      </a:r>
                      <a:endParaRPr lang="tr-TR" sz="1500" b="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b="0" cap="none" spc="0">
                          <a:solidFill>
                            <a:schemeClr val="bg1"/>
                          </a:solidFill>
                          <a:effectLst/>
                        </a:rPr>
                        <a:t>Aylık Hibe          Staj (Avro)</a:t>
                      </a:r>
                      <a:endParaRPr lang="tr-TR" sz="1500" b="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99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1. ve 2. Grup Program Ülkeleri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 Danimarka,  Finlandiya, İrlanda, İsveç,</a:t>
                      </a:r>
                      <a:r>
                        <a:rPr lang="tr-TR" sz="1500" cap="none" spc="0" baseline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İzlanda,</a:t>
                      </a:r>
                      <a:r>
                        <a:rPr lang="tr-TR" sz="1500" cap="none" spc="0" baseline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Lihtenştayn, Lüksemburg, Norveç, Almanya, Avusturya, Belçika, Fransa, Güney</a:t>
                      </a:r>
                      <a:r>
                        <a:rPr lang="tr-TR" sz="1500" cap="none" spc="0" baseline="0">
                          <a:solidFill>
                            <a:schemeClr val="tx1"/>
                          </a:solidFill>
                          <a:effectLst/>
                        </a:rPr>
                        <a:t> Kıbrıs, Hollanda, İspanya, İtalya, Malta, Portekiz, Yunanistan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         600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        750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99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3. Grup Program Ülkeleri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Bulgaristan,  Çek Cumhuriyeti, Estonya, Hırvatistan, Letonya,  Litvanya,  Macaristan,</a:t>
                      </a:r>
                      <a:r>
                        <a:rPr lang="tr-TR" sz="1500" cap="none" spc="0" baseline="0">
                          <a:solidFill>
                            <a:schemeClr val="tx1"/>
                          </a:solidFill>
                          <a:effectLst/>
                        </a:rPr>
                        <a:t> Kuzey Makedonya, </a:t>
                      </a: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Polonya, Romanya, Sırbistan, Slovakya, Slovenya,  Türkiye 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         450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        600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63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C228A133-EFC4-A468-D57A-8101816A3972}"/>
              </a:ext>
            </a:extLst>
          </p:cNvPr>
          <p:cNvSpPr txBox="1"/>
          <p:nvPr/>
        </p:nvSpPr>
        <p:spPr>
          <a:xfrm>
            <a:off x="5257309" y="6158205"/>
            <a:ext cx="6298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rgbClr val="FF0000"/>
                </a:solidFill>
              </a:rPr>
              <a:t>***Staj için en fazla 3 ay hibe verilecektir.</a:t>
            </a:r>
          </a:p>
        </p:txBody>
      </p:sp>
    </p:spTree>
    <p:extLst>
      <p:ext uri="{BB962C8B-B14F-4D97-AF65-F5344CB8AC3E}">
        <p14:creationId xmlns:p14="http://schemas.microsoft.com/office/powerpoint/2010/main" val="224349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1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1" name="Freeform: Shape 43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Oval 45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 descr="Ünlem İşareti düz dolguyla">
            <a:extLst>
              <a:ext uri="{FF2B5EF4-FFF2-40B4-BE49-F238E27FC236}">
                <a16:creationId xmlns:a16="http://schemas.microsoft.com/office/drawing/2014/main" id="{D07F0A9C-A5CC-4314-8E8B-A99948BA2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28" name="İçerik Yer Tutucusu 2">
            <a:extLst>
              <a:ext uri="{FF2B5EF4-FFF2-40B4-BE49-F238E27FC236}">
                <a16:creationId xmlns:a16="http://schemas.microsoft.com/office/drawing/2014/main" id="{FD9F4C82-ECAA-499F-A03C-60A3DCA3E8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2012301"/>
              </p:ext>
            </p:extLst>
          </p:nvPr>
        </p:nvGraphicFramePr>
        <p:xfrm>
          <a:off x="753136" y="1518700"/>
          <a:ext cx="5793579" cy="4940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86697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DFB243C-B5D9-46E4-9B90-B74AB4A26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tr-TR" b="1" dirty="0"/>
              <a:t>HAREKETLİLİK BİTTİKTEN SONRA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fik 4" descr="Ok: Yatay U dönüşü ana hat">
            <a:extLst>
              <a:ext uri="{FF2B5EF4-FFF2-40B4-BE49-F238E27FC236}">
                <a16:creationId xmlns:a16="http://schemas.microsoft.com/office/drawing/2014/main" id="{C495DB53-7689-47BB-BA3E-AF042F9AE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D4CBC8B-8D30-4678-934A-F86FB8DEE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pPr marL="12700" marR="271780" indent="0">
              <a:buNone/>
            </a:pPr>
            <a:r>
              <a:rPr lang="tr-TR" sz="2000" spc="-15" dirty="0">
                <a:cs typeface="Calibri"/>
              </a:rPr>
              <a:t>E-po</a:t>
            </a:r>
            <a:r>
              <a:rPr lang="tr-TR" sz="2000" spc="-60" dirty="0">
                <a:cs typeface="Calibri"/>
              </a:rPr>
              <a:t>s</a:t>
            </a:r>
            <a:r>
              <a:rPr lang="tr-TR" sz="2000" spc="-50" dirty="0">
                <a:cs typeface="Calibri"/>
              </a:rPr>
              <a:t>t</a:t>
            </a:r>
            <a:r>
              <a:rPr lang="tr-TR" sz="2000" spc="-15" dirty="0">
                <a:cs typeface="Calibri"/>
              </a:rPr>
              <a:t>a</a:t>
            </a:r>
            <a:r>
              <a:rPr lang="tr-TR" sz="2000" spc="30" dirty="0">
                <a:cs typeface="Calibri"/>
              </a:rPr>
              <a:t> </a:t>
            </a:r>
            <a:r>
              <a:rPr lang="tr-TR" sz="2000" spc="-15" dirty="0">
                <a:cs typeface="Calibri"/>
              </a:rPr>
              <a:t>ad</a:t>
            </a:r>
            <a:r>
              <a:rPr lang="tr-TR" sz="2000" spc="-50" dirty="0">
                <a:cs typeface="Calibri"/>
              </a:rPr>
              <a:t>r</a:t>
            </a:r>
            <a:r>
              <a:rPr lang="tr-TR" sz="2000" spc="-15" dirty="0">
                <a:cs typeface="Calibri"/>
              </a:rPr>
              <a:t>es</a:t>
            </a:r>
            <a:r>
              <a:rPr lang="tr-TR" sz="2000" spc="-20" dirty="0">
                <a:cs typeface="Calibri"/>
              </a:rPr>
              <a:t>i</a:t>
            </a:r>
            <a:r>
              <a:rPr lang="tr-TR" sz="2000" spc="-15" dirty="0">
                <a:cs typeface="Calibri"/>
              </a:rPr>
              <a:t>n</a:t>
            </a:r>
            <a:r>
              <a:rPr lang="tr-TR" sz="2000" spc="-25" dirty="0">
                <a:cs typeface="Calibri"/>
              </a:rPr>
              <a:t>i</a:t>
            </a:r>
            <a:r>
              <a:rPr lang="tr-TR" sz="2000" spc="-80" dirty="0">
                <a:cs typeface="Calibri"/>
              </a:rPr>
              <a:t>z</a:t>
            </a:r>
            <a:r>
              <a:rPr lang="tr-TR" sz="2000" spc="-15" dirty="0">
                <a:cs typeface="Calibri"/>
              </a:rPr>
              <a:t>e</a:t>
            </a:r>
            <a:r>
              <a:rPr lang="tr-TR" sz="2000" spc="15" dirty="0">
                <a:cs typeface="Calibri"/>
              </a:rPr>
              <a:t> </a:t>
            </a:r>
            <a:r>
              <a:rPr lang="tr-TR" sz="2000" spc="-35" dirty="0">
                <a:cs typeface="Calibri"/>
              </a:rPr>
              <a:t>g</a:t>
            </a:r>
            <a:r>
              <a:rPr lang="tr-TR" sz="2000" spc="-15" dirty="0">
                <a:cs typeface="Calibri"/>
              </a:rPr>
              <a:t>önde</a:t>
            </a:r>
            <a:r>
              <a:rPr lang="tr-TR" sz="2000" spc="-20" dirty="0">
                <a:cs typeface="Calibri"/>
              </a:rPr>
              <a:t>r</a:t>
            </a:r>
            <a:r>
              <a:rPr lang="tr-TR" sz="2000" dirty="0">
                <a:cs typeface="Calibri"/>
              </a:rPr>
              <a:t>i</a:t>
            </a:r>
            <a:r>
              <a:rPr lang="tr-TR" sz="2000" spc="-15" dirty="0">
                <a:cs typeface="Calibri"/>
              </a:rPr>
              <a:t>lecek</a:t>
            </a:r>
            <a:r>
              <a:rPr lang="tr-TR" sz="2000" spc="30" dirty="0">
                <a:cs typeface="Calibri"/>
              </a:rPr>
              <a:t> </a:t>
            </a:r>
            <a:r>
              <a:rPr lang="tr-TR" sz="2000" spc="-15" dirty="0">
                <a:cs typeface="Calibri"/>
              </a:rPr>
              <a:t>olan</a:t>
            </a:r>
            <a:r>
              <a:rPr lang="tr-TR" sz="2000" spc="-5" dirty="0">
                <a:cs typeface="Calibri"/>
              </a:rPr>
              <a:t> </a:t>
            </a:r>
            <a:r>
              <a:rPr lang="tr-TR" sz="2000" spc="-15" dirty="0">
                <a:cs typeface="Calibri"/>
              </a:rPr>
              <a:t>çe</a:t>
            </a:r>
            <a:r>
              <a:rPr lang="tr-TR" sz="2000" spc="-30" dirty="0">
                <a:cs typeface="Calibri"/>
              </a:rPr>
              <a:t>v</a:t>
            </a:r>
            <a:r>
              <a:rPr lang="tr-TR" sz="2000" dirty="0">
                <a:cs typeface="Calibri"/>
              </a:rPr>
              <a:t>r</a:t>
            </a:r>
            <a:r>
              <a:rPr lang="tr-TR" sz="2000" spc="-15" dirty="0">
                <a:cs typeface="Calibri"/>
              </a:rPr>
              <a:t>i</a:t>
            </a:r>
            <a:r>
              <a:rPr lang="tr-TR" sz="2000" spc="-25" dirty="0">
                <a:cs typeface="Calibri"/>
              </a:rPr>
              <a:t>m</a:t>
            </a:r>
            <a:r>
              <a:rPr lang="tr-TR" sz="2000" spc="-20" dirty="0">
                <a:cs typeface="Calibri"/>
              </a:rPr>
              <a:t>i</a:t>
            </a:r>
            <a:r>
              <a:rPr lang="tr-TR" sz="2000" dirty="0">
                <a:cs typeface="Calibri"/>
              </a:rPr>
              <a:t>çi</a:t>
            </a:r>
            <a:r>
              <a:rPr lang="tr-TR" sz="2000" spc="10" dirty="0">
                <a:cs typeface="Calibri"/>
              </a:rPr>
              <a:t> </a:t>
            </a:r>
            <a:r>
              <a:rPr lang="tr-TR" sz="2000" spc="-20" dirty="0">
                <a:cs typeface="Calibri"/>
              </a:rPr>
              <a:t>AB</a:t>
            </a:r>
            <a:r>
              <a:rPr lang="tr-TR" sz="2000" spc="20" dirty="0">
                <a:cs typeface="Calibri"/>
              </a:rPr>
              <a:t> </a:t>
            </a:r>
            <a:r>
              <a:rPr lang="tr-TR" sz="2000" spc="-15" dirty="0">
                <a:cs typeface="Calibri"/>
              </a:rPr>
              <a:t>an</a:t>
            </a:r>
            <a:r>
              <a:rPr lang="tr-TR" sz="2000" spc="-100" dirty="0">
                <a:cs typeface="Calibri"/>
              </a:rPr>
              <a:t>k</a:t>
            </a:r>
            <a:r>
              <a:rPr lang="tr-TR" sz="2000" spc="-30" dirty="0">
                <a:cs typeface="Calibri"/>
              </a:rPr>
              <a:t>e</a:t>
            </a:r>
            <a:r>
              <a:rPr lang="tr-TR" sz="2000" dirty="0">
                <a:cs typeface="Calibri"/>
              </a:rPr>
              <a:t>t</a:t>
            </a:r>
            <a:r>
              <a:rPr lang="tr-TR" sz="2000" spc="10" dirty="0">
                <a:cs typeface="Calibri"/>
              </a:rPr>
              <a:t>i</a:t>
            </a:r>
            <a:r>
              <a:rPr lang="tr-TR" sz="2000" spc="-15" dirty="0">
                <a:cs typeface="Calibri"/>
              </a:rPr>
              <a:t>n</a:t>
            </a:r>
            <a:r>
              <a:rPr lang="tr-TR" sz="2000" spc="-25" dirty="0">
                <a:cs typeface="Calibri"/>
              </a:rPr>
              <a:t>i</a:t>
            </a:r>
            <a:r>
              <a:rPr lang="tr-TR" sz="2000" spc="-15" dirty="0">
                <a:cs typeface="Calibri"/>
              </a:rPr>
              <a:t>n</a:t>
            </a:r>
            <a:r>
              <a:rPr lang="tr-TR" sz="2000" spc="25" dirty="0">
                <a:cs typeface="Calibri"/>
              </a:rPr>
              <a:t> </a:t>
            </a:r>
            <a:r>
              <a:rPr lang="tr-TR" sz="2000" spc="-75" dirty="0">
                <a:cs typeface="Calibri"/>
              </a:rPr>
              <a:t>zorunludur</a:t>
            </a:r>
            <a:r>
              <a:rPr lang="tr-TR" sz="2000" dirty="0">
                <a:cs typeface="Calibri"/>
              </a:rPr>
              <a:t>.</a:t>
            </a:r>
            <a:endParaRPr lang="tr-TR" sz="2000" dirty="0"/>
          </a:p>
          <a:p>
            <a:pPr marL="12700" indent="0">
              <a:buNone/>
            </a:pPr>
            <a:r>
              <a:rPr lang="tr-TR" sz="2000" b="1" u="heavy" dirty="0">
                <a:cs typeface="Calibri"/>
              </a:rPr>
              <a:t>Döndüğünüzde Uluslararası İlişkiler Koordinatörlüğüne teslim etmeniz gereken belgeler;</a:t>
            </a:r>
          </a:p>
          <a:p>
            <a:pPr marL="0" indent="0">
              <a:spcBef>
                <a:spcPts val="27"/>
              </a:spcBef>
              <a:buNone/>
            </a:pPr>
            <a:endParaRPr lang="tr-TR" sz="2000" dirty="0"/>
          </a:p>
          <a:p>
            <a:pPr lvl="0" eaLnBrk="0" hangingPunct="0"/>
            <a:r>
              <a:rPr lang="tr-TR" sz="2000" dirty="0"/>
              <a:t>Learning </a:t>
            </a:r>
            <a:r>
              <a:rPr lang="tr-TR" sz="2000" dirty="0" err="1"/>
              <a:t>Agreement</a:t>
            </a:r>
            <a:r>
              <a:rPr lang="tr-TR" sz="2000" dirty="0"/>
              <a:t> </a:t>
            </a:r>
            <a:r>
              <a:rPr lang="tr-TR" sz="2000" dirty="0" err="1"/>
              <a:t>For</a:t>
            </a:r>
            <a:r>
              <a:rPr lang="tr-TR" sz="2000" dirty="0"/>
              <a:t> </a:t>
            </a:r>
            <a:r>
              <a:rPr lang="tr-TR" sz="2000" dirty="0" err="1"/>
              <a:t>Traineeshıps</a:t>
            </a:r>
            <a:r>
              <a:rPr lang="tr-TR" sz="2000" dirty="0"/>
              <a:t> Tamamlanmış Halini (</a:t>
            </a:r>
            <a:r>
              <a:rPr lang="tr-TR" sz="2000" b="1" dirty="0" err="1"/>
              <a:t>After</a:t>
            </a:r>
            <a:r>
              <a:rPr lang="tr-TR" sz="2000" dirty="0"/>
              <a:t> </a:t>
            </a:r>
            <a:r>
              <a:rPr lang="tr-TR" sz="2000" dirty="0" err="1"/>
              <a:t>Mobility</a:t>
            </a:r>
            <a:r>
              <a:rPr lang="tr-TR" sz="2000" dirty="0"/>
              <a:t> Bölümleri)</a:t>
            </a:r>
          </a:p>
          <a:p>
            <a:pPr lvl="0" eaLnBrk="0" hangingPunct="0"/>
            <a:r>
              <a:rPr lang="tr-TR" sz="2000" dirty="0"/>
              <a:t>Katılım Sertifikası, Staj Başarısını Ve Dönemini Gösterir Belge (Karşı Kurumun Antetli Kağıdına, İmzalı Ve Mühürlü)</a:t>
            </a:r>
          </a:p>
          <a:p>
            <a:pPr eaLnBrk="0" hangingPunct="0"/>
            <a:r>
              <a:rPr lang="tr-TR" sz="2000" dirty="0"/>
              <a:t>Pasaportun Aslı Ve Giriş Çıkış Tarihlerinin Fotokopisi</a:t>
            </a:r>
          </a:p>
          <a:p>
            <a:pPr marL="0" indent="0"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510949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>
            <a:normAutofit/>
          </a:bodyPr>
          <a:lstStyle/>
          <a:p>
            <a:r>
              <a:rPr lang="tr-TR" sz="4100" b="1"/>
              <a:t>ULUSLARARASI İLİŞKİLER KOORDİNATÖRLÜĞÜ</a:t>
            </a:r>
            <a:endParaRPr lang="tr-TR" sz="41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53875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100" b="1" dirty="0"/>
              <a:t>Uluslararası İlişkiler Koordinatörü ve </a:t>
            </a:r>
            <a:r>
              <a:rPr lang="tr-TR" sz="1100" b="1" dirty="0" err="1"/>
              <a:t>Erasmus</a:t>
            </a:r>
            <a:r>
              <a:rPr lang="tr-TR" sz="1100" b="1" dirty="0"/>
              <a:t>+ Kurum Koordinatörü:</a:t>
            </a:r>
          </a:p>
          <a:p>
            <a:r>
              <a:rPr lang="tr-TR" sz="1100" dirty="0"/>
              <a:t>Dr. Öğr. Üyesi Emrah Özbay</a:t>
            </a:r>
          </a:p>
          <a:p>
            <a:pPr marL="0" indent="0">
              <a:buNone/>
            </a:pPr>
            <a:r>
              <a:rPr lang="tr-TR" sz="1100" b="1" dirty="0"/>
              <a:t>Uluslararası İlişkiler Ofisi:</a:t>
            </a:r>
          </a:p>
          <a:p>
            <a:r>
              <a:rPr lang="tr-TR" sz="1100" dirty="0"/>
              <a:t>Öğr. Gör. Mayya Kabasakal</a:t>
            </a:r>
          </a:p>
          <a:p>
            <a:r>
              <a:rPr lang="tr-TR" sz="1100" dirty="0"/>
              <a:t>Öğr. Gör. Emre Mürütsoy</a:t>
            </a:r>
          </a:p>
          <a:p>
            <a:pPr marL="0" indent="0">
              <a:buNone/>
            </a:pPr>
            <a:endParaRPr lang="tr-TR" sz="1100" dirty="0"/>
          </a:p>
          <a:p>
            <a:pPr marL="0" indent="0">
              <a:buNone/>
            </a:pPr>
            <a:r>
              <a:rPr lang="tr-TR" sz="1100" b="1" dirty="0"/>
              <a:t>İletişim: </a:t>
            </a:r>
            <a:r>
              <a:rPr lang="tr-TR" sz="1100" dirty="0"/>
              <a:t>+90 446 226 66 66-</a:t>
            </a:r>
            <a:r>
              <a:rPr lang="tr-TR" sz="1100" b="1" dirty="0"/>
              <a:t>10384 (Erasmus Ofis)</a:t>
            </a:r>
          </a:p>
          <a:p>
            <a:pPr marL="0" indent="0">
              <a:buNone/>
            </a:pPr>
            <a:r>
              <a:rPr lang="tr-TR" sz="1100" b="1" dirty="0"/>
              <a:t>E-posta:</a:t>
            </a:r>
            <a:r>
              <a:rPr lang="tr-TR" sz="1100" dirty="0"/>
              <a:t> erasmus@erzincan.edu.tr</a:t>
            </a:r>
          </a:p>
          <a:p>
            <a:pPr marL="0" indent="0">
              <a:buNone/>
            </a:pPr>
            <a:endParaRPr lang="tr-TR" sz="1100" dirty="0"/>
          </a:p>
        </p:txBody>
      </p:sp>
      <p:pic>
        <p:nvPicPr>
          <p:cNvPr id="5" name="Picture 4" descr="Çalışma alanı arka planı">
            <a:extLst>
              <a:ext uri="{FF2B5EF4-FFF2-40B4-BE49-F238E27FC236}">
                <a16:creationId xmlns:a16="http://schemas.microsoft.com/office/drawing/2014/main" id="{470472B6-8EED-4FD4-BA51-B09CB6BC9A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52" r="2" b="2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08924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813</Words>
  <Application>Microsoft Office PowerPoint</Application>
  <PresentationFormat>Geniş ekran</PresentationFormat>
  <Paragraphs>85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Franklin Gothic Book</vt:lpstr>
      <vt:lpstr>Times New Roman</vt:lpstr>
      <vt:lpstr>Wingdings 3</vt:lpstr>
      <vt:lpstr>Office Teması</vt:lpstr>
      <vt:lpstr>ERASMUS+ 2023  Staj Hareketliliği  ORYANTASYON</vt:lpstr>
      <vt:lpstr>ERASMUS STAJ HAREKETLİLİĞİ</vt:lpstr>
      <vt:lpstr>Staj Kabul/Davet Mektubu </vt:lpstr>
      <vt:lpstr>Öğrenim Anlaşması (Learning Agreement For Traineeships) </vt:lpstr>
      <vt:lpstr>PowerPoint Sunusu</vt:lpstr>
      <vt:lpstr>Sigortalar</vt:lpstr>
      <vt:lpstr>HAREKETLİLİK BAŞLAMADAN ÖNCE  TESLİM  EDİLMESİ  GEREKEN  BELGELER</vt:lpstr>
      <vt:lpstr>Vadesiz Euro Hesabı</vt:lpstr>
      <vt:lpstr>2023 ÜLKE GRUPLARI VE HİBE MİKTARLARI</vt:lpstr>
      <vt:lpstr>PowerPoint Sunusu</vt:lpstr>
      <vt:lpstr>HAREKETLİLİK BİTTİKTEN SONRA</vt:lpstr>
      <vt:lpstr>ULUSLARARASI İLİŞKİLER KOORDİNATÖRLÜĞÜ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STAJ HAREKETLİLİĞİ</dc:title>
  <dc:creator>Mayya Kabasakal</dc:creator>
  <cp:lastModifiedBy>Emre Mürütsoy</cp:lastModifiedBy>
  <cp:revision>20</cp:revision>
  <dcterms:created xsi:type="dcterms:W3CDTF">2022-04-07T10:23:01Z</dcterms:created>
  <dcterms:modified xsi:type="dcterms:W3CDTF">2024-10-31T11:03:45Z</dcterms:modified>
</cp:coreProperties>
</file>