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86" r:id="rId2"/>
    <p:sldId id="314" r:id="rId3"/>
    <p:sldId id="310" r:id="rId4"/>
    <p:sldId id="311" r:id="rId5"/>
    <p:sldId id="315" r:id="rId6"/>
    <p:sldId id="308" r:id="rId7"/>
    <p:sldId id="309" r:id="rId8"/>
    <p:sldId id="298" r:id="rId9"/>
    <p:sldId id="299" r:id="rId10"/>
    <p:sldId id="300" r:id="rId11"/>
    <p:sldId id="307" r:id="rId12"/>
    <p:sldId id="305" r:id="rId13"/>
    <p:sldId id="306" r:id="rId14"/>
    <p:sldId id="301" r:id="rId15"/>
    <p:sldId id="302" r:id="rId16"/>
    <p:sldId id="303" r:id="rId17"/>
    <p:sldId id="304" r:id="rId18"/>
    <p:sldId id="312" r:id="rId19"/>
    <p:sldId id="313" r:id="rId20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33" d="100"/>
          <a:sy n="133" d="100"/>
        </p:scale>
        <p:origin x="318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8722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E2B35-AD34-44D9-E8D5-0560B908E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E69822-DF08-2A9A-85F3-1E8213B798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D26CED-EC67-93D9-12B0-DAE69F8D26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C750AD-84B8-A4D5-60C6-0116A0DAE0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94430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F7174-2B5E-16A7-88FF-1D33865E6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206C25-92E0-F6B2-3351-4659EE58C3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0E9E8F-15D9-02B6-DA5A-02BC6F8298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E2EA52-3D4D-80D5-7B50-05032C11A6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6027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25BAA7-F6BA-C7A5-2526-F2ECD86A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D459E7-9DCC-25CD-06BC-20DB849FAB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DDEA10-65C4-460C-3795-C2363676D6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B76FE8-8414-3846-D051-0B1819131B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61480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C879F-196E-1165-9C67-7DDF10CCA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94B9F9-8C86-0754-E9C6-1394DB7CBA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81A0E2-FE84-905D-3439-2D7AEB60FD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2DB0B4-4169-8B8C-4DF4-9675513C3F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26132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F763F-8C05-E527-2D1B-E8FF22C41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994173-6672-BB60-4983-5C4195B5EA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E93ED9-6037-95CC-681B-E83E81820B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B707CC-6D5F-EE95-6AC1-DEE6B20B66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92928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12C57-46AE-4FAB-25A8-17216BDBD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5E7159-846F-3A7E-5183-C00B470244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0EA43A-0660-16D5-1B61-3A160750D8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2954F0-5171-62A6-4A37-25B4F2CE73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59327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51700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BB436-6BAC-C5C4-3B0B-277E7523F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080819-0C9F-6822-A1F9-92BD5CE83D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E696D7-925F-3626-3D8C-40E8EF9F6E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C34BDC-4561-7A27-5A29-16C466AE80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28650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C1A22-58D5-9610-2D48-381F4C4DF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F8ADD8-A091-5190-22C6-83FCF61A7C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F091BC-03E9-AF4A-64FC-161DA0A8F9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902DD2-EF43-EE43-533B-942810CD6E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59899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D8B42-DCDC-715C-B367-24334AAFF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F2C174-CFF3-BE64-5FD3-0F456F58CC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2EB918-356E-8DC8-7B4C-0BEABE8899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9FF916-225D-EC7D-4439-BF82712645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33433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8194B-81B6-2074-F36E-051B6156B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158076-B3D4-E49F-7F13-F18374B4B0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75F860-2BFE-B0B6-9476-7575355FF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F337EB-3CC4-ACBE-056B-A9FBECEA95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00571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DAF69-C3EB-E10D-8A1C-D375C3ED9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46514C-81AE-ED06-4D35-9D60F1852C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64B092-239B-9BED-77AF-1FF4CED2F4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20D924-C6B1-5530-D3B1-FF38D2CB9B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11325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B3F48-2248-48E8-7492-2BBD0527B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F94153-90CD-ED40-CB79-6814CABC9A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4B55E1-3664-D720-2D28-F56C2B298F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DC5EBC-788E-7ABE-DDE5-E52E70008B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24850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7B5C2-3A78-FBDF-6083-25F624B9C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39F7BE-9ADF-87C1-2B31-1833DDDF13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470354-FF1E-1AC0-F51E-ACB564F2D6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368CA0-79AA-66FE-26F0-A2CFB84403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4689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428FA3-26F3-D89C-F667-871D558A2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FA353D-3F24-7321-030D-8C2D2A1100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80AFBD-5FB6-F6FA-3E81-00450424BA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82C83F-90DC-F8F6-C89B-32408C01D9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47698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83F8A-4DF4-9883-75C2-7FE0C1BF2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E1DD6F-9A0B-FF4B-064B-BCFDD2F350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85E6D7-DFFC-35FF-7EB2-3B41DFFCAA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FB6DA9-9B4F-32A4-118A-7F050F0CC9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24029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840EFC-E11A-DAFC-2716-7AB530E6D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AB1C50-F67A-58BB-3ABC-82A918A664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010DC8-369C-C3CD-DF1F-A84A3C99B0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D34D07-D8D2-1DAF-8F0C-EB85B534A7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20550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1337A-896A-1F0D-3535-9111973B9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262CFD-694A-298F-A08F-1D9F249F04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AB19D1-BB17-CBB3-4476-AD4D037B98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13C5CC-7E7F-5E4C-9E15-C276F2066B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5657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uluslararasi.ebyu.edu.tr/erasmus-ofisi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  <p:txBody>
          <a:bodyPr/>
          <a:lstStyle/>
          <a:p>
            <a:pPr marL="0" marR="0" lvl="0" indent="0" algn="l" defTabSz="9143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2438"/>
          </a:solidFill>
          <a:ln/>
        </p:spPr>
        <p:txBody>
          <a:bodyPr/>
          <a:lstStyle/>
          <a:p>
            <a:pPr marL="0" marR="0" lvl="0" indent="0" algn="l" defTabSz="9143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2"/>
          <p:cNvSpPr/>
          <p:nvPr/>
        </p:nvSpPr>
        <p:spPr>
          <a:xfrm>
            <a:off x="419793" y="415636"/>
            <a:ext cx="13805361" cy="17041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ctr" defTabSz="914364" rtl="0" eaLnBrk="1" fontAlgn="auto" latinLnBrk="0" hangingPunct="1">
              <a:lnSpc>
                <a:spcPts val="894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800" b="1" i="0" u="none" strike="noStrike" kern="1200" cap="none" spc="0" normalizeH="0" baseline="0" noProof="0" dirty="0">
                <a:ln>
                  <a:noFill/>
                </a:ln>
                <a:solidFill>
                  <a:srgbClr val="FFB393"/>
                </a:solidFill>
                <a:effectLst/>
                <a:uLnTx/>
                <a:uFillTx/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ERASMUS+ BÖLÜM KOORDİNATÖRLERİ BİLGİLENDİRME TOPLANTISI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"/>
          <p:cNvSpPr/>
          <p:nvPr/>
        </p:nvSpPr>
        <p:spPr>
          <a:xfrm>
            <a:off x="6481883" y="5386745"/>
            <a:ext cx="132040" cy="9751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marR="0" lvl="0" indent="0" algn="ctr" defTabSz="914364" rtl="0" eaLnBrk="1" fontAlgn="auto" latinLnBrk="0" hangingPunct="1">
              <a:lnSpc>
                <a:spcPts val="7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68" b="0" i="0" u="none" strike="noStrike" kern="1200" cap="none" spc="0" normalizeH="0" baseline="0" noProof="0" dirty="0">
                <a:ln>
                  <a:noFill/>
                </a:ln>
                <a:solidFill>
                  <a:srgbClr val="3C3838"/>
                </a:solidFill>
                <a:effectLst/>
                <a:uLnTx/>
                <a:uFillTx/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</a:t>
            </a:r>
            <a:endParaRPr kumimoji="0" lang="en-US" sz="76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Resim 13" descr="metin, ekran görüntüsü, yazı tipi, meneviş mavisi içeren bir resim&#10;&#10;Açıklama otomatik olarak oluşturuldu">
            <a:extLst>
              <a:ext uri="{FF2B5EF4-FFF2-40B4-BE49-F238E27FC236}">
                <a16:creationId xmlns:a16="http://schemas.microsoft.com/office/drawing/2014/main" id="{B34B4735-40BF-EE07-18CA-A7C6A33ED9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793" y="2732809"/>
            <a:ext cx="13805361" cy="508115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520B8-B5FB-0DF9-D4CB-6C8E13CB3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A6BF5DBD-CA23-DEFA-C660-3F73D036FECC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  <p:txBody>
          <a:bodyPr/>
          <a:lstStyle/>
          <a:p>
            <a:pPr defTabSz="914364"/>
            <a:endParaRPr lang="tr-T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3E5CA06D-A814-BAA9-DA09-A76C300893CF}"/>
              </a:ext>
            </a:extLst>
          </p:cNvPr>
          <p:cNvSpPr/>
          <p:nvPr/>
        </p:nvSpPr>
        <p:spPr>
          <a:xfrm>
            <a:off x="0" y="-27562"/>
            <a:ext cx="14630400" cy="8257162"/>
          </a:xfrm>
          <a:prstGeom prst="rect">
            <a:avLst/>
          </a:prstGeom>
          <a:solidFill>
            <a:srgbClr val="5C2438"/>
          </a:solidFill>
          <a:ln/>
        </p:spPr>
        <p:txBody>
          <a:bodyPr/>
          <a:lstStyle/>
          <a:p>
            <a:pPr defTabSz="914364"/>
            <a:endParaRPr lang="tr-TR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F184BD7E-6EDD-A0C7-1835-573B1735317B}"/>
              </a:ext>
            </a:extLst>
          </p:cNvPr>
          <p:cNvSpPr/>
          <p:nvPr/>
        </p:nvSpPr>
        <p:spPr>
          <a:xfrm>
            <a:off x="416200" y="266576"/>
            <a:ext cx="13486836" cy="165485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defTabSz="914364">
              <a:lnSpc>
                <a:spcPts val="5429"/>
              </a:lnSpc>
            </a:pPr>
            <a:r>
              <a:rPr lang="tr-TR" sz="4000" b="1" dirty="0">
                <a:solidFill>
                  <a:srgbClr val="FFB393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Erasmus+ Hareketlilik Türleri</a:t>
            </a:r>
            <a:endParaRPr lang="en-US" sz="4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16BEF982-A7F1-DEDD-4031-7E41EB3FD8A7}"/>
              </a:ext>
            </a:extLst>
          </p:cNvPr>
          <p:cNvSpPr/>
          <p:nvPr/>
        </p:nvSpPr>
        <p:spPr>
          <a:xfrm>
            <a:off x="176646" y="1039092"/>
            <a:ext cx="14453754" cy="647353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defTabSz="914364">
              <a:lnSpc>
                <a:spcPts val="2606"/>
              </a:lnSpc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q"/>
            </a:pPr>
            <a:r>
              <a:rPr lang="tr-TR" sz="2400" b="1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Öğrenci Hareketlilik Türleri</a:t>
            </a: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457200" indent="-457200" defTabSz="914364">
              <a:lnSpc>
                <a:spcPts val="2606"/>
              </a:lnSpc>
              <a:buFont typeface="+mj-lt"/>
              <a:buAutoNum type="arabicParenR"/>
            </a:pPr>
            <a:r>
              <a:rPr lang="tr-TR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Öğrenim Hareketliliği</a:t>
            </a:r>
          </a:p>
          <a:p>
            <a:pPr marL="457200" indent="-457200" defTabSz="914364">
              <a:lnSpc>
                <a:spcPts val="2606"/>
              </a:lnSpc>
              <a:buFont typeface="+mj-lt"/>
              <a:buAutoNum type="arabicParenR"/>
            </a:pPr>
            <a:r>
              <a:rPr lang="tr-TR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Staj Hareketliliği</a:t>
            </a: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q"/>
            </a:pPr>
            <a:r>
              <a:rPr lang="tr-TR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tr-TR" sz="2400" b="1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Akademik Personel Hareketlilik Türleri</a:t>
            </a: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457200" indent="-457200" defTabSz="914364">
              <a:lnSpc>
                <a:spcPts val="2606"/>
              </a:lnSpc>
              <a:buFont typeface="+mj-lt"/>
              <a:buAutoNum type="arabicParenR"/>
            </a:pPr>
            <a:r>
              <a:rPr lang="tr-TR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Ders Verme Hareketliliği</a:t>
            </a:r>
          </a:p>
          <a:p>
            <a:pPr marL="457200" indent="-457200" defTabSz="914364">
              <a:lnSpc>
                <a:spcPts val="2606"/>
              </a:lnSpc>
              <a:buFont typeface="+mj-lt"/>
              <a:buAutoNum type="arabicParenR"/>
            </a:pPr>
            <a:r>
              <a:rPr lang="tr-TR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Eğitim Alma Hareketliliği</a:t>
            </a: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q"/>
            </a:pPr>
            <a:r>
              <a:rPr lang="tr-TR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tr-TR" sz="2400" b="1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İdari Personel Hareketlilik Türleri</a:t>
            </a: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457200" indent="-457200" defTabSz="914364">
              <a:lnSpc>
                <a:spcPts val="2606"/>
              </a:lnSpc>
              <a:buFont typeface="+mj-lt"/>
              <a:buAutoNum type="arabicParenR"/>
            </a:pPr>
            <a:r>
              <a:rPr lang="tr-TR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Eğitim Alma Hareketliliği</a:t>
            </a: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defTabSz="914364">
              <a:lnSpc>
                <a:spcPts val="2606"/>
              </a:lnSpc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defTabSz="914364">
              <a:lnSpc>
                <a:spcPts val="2606"/>
              </a:lnSpc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61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CAD14-EF13-7D6A-0DDA-976D9B29B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C171521-C704-DDF5-2745-6A6A81CF0326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  <p:txBody>
          <a:bodyPr/>
          <a:lstStyle/>
          <a:p>
            <a:pPr defTabSz="914364"/>
            <a:endParaRPr lang="tr-T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FFAABFF2-7C2E-38DA-9154-05530A29385F}"/>
              </a:ext>
            </a:extLst>
          </p:cNvPr>
          <p:cNvSpPr/>
          <p:nvPr/>
        </p:nvSpPr>
        <p:spPr>
          <a:xfrm>
            <a:off x="0" y="-27562"/>
            <a:ext cx="14630400" cy="8257162"/>
          </a:xfrm>
          <a:prstGeom prst="rect">
            <a:avLst/>
          </a:prstGeom>
          <a:solidFill>
            <a:srgbClr val="5C2438"/>
          </a:solidFill>
          <a:ln/>
        </p:spPr>
        <p:txBody>
          <a:bodyPr/>
          <a:lstStyle/>
          <a:p>
            <a:pPr defTabSz="914364"/>
            <a:endParaRPr lang="tr-TR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4D10BC21-5D79-42A0-B54D-7608A28C4A12}"/>
              </a:ext>
            </a:extLst>
          </p:cNvPr>
          <p:cNvSpPr/>
          <p:nvPr/>
        </p:nvSpPr>
        <p:spPr>
          <a:xfrm>
            <a:off x="416200" y="266576"/>
            <a:ext cx="13486836" cy="165485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defTabSz="914364">
              <a:lnSpc>
                <a:spcPts val="5429"/>
              </a:lnSpc>
            </a:pPr>
            <a:r>
              <a:rPr lang="tr-TR" sz="4000" b="1" dirty="0">
                <a:solidFill>
                  <a:srgbClr val="FFB393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2024 ERASMUS+ PROJESİ</a:t>
            </a:r>
            <a:endParaRPr lang="en-US" sz="4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141A0A8B-ACAA-BAC2-B5E8-E1D3DE503743}"/>
              </a:ext>
            </a:extLst>
          </p:cNvPr>
          <p:cNvSpPr/>
          <p:nvPr/>
        </p:nvSpPr>
        <p:spPr>
          <a:xfrm>
            <a:off x="176646" y="1039092"/>
            <a:ext cx="14453754" cy="647353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defTabSz="914364">
              <a:lnSpc>
                <a:spcPts val="2606"/>
              </a:lnSpc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r>
              <a:rPr lang="tr-TR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Erzincan Binali Yıldırım Üniversitesi 2023 Erasmus+ KA 131 Projesi :162.100,00</a:t>
            </a: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defTabSz="914364">
              <a:lnSpc>
                <a:spcPts val="2606"/>
              </a:lnSpc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r>
              <a:rPr lang="tr-TR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Erzincan Binali Yıldırım Üniversitesi 2024 Erasmus+ KA 131 Projesi : 248.750,00</a:t>
            </a:r>
          </a:p>
          <a:p>
            <a:pPr defTabSz="914364">
              <a:lnSpc>
                <a:spcPts val="2606"/>
              </a:lnSpc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r>
              <a:rPr lang="tr-TR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% 53.42 oranında bir artış gerçekleşmiştir.</a:t>
            </a: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defTabSz="914364">
              <a:lnSpc>
                <a:spcPts val="2606"/>
              </a:lnSpc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r>
              <a:rPr lang="tr-TR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Üniversitemiz 2024 hibe dağıtımında 208 üniversite arasında 56. sırada yer almıştır.</a:t>
            </a:r>
          </a:p>
          <a:p>
            <a:pPr defTabSz="914364">
              <a:lnSpc>
                <a:spcPts val="2606"/>
              </a:lnSpc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defTabSz="914364">
              <a:lnSpc>
                <a:spcPts val="2606"/>
              </a:lnSpc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r>
              <a:rPr lang="tr-TR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2006 yılı sonrasında kurulmuş üniversitelerin arasında ise 4.sırada yer almıştır.</a:t>
            </a:r>
          </a:p>
          <a:p>
            <a:pPr defTabSz="914364">
              <a:lnSpc>
                <a:spcPts val="2606"/>
              </a:lnSpc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defTabSz="914364">
              <a:lnSpc>
                <a:spcPts val="2606"/>
              </a:lnSpc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963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7CCB84-2FAC-FEAE-E622-42DEB9DFF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DFC40EB4-985F-D582-83EA-852C6B75F94F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  <p:txBody>
          <a:bodyPr/>
          <a:lstStyle/>
          <a:p>
            <a:pPr defTabSz="914364"/>
            <a:endParaRPr lang="tr-T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16C37D30-94A3-C51E-27BF-3529335A9C09}"/>
              </a:ext>
            </a:extLst>
          </p:cNvPr>
          <p:cNvSpPr/>
          <p:nvPr/>
        </p:nvSpPr>
        <p:spPr>
          <a:xfrm>
            <a:off x="0" y="-27562"/>
            <a:ext cx="14630400" cy="8257162"/>
          </a:xfrm>
          <a:prstGeom prst="rect">
            <a:avLst/>
          </a:prstGeom>
          <a:solidFill>
            <a:srgbClr val="5C2438"/>
          </a:solidFill>
          <a:ln/>
        </p:spPr>
        <p:txBody>
          <a:bodyPr/>
          <a:lstStyle/>
          <a:p>
            <a:pPr defTabSz="914364"/>
            <a:endParaRPr lang="tr-TR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6D33B514-1754-7EFC-63C8-C3A8F0CED820}"/>
              </a:ext>
            </a:extLst>
          </p:cNvPr>
          <p:cNvSpPr/>
          <p:nvPr/>
        </p:nvSpPr>
        <p:spPr>
          <a:xfrm>
            <a:off x="103909" y="0"/>
            <a:ext cx="14526491" cy="751262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buFont typeface="Wingdings" panose="05000000000000000000" pitchFamily="2" charset="2"/>
              <a:buChar char="Ø"/>
            </a:pPr>
            <a:r>
              <a:rPr lang="tr-TR" sz="28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Marmara Üniversitesi: 1.548.180</a:t>
            </a:r>
          </a:p>
          <a:p>
            <a:pPr marL="342900" indent="-342900" defTabSz="914364">
              <a:buFont typeface="Wingdings" panose="05000000000000000000" pitchFamily="2" charset="2"/>
              <a:buChar char="Ø"/>
            </a:pPr>
            <a:r>
              <a:rPr lang="tr-TR" sz="28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Ankara Üniversitesi: 1.347.630</a:t>
            </a:r>
          </a:p>
          <a:p>
            <a:pPr marL="342900" indent="-342900" defTabSz="914364">
              <a:buFont typeface="Wingdings" panose="05000000000000000000" pitchFamily="2" charset="2"/>
              <a:buChar char="Ø"/>
            </a:pPr>
            <a:r>
              <a:rPr lang="tr-TR" sz="28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Orta Doğu Teknik Üniversitesi: 883.750</a:t>
            </a:r>
          </a:p>
          <a:p>
            <a:pPr marL="342900" indent="-342900" defTabSz="914364">
              <a:buFont typeface="Wingdings" panose="05000000000000000000" pitchFamily="2" charset="2"/>
              <a:buChar char="Ø"/>
            </a:pPr>
            <a:r>
              <a:rPr lang="tr-TR" sz="28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İstanbul Üniversitesi: 731.730</a:t>
            </a:r>
          </a:p>
          <a:p>
            <a:pPr marL="342900" indent="-342900" defTabSz="914364">
              <a:buFont typeface="Wingdings" panose="05000000000000000000" pitchFamily="2" charset="2"/>
              <a:buChar char="Ø"/>
            </a:pPr>
            <a:r>
              <a:rPr lang="tr-TR" sz="28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Karadeniz Teknik Üniversitesi: 503.440</a:t>
            </a:r>
          </a:p>
          <a:p>
            <a:pPr marL="342900" indent="-342900" defTabSz="914364">
              <a:buFont typeface="Wingdings" panose="05000000000000000000" pitchFamily="2" charset="2"/>
              <a:buChar char="Ø"/>
            </a:pPr>
            <a:r>
              <a:rPr lang="tr-TR" sz="28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Erciyes Üniversitesi: 450.130</a:t>
            </a:r>
          </a:p>
          <a:p>
            <a:pPr marL="342900" indent="-342900" defTabSz="914364">
              <a:buFont typeface="Wingdings" panose="05000000000000000000" pitchFamily="2" charset="2"/>
              <a:buChar char="Ø"/>
            </a:pPr>
            <a:r>
              <a:rPr lang="tr-TR" sz="28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Sivas Cumhuriyet Üniversitesi: 419.980</a:t>
            </a:r>
          </a:p>
          <a:p>
            <a:pPr marL="342900" indent="-342900" defTabSz="914364">
              <a:buFont typeface="Wingdings" panose="05000000000000000000" pitchFamily="2" charset="2"/>
              <a:buChar char="Ø"/>
            </a:pPr>
            <a:r>
              <a:rPr lang="tr-TR" sz="28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Gazi Üniversitesi: 361.210</a:t>
            </a:r>
          </a:p>
          <a:p>
            <a:pPr marL="342900" indent="-342900" defTabSz="914364">
              <a:buFont typeface="Wingdings" panose="05000000000000000000" pitchFamily="2" charset="2"/>
              <a:buChar char="Ø"/>
            </a:pPr>
            <a:r>
              <a:rPr lang="tr-TR" sz="28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Atatürk Üniversitesi: 285.680</a:t>
            </a:r>
          </a:p>
          <a:p>
            <a:pPr marL="342900" indent="-342900" defTabSz="914364">
              <a:buFont typeface="Wingdings" panose="05000000000000000000" pitchFamily="2" charset="2"/>
              <a:buChar char="Ø"/>
            </a:pPr>
            <a:r>
              <a:rPr lang="tr-TR" sz="28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Gaziantep Üniversitesi: 278.650</a:t>
            </a:r>
          </a:p>
          <a:p>
            <a:pPr marL="342900" indent="-342900" defTabSz="914364">
              <a:buFont typeface="Wingdings" panose="05000000000000000000" pitchFamily="2" charset="2"/>
              <a:buChar char="Ø"/>
            </a:pPr>
            <a:r>
              <a:rPr lang="tr-TR" sz="28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Ankara Yıldırım Beyazıt Üniversitesi: 263.980</a:t>
            </a:r>
          </a:p>
          <a:p>
            <a:pPr marL="342900" indent="-342900" defTabSz="914364">
              <a:buFont typeface="Wingdings" panose="05000000000000000000" pitchFamily="2" charset="2"/>
              <a:buChar char="Ø"/>
            </a:pPr>
            <a:r>
              <a:rPr lang="tr-TR" sz="2800" b="1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Erzincan Binali Yıldırım Üniversitesi: 248.750</a:t>
            </a:r>
          </a:p>
          <a:p>
            <a:pPr marL="342900" indent="-342900" defTabSz="914364">
              <a:buFont typeface="Wingdings" panose="05000000000000000000" pitchFamily="2" charset="2"/>
              <a:buChar char="Ø"/>
            </a:pPr>
            <a:r>
              <a:rPr lang="tr-TR" sz="28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Süleyman Demirel Üniversitesi: 240.800</a:t>
            </a:r>
          </a:p>
          <a:p>
            <a:pPr marL="342900" indent="-342900" defTabSz="914364">
              <a:buFont typeface="Wingdings" panose="05000000000000000000" pitchFamily="2" charset="2"/>
              <a:buChar char="Ø"/>
            </a:pPr>
            <a:r>
              <a:rPr lang="tr-TR" sz="28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Trakya Üniversitesi: 222.700</a:t>
            </a:r>
          </a:p>
          <a:p>
            <a:pPr marL="342900" indent="-342900" defTabSz="914364">
              <a:buFont typeface="Wingdings" panose="05000000000000000000" pitchFamily="2" charset="2"/>
              <a:buChar char="Ø"/>
            </a:pPr>
            <a:r>
              <a:rPr lang="tr-TR" sz="28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Selçuk Üniversitesi: 191.750</a:t>
            </a:r>
          </a:p>
          <a:p>
            <a:pPr marL="342900" indent="-342900" defTabSz="914364">
              <a:buFont typeface="Wingdings" panose="05000000000000000000" pitchFamily="2" charset="2"/>
              <a:buChar char="Ø"/>
            </a:pPr>
            <a:r>
              <a:rPr lang="tr-TR" sz="28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Ankara Hacı Bayram Veli Üniversitesi: 186.700</a:t>
            </a:r>
          </a:p>
          <a:p>
            <a:pPr marL="342900" indent="-342900" defTabSz="914364">
              <a:buFont typeface="Wingdings" panose="05000000000000000000" pitchFamily="2" charset="2"/>
              <a:buChar char="Ø"/>
            </a:pPr>
            <a:r>
              <a:rPr lang="tr-TR" sz="28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Van Yüzüncü Yıl Üniversitesi: 173.100</a:t>
            </a:r>
          </a:p>
          <a:p>
            <a:pPr defTabSz="914364">
              <a:lnSpc>
                <a:spcPts val="2606"/>
              </a:lnSpc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defTabSz="914364">
              <a:lnSpc>
                <a:spcPts val="2606"/>
              </a:lnSpc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726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A3C338-4498-8AB4-8AC2-FDF82E6BB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DD5E501-3B99-3867-FCA8-ED87EDD9C350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  <p:txBody>
          <a:bodyPr/>
          <a:lstStyle/>
          <a:p>
            <a:pPr marL="0" marR="0" lvl="0" indent="0" algn="l" defTabSz="9143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446FA137-5180-204E-BDAD-E3109D8C343B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2438"/>
          </a:solidFill>
          <a:ln/>
        </p:spPr>
        <p:txBody>
          <a:bodyPr/>
          <a:lstStyle/>
          <a:p>
            <a:pPr marL="0" marR="0" lvl="0" indent="0" algn="l" defTabSz="9143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704B5A0C-245B-AE0B-192A-605BBCD8B84F}"/>
              </a:ext>
            </a:extLst>
          </p:cNvPr>
          <p:cNvSpPr/>
          <p:nvPr/>
        </p:nvSpPr>
        <p:spPr>
          <a:xfrm>
            <a:off x="419793" y="0"/>
            <a:ext cx="13805361" cy="14235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ctr" defTabSz="914364" rtl="0" eaLnBrk="1" fontAlgn="auto" latinLnBrk="0" hangingPunct="1">
              <a:lnSpc>
                <a:spcPts val="894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600" b="1" i="0" u="none" strike="noStrike" kern="1200" cap="none" spc="0" normalizeH="0" baseline="0" noProof="0" dirty="0">
                <a:ln>
                  <a:noFill/>
                </a:ln>
                <a:solidFill>
                  <a:srgbClr val="FFB393"/>
                </a:solidFill>
                <a:effectLst/>
                <a:uLnTx/>
                <a:uFillTx/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2024 Erasmus Projesi Öğrenim ve Staj Yeni Bireysel Hibe Miktarları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73C6E2B3-CA9B-3C29-5B6A-00C4BE9EF560}"/>
              </a:ext>
            </a:extLst>
          </p:cNvPr>
          <p:cNvSpPr/>
          <p:nvPr/>
        </p:nvSpPr>
        <p:spPr>
          <a:xfrm>
            <a:off x="6481883" y="5386745"/>
            <a:ext cx="132040" cy="9751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marR="0" lvl="0" indent="0" algn="ctr" defTabSz="914364" rtl="0" eaLnBrk="1" fontAlgn="auto" latinLnBrk="0" hangingPunct="1">
              <a:lnSpc>
                <a:spcPts val="7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68" b="0" i="0" u="none" strike="noStrike" kern="1200" cap="none" spc="0" normalizeH="0" baseline="0" noProof="0" dirty="0">
                <a:ln>
                  <a:noFill/>
                </a:ln>
                <a:solidFill>
                  <a:srgbClr val="3C3838"/>
                </a:solidFill>
                <a:effectLst/>
                <a:uLnTx/>
                <a:uFillTx/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</a:t>
            </a:r>
            <a:endParaRPr kumimoji="0" lang="en-US" sz="76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Resim 7" descr="metin, ekran görüntüsü, yazı tipi, sayı, numara içeren bir resim&#10;&#10;Açıklama otomatik olarak oluşturuldu">
            <a:extLst>
              <a:ext uri="{FF2B5EF4-FFF2-40B4-BE49-F238E27FC236}">
                <a16:creationId xmlns:a16="http://schemas.microsoft.com/office/drawing/2014/main" id="{BB28F702-AC4B-7963-9D31-C2EB9514BD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094283"/>
            <a:ext cx="14630400" cy="713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547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345FD-A448-341C-947F-12BA8F0FF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A439729-94E9-5BBC-F234-1A7833971656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  <p:txBody>
          <a:bodyPr/>
          <a:lstStyle/>
          <a:p>
            <a:pPr marL="0" marR="0" lvl="0" indent="0" algn="l" defTabSz="9143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2F378F52-64EF-93E0-9AB1-389E88A588E2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2438"/>
          </a:solidFill>
          <a:ln/>
        </p:spPr>
        <p:txBody>
          <a:bodyPr/>
          <a:lstStyle/>
          <a:p>
            <a:pPr marL="0" marR="0" lvl="0" indent="0" algn="l" defTabSz="9143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2C289067-6E27-EC0A-9C35-36533C1C8833}"/>
              </a:ext>
            </a:extLst>
          </p:cNvPr>
          <p:cNvSpPr/>
          <p:nvPr/>
        </p:nvSpPr>
        <p:spPr>
          <a:xfrm>
            <a:off x="419793" y="0"/>
            <a:ext cx="13805361" cy="14235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ctr" defTabSz="914364" rtl="0" eaLnBrk="1" fontAlgn="auto" latinLnBrk="0" hangingPunct="1">
              <a:lnSpc>
                <a:spcPts val="894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1" i="0" u="none" strike="noStrike" kern="1200" cap="none" spc="0" normalizeH="0" baseline="0" noProof="0" dirty="0">
                <a:ln>
                  <a:noFill/>
                </a:ln>
                <a:solidFill>
                  <a:srgbClr val="FFB393"/>
                </a:solidFill>
                <a:effectLst/>
                <a:uLnTx/>
                <a:uFillTx/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2024 Erasmus Projesi Personel Yeni Bireysel Hibe Miktarları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F40E4158-2D51-A1DE-F545-C45C65683D5A}"/>
              </a:ext>
            </a:extLst>
          </p:cNvPr>
          <p:cNvSpPr/>
          <p:nvPr/>
        </p:nvSpPr>
        <p:spPr>
          <a:xfrm>
            <a:off x="6481883" y="5386745"/>
            <a:ext cx="132040" cy="9751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marR="0" lvl="0" indent="0" algn="ctr" defTabSz="914364" rtl="0" eaLnBrk="1" fontAlgn="auto" latinLnBrk="0" hangingPunct="1">
              <a:lnSpc>
                <a:spcPts val="7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68" b="0" i="0" u="none" strike="noStrike" kern="1200" cap="none" spc="0" normalizeH="0" baseline="0" noProof="0" dirty="0">
                <a:ln>
                  <a:noFill/>
                </a:ln>
                <a:solidFill>
                  <a:srgbClr val="3C3838"/>
                </a:solidFill>
                <a:effectLst/>
                <a:uLnTx/>
                <a:uFillTx/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</a:t>
            </a:r>
            <a:endParaRPr kumimoji="0" lang="en-US" sz="76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Resim 5" descr="metin, ekran görüntüsü, yazı tipi, sayı, numara içeren bir resim&#10;&#10;Açıklama otomatik olarak oluşturuldu">
            <a:extLst>
              <a:ext uri="{FF2B5EF4-FFF2-40B4-BE49-F238E27FC236}">
                <a16:creationId xmlns:a16="http://schemas.microsoft.com/office/drawing/2014/main" id="{F7EE32F6-F40E-CA2E-3DAB-0A3D9E70AD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26128"/>
            <a:ext cx="14630400" cy="70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546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1271E-B702-7B79-D020-B196A30D4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CB7F4A1E-5015-83B9-ADA8-588F1CFC0ACC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  <p:txBody>
          <a:bodyPr/>
          <a:lstStyle/>
          <a:p>
            <a:pPr marL="0" marR="0" lvl="0" indent="0" algn="l" defTabSz="9143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48CF9924-1988-CEE9-E816-3717C0729B4A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2438"/>
          </a:solidFill>
          <a:ln/>
        </p:spPr>
        <p:txBody>
          <a:bodyPr/>
          <a:lstStyle/>
          <a:p>
            <a:pPr marL="0" marR="0" lvl="0" indent="0" algn="l" defTabSz="9143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E481322A-E3DF-7C77-5D5A-0C262CA6DD73}"/>
              </a:ext>
            </a:extLst>
          </p:cNvPr>
          <p:cNvSpPr/>
          <p:nvPr/>
        </p:nvSpPr>
        <p:spPr>
          <a:xfrm>
            <a:off x="419793" y="0"/>
            <a:ext cx="13805361" cy="14235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ctr" defTabSz="914364" rtl="0" eaLnBrk="1" fontAlgn="auto" latinLnBrk="0" hangingPunct="1">
              <a:lnSpc>
                <a:spcPts val="894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800" b="1" i="0" u="none" strike="noStrike" kern="1200" cap="none" spc="0" normalizeH="0" baseline="0" noProof="0" dirty="0">
                <a:ln>
                  <a:noFill/>
                </a:ln>
                <a:solidFill>
                  <a:srgbClr val="FFB393"/>
                </a:solidFill>
                <a:effectLst/>
                <a:uLnTx/>
                <a:uFillTx/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2024 Erasmus Projesi Yeni Seyahat Desteği Miktarları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749064F2-4AE9-5681-CD7C-4E98424A0C66}"/>
              </a:ext>
            </a:extLst>
          </p:cNvPr>
          <p:cNvSpPr/>
          <p:nvPr/>
        </p:nvSpPr>
        <p:spPr>
          <a:xfrm>
            <a:off x="6481883" y="5386745"/>
            <a:ext cx="132040" cy="9751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marR="0" lvl="0" indent="0" algn="ctr" defTabSz="914364" rtl="0" eaLnBrk="1" fontAlgn="auto" latinLnBrk="0" hangingPunct="1">
              <a:lnSpc>
                <a:spcPts val="7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68" b="0" i="0" u="none" strike="noStrike" kern="1200" cap="none" spc="0" normalizeH="0" baseline="0" noProof="0" dirty="0">
                <a:ln>
                  <a:noFill/>
                </a:ln>
                <a:solidFill>
                  <a:srgbClr val="3C3838"/>
                </a:solidFill>
                <a:effectLst/>
                <a:uLnTx/>
                <a:uFillTx/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</a:t>
            </a:r>
            <a:endParaRPr kumimoji="0" lang="en-US" sz="76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Resim 7" descr="metin, ekran görüntüsü, yazı tipi, sayı, numara içeren bir resim&#10;&#10;Açıklama otomatik olarak oluşturuldu">
            <a:extLst>
              <a:ext uri="{FF2B5EF4-FFF2-40B4-BE49-F238E27FC236}">
                <a16:creationId xmlns:a16="http://schemas.microsoft.com/office/drawing/2014/main" id="{C22948DD-8CC5-ACD3-D28F-A7CA47CB33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11828"/>
            <a:ext cx="14630400" cy="7190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760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  <p:txBody>
          <a:bodyPr/>
          <a:lstStyle/>
          <a:p>
            <a:pPr defTabSz="914364"/>
            <a:endParaRPr lang="tr-T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Shape 1"/>
          <p:cNvSpPr/>
          <p:nvPr/>
        </p:nvSpPr>
        <p:spPr>
          <a:xfrm>
            <a:off x="0" y="-27562"/>
            <a:ext cx="14630400" cy="8257162"/>
          </a:xfrm>
          <a:prstGeom prst="rect">
            <a:avLst/>
          </a:prstGeom>
          <a:solidFill>
            <a:srgbClr val="5C2438"/>
          </a:solidFill>
          <a:ln/>
        </p:spPr>
        <p:txBody>
          <a:bodyPr/>
          <a:lstStyle/>
          <a:p>
            <a:pPr defTabSz="914364"/>
            <a:endParaRPr lang="tr-T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 2"/>
          <p:cNvSpPr/>
          <p:nvPr/>
        </p:nvSpPr>
        <p:spPr>
          <a:xfrm>
            <a:off x="416200" y="266576"/>
            <a:ext cx="13486836" cy="165485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defTabSz="914364">
              <a:lnSpc>
                <a:spcPts val="5429"/>
              </a:lnSpc>
            </a:pPr>
            <a:r>
              <a:rPr lang="tr-TR" sz="3200" b="1" dirty="0">
                <a:solidFill>
                  <a:srgbClr val="FFB393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BÖLÜM KOORDİNATÖRLERİNİN GÖREVLERİ</a:t>
            </a:r>
            <a:endParaRPr lang="en-US" sz="3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 5"/>
          <p:cNvSpPr/>
          <p:nvPr/>
        </p:nvSpPr>
        <p:spPr>
          <a:xfrm>
            <a:off x="225096" y="1766137"/>
            <a:ext cx="13486836" cy="157412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defTabSz="914364">
              <a:lnSpc>
                <a:spcPts val="2714"/>
              </a:lnSpc>
            </a:pPr>
            <a:r>
              <a:rPr lang="en-US" sz="3200" b="1" dirty="0">
                <a:solidFill>
                  <a:srgbClr val="F4CAB8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Öğrencinin </a:t>
            </a:r>
            <a:r>
              <a:rPr lang="tr-TR" sz="3200" b="1" dirty="0">
                <a:solidFill>
                  <a:srgbClr val="F4CAB8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Yerleştirildiği</a:t>
            </a:r>
            <a:r>
              <a:rPr lang="en-US" sz="3200" b="1" dirty="0">
                <a:solidFill>
                  <a:srgbClr val="F4CAB8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</a:t>
            </a:r>
            <a:r>
              <a:rPr lang="tr-TR" sz="3200" b="1" dirty="0">
                <a:solidFill>
                  <a:srgbClr val="F4CAB8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Üniversiteye</a:t>
            </a:r>
            <a:r>
              <a:rPr lang="en-US" sz="3200" b="1" dirty="0">
                <a:solidFill>
                  <a:srgbClr val="F4CAB8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Aday Gösterilmesi</a:t>
            </a:r>
            <a:endParaRPr lang="en-US" sz="320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Text 6"/>
          <p:cNvSpPr/>
          <p:nvPr/>
        </p:nvSpPr>
        <p:spPr>
          <a:xfrm>
            <a:off x="225097" y="2674052"/>
            <a:ext cx="14453754" cy="528897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defTabSz="914364">
              <a:lnSpc>
                <a:spcPts val="2606"/>
              </a:lnSpc>
            </a:pPr>
            <a:endParaRPr lang="tr-TR" sz="20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285750" indent="-28575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r>
              <a:rPr lang="tr-TR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Bölüm koordinatörü, öğrencinin Nomination formunu karşı üniversitedeki Erasmus koordinatörüne mail </a:t>
            </a:r>
          </a:p>
          <a:p>
            <a:pPr defTabSz="914364">
              <a:lnSpc>
                <a:spcPts val="2606"/>
              </a:lnSpc>
            </a:pPr>
            <a:r>
              <a:rPr lang="tr-TR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ile ya da karşı üniversitenin kullandığı online sistem üzerinden göndermelidir.</a:t>
            </a:r>
          </a:p>
          <a:p>
            <a:pPr defTabSz="914364">
              <a:lnSpc>
                <a:spcPts val="2606"/>
              </a:lnSpc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algn="just" defTabSz="914364">
              <a:lnSpc>
                <a:spcPts val="2606"/>
              </a:lnSpc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algn="just" defTabSz="914364">
              <a:lnSpc>
                <a:spcPts val="2606"/>
              </a:lnSpc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285750" indent="-285750" algn="just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r>
              <a:rPr lang="tr-TR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Nomination süreci resmi bir işlem olduğu için karşı üniversite ile iletişim kuran kişinin bölüm koordinatörü </a:t>
            </a:r>
          </a:p>
          <a:p>
            <a:pPr algn="just" defTabSz="914364">
              <a:lnSpc>
                <a:spcPts val="2606"/>
              </a:lnSpc>
            </a:pPr>
            <a:r>
              <a:rPr lang="tr-TR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olması gerekmektedir.</a:t>
            </a:r>
          </a:p>
          <a:p>
            <a:pPr algn="just" defTabSz="914364">
              <a:lnSpc>
                <a:spcPts val="2606"/>
              </a:lnSpc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algn="just" defTabSz="914364">
              <a:lnSpc>
                <a:spcPts val="2606"/>
              </a:lnSpc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algn="just" defTabSz="914364">
              <a:lnSpc>
                <a:spcPts val="2606"/>
              </a:lnSpc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285750" indent="-285750" algn="just" defTabSz="914364">
              <a:lnSpc>
                <a:spcPts val="2606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Öğrencilerin </a:t>
            </a:r>
            <a:r>
              <a:rPr lang="tr-TR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koordinatör yerine </a:t>
            </a:r>
            <a:r>
              <a:rPr lang="en-US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kendi bireysel mail adresleri üzerinden iletişim kurmaya çalışması</a:t>
            </a:r>
            <a:r>
              <a:rPr lang="tr-TR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Erasmus </a:t>
            </a:r>
          </a:p>
          <a:p>
            <a:pPr algn="just" defTabSz="914364">
              <a:lnSpc>
                <a:spcPts val="2606"/>
              </a:lnSpc>
            </a:pPr>
            <a:r>
              <a:rPr lang="tr-TR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anlaşmalarına ve </a:t>
            </a:r>
            <a:r>
              <a:rPr lang="en-US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ikili </a:t>
            </a:r>
            <a:r>
              <a:rPr lang="tr-TR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ilişkilere</a:t>
            </a:r>
            <a:r>
              <a:rPr lang="en-US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zarar verebilmektedir.</a:t>
            </a: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defTabSz="914364">
              <a:lnSpc>
                <a:spcPts val="2606"/>
              </a:lnSpc>
            </a:pPr>
            <a:endParaRPr lang="en-US" sz="1628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5792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B3D22-8AE8-BBE0-41F5-B8E91339B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2B9C088-66A2-F132-560C-FF02F08B44C7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  <p:txBody>
          <a:bodyPr/>
          <a:lstStyle/>
          <a:p>
            <a:pPr defTabSz="914364"/>
            <a:endParaRPr lang="tr-T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FF5299FE-A5EC-FB71-163E-467EF696A1F2}"/>
              </a:ext>
            </a:extLst>
          </p:cNvPr>
          <p:cNvSpPr/>
          <p:nvPr/>
        </p:nvSpPr>
        <p:spPr>
          <a:xfrm>
            <a:off x="0" y="-27562"/>
            <a:ext cx="14630400" cy="8257162"/>
          </a:xfrm>
          <a:prstGeom prst="rect">
            <a:avLst/>
          </a:prstGeom>
          <a:solidFill>
            <a:srgbClr val="5C2438"/>
          </a:solidFill>
          <a:ln/>
        </p:spPr>
        <p:txBody>
          <a:bodyPr/>
          <a:lstStyle/>
          <a:p>
            <a:pPr defTabSz="914364"/>
            <a:endParaRPr lang="tr-T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052711E0-DCAC-A133-E85B-2E98B171A9A2}"/>
              </a:ext>
            </a:extLst>
          </p:cNvPr>
          <p:cNvSpPr/>
          <p:nvPr/>
        </p:nvSpPr>
        <p:spPr>
          <a:xfrm>
            <a:off x="416200" y="266576"/>
            <a:ext cx="13486836" cy="165485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defTabSz="914364">
              <a:lnSpc>
                <a:spcPts val="5429"/>
              </a:lnSpc>
            </a:pPr>
            <a:r>
              <a:rPr lang="tr-TR" sz="3200" b="1" dirty="0">
                <a:solidFill>
                  <a:srgbClr val="FFB393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BÖLÜM KOORDİNATÖRLERİNİN GÖREVLERİ</a:t>
            </a:r>
            <a:endParaRPr lang="en-US" sz="3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27E951F9-B7B5-3242-4C15-B5DA16F6C72C}"/>
              </a:ext>
            </a:extLst>
          </p:cNvPr>
          <p:cNvSpPr/>
          <p:nvPr/>
        </p:nvSpPr>
        <p:spPr>
          <a:xfrm>
            <a:off x="225097" y="1589492"/>
            <a:ext cx="9957994" cy="157412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defTabSz="914364">
              <a:lnSpc>
                <a:spcPts val="2714"/>
              </a:lnSpc>
            </a:pPr>
            <a:r>
              <a:rPr lang="en-US" sz="3200" b="1" dirty="0">
                <a:solidFill>
                  <a:srgbClr val="F4CAB8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Öğrencinin Öğrenim Anlaşması (Learning Agreement) Hazırlamasına Yardımcı Olmak</a:t>
            </a:r>
            <a:endParaRPr lang="en-US" sz="3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45BFCAD5-1051-8228-785A-FE174952A40B}"/>
              </a:ext>
            </a:extLst>
          </p:cNvPr>
          <p:cNvSpPr/>
          <p:nvPr/>
        </p:nvSpPr>
        <p:spPr>
          <a:xfrm>
            <a:off x="176646" y="2223655"/>
            <a:ext cx="14453754" cy="528897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defTabSz="914364">
              <a:lnSpc>
                <a:spcPts val="2606"/>
              </a:lnSpc>
            </a:pPr>
            <a:endParaRPr lang="tr-TR" sz="28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457200" indent="-4572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r>
              <a:rPr lang="tr-TR" sz="28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Bölüm koordinatörü, öğrencilerle düzenli bir şekilde görüşerek, karşı kurumdan alınacak</a:t>
            </a:r>
          </a:p>
          <a:p>
            <a:pPr defTabSz="914364">
              <a:lnSpc>
                <a:spcPts val="2606"/>
              </a:lnSpc>
            </a:pPr>
            <a:r>
              <a:rPr lang="tr-TR" sz="28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ve üniversitemizde saydırılacak dersler konusunda yardımcı olmalıdır.</a:t>
            </a:r>
          </a:p>
          <a:p>
            <a:pPr defTabSz="914364">
              <a:lnSpc>
                <a:spcPts val="2606"/>
              </a:lnSpc>
            </a:pPr>
            <a:endParaRPr lang="tr-TR" sz="28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defTabSz="914364">
              <a:lnSpc>
                <a:spcPts val="2606"/>
              </a:lnSpc>
            </a:pPr>
            <a:endParaRPr lang="tr-TR" sz="28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defTabSz="914364">
              <a:lnSpc>
                <a:spcPts val="2606"/>
              </a:lnSpc>
            </a:pPr>
            <a:r>
              <a:rPr lang="tr-TR" sz="28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Öğrenim ve Staj Hareketliliği Learning Agreement belgelerinde 3 imza yer almak zorundadır:</a:t>
            </a:r>
          </a:p>
          <a:p>
            <a:pPr defTabSz="914364">
              <a:lnSpc>
                <a:spcPts val="2606"/>
              </a:lnSpc>
            </a:pPr>
            <a:endParaRPr lang="tr-TR" sz="28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514350" indent="-514350" defTabSz="914364">
              <a:lnSpc>
                <a:spcPts val="2606"/>
              </a:lnSpc>
              <a:buFont typeface="+mj-lt"/>
              <a:buAutoNum type="arabicParenR"/>
            </a:pPr>
            <a:r>
              <a:rPr lang="tr-TR" sz="28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Öğrencinin imzası</a:t>
            </a:r>
          </a:p>
          <a:p>
            <a:pPr marL="514350" indent="-514350" defTabSz="914364">
              <a:lnSpc>
                <a:spcPts val="2606"/>
              </a:lnSpc>
              <a:buFont typeface="+mj-lt"/>
              <a:buAutoNum type="arabicParenR"/>
            </a:pPr>
            <a:r>
              <a:rPr lang="tr-TR" sz="28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Karşı kurumdaki koordinatörün imzası</a:t>
            </a:r>
          </a:p>
          <a:p>
            <a:pPr marL="514350" indent="-514350" defTabSz="914364">
              <a:lnSpc>
                <a:spcPts val="2606"/>
              </a:lnSpc>
              <a:buFont typeface="+mj-lt"/>
              <a:buAutoNum type="arabicParenR"/>
            </a:pPr>
            <a:r>
              <a:rPr lang="tr-TR" sz="28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Öğrencinin üniversitemizdeki bölüm koordinatörünün imzası</a:t>
            </a:r>
          </a:p>
          <a:p>
            <a:pPr defTabSz="914364">
              <a:lnSpc>
                <a:spcPts val="2606"/>
              </a:lnSpc>
            </a:pPr>
            <a:endParaRPr lang="tr-TR" sz="28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defTabSz="914364">
              <a:lnSpc>
                <a:spcPts val="2606"/>
              </a:lnSpc>
            </a:pPr>
            <a:r>
              <a:rPr lang="tr-TR" sz="27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Bölüm koordinatörü resmi izinli olmadığı sürece kendi imza yetkisini başka bir personele devredemez</a:t>
            </a:r>
            <a:r>
              <a:rPr lang="tr-TR" sz="28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.</a:t>
            </a:r>
          </a:p>
          <a:p>
            <a:pPr defTabSz="914364">
              <a:lnSpc>
                <a:spcPts val="2606"/>
              </a:lnSpc>
            </a:pPr>
            <a:endParaRPr lang="tr-TR" sz="28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defTabSz="914364">
              <a:lnSpc>
                <a:spcPts val="2606"/>
              </a:lnSpc>
            </a:pPr>
            <a:endParaRPr lang="en-US" sz="1628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398364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41357-7536-1830-F053-19D3C5E7A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D9BC1A1-75AC-24E4-0841-226F488C01AF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  <p:txBody>
          <a:bodyPr/>
          <a:lstStyle/>
          <a:p>
            <a:pPr defTabSz="914364"/>
            <a:endParaRPr lang="tr-T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12C4B7A0-CBC9-0D9E-7D98-26CC48A8D96F}"/>
              </a:ext>
            </a:extLst>
          </p:cNvPr>
          <p:cNvSpPr/>
          <p:nvPr/>
        </p:nvSpPr>
        <p:spPr>
          <a:xfrm>
            <a:off x="0" y="-27562"/>
            <a:ext cx="14630400" cy="8257162"/>
          </a:xfrm>
          <a:prstGeom prst="rect">
            <a:avLst/>
          </a:prstGeom>
          <a:solidFill>
            <a:srgbClr val="5C2438"/>
          </a:solidFill>
          <a:ln/>
        </p:spPr>
        <p:txBody>
          <a:bodyPr/>
          <a:lstStyle/>
          <a:p>
            <a:pPr defTabSz="914364"/>
            <a:endParaRPr lang="tr-T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1A6C8E6F-971D-2D36-4716-A719BEAA61BC}"/>
              </a:ext>
            </a:extLst>
          </p:cNvPr>
          <p:cNvSpPr/>
          <p:nvPr/>
        </p:nvSpPr>
        <p:spPr>
          <a:xfrm>
            <a:off x="416200" y="266576"/>
            <a:ext cx="13486836" cy="165485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defTabSz="914364">
              <a:lnSpc>
                <a:spcPts val="5429"/>
              </a:lnSpc>
            </a:pPr>
            <a:r>
              <a:rPr lang="tr-TR" sz="3200" b="1" dirty="0">
                <a:solidFill>
                  <a:srgbClr val="FFB393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BÖLÜM KOORDİNATÖRLERİNİN GÖREVLERİ</a:t>
            </a:r>
            <a:endParaRPr lang="en-US" sz="3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CADB3E2F-7E7E-B499-B37D-40D3AE825F2D}"/>
              </a:ext>
            </a:extLst>
          </p:cNvPr>
          <p:cNvSpPr/>
          <p:nvPr/>
        </p:nvSpPr>
        <p:spPr>
          <a:xfrm>
            <a:off x="225097" y="1589492"/>
            <a:ext cx="9957994" cy="157412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defTabSz="914364">
              <a:lnSpc>
                <a:spcPts val="2714"/>
              </a:lnSpc>
            </a:pPr>
            <a:r>
              <a:rPr lang="en-US" sz="3200" b="1" dirty="0">
                <a:solidFill>
                  <a:srgbClr val="F4CAB8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Öğrencinin Öğrenim Anlaşması (Learning Agreement) Hazırlamasına Yardımcı Olmak</a:t>
            </a:r>
            <a:endParaRPr lang="en-US" sz="3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D2E2059B-3464-2A87-14B9-E5DBFC30CFD5}"/>
              </a:ext>
            </a:extLst>
          </p:cNvPr>
          <p:cNvSpPr/>
          <p:nvPr/>
        </p:nvSpPr>
        <p:spPr>
          <a:xfrm>
            <a:off x="176646" y="2223655"/>
            <a:ext cx="14453754" cy="528897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defTabSz="914364">
              <a:lnSpc>
                <a:spcPts val="2606"/>
              </a:lnSpc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r>
              <a:rPr lang="tr-TR" sz="28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Öğrencinin Learning Agreement belgesindeki ders yükümlülüğü her bir dönem için 30 Akts </a:t>
            </a:r>
          </a:p>
          <a:p>
            <a:pPr defTabSz="914364">
              <a:lnSpc>
                <a:spcPts val="2606"/>
              </a:lnSpc>
            </a:pPr>
            <a:r>
              <a:rPr lang="tr-TR" sz="28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olmak zorundadır. </a:t>
            </a:r>
          </a:p>
          <a:p>
            <a:pPr defTabSz="914364">
              <a:lnSpc>
                <a:spcPts val="2606"/>
              </a:lnSpc>
            </a:pPr>
            <a:endParaRPr lang="tr-TR" sz="28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defTabSz="914364">
              <a:lnSpc>
                <a:spcPts val="2606"/>
              </a:lnSpc>
            </a:pPr>
            <a:endParaRPr lang="tr-TR" sz="28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defTabSz="914364">
              <a:lnSpc>
                <a:spcPts val="2606"/>
              </a:lnSpc>
            </a:pPr>
            <a:endParaRPr lang="tr-TR" sz="28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r>
              <a:rPr lang="tr-TR" sz="28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Erasmus Ofisinin izninin alındığı istisnai durumlarda 28-29 Akts kabul edilebilir. </a:t>
            </a:r>
          </a:p>
          <a:p>
            <a:pPr defTabSz="914364">
              <a:lnSpc>
                <a:spcPts val="2606"/>
              </a:lnSpc>
            </a:pPr>
            <a:endParaRPr lang="tr-TR" sz="28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defTabSz="914364">
              <a:lnSpc>
                <a:spcPts val="2606"/>
              </a:lnSpc>
            </a:pPr>
            <a:endParaRPr lang="tr-TR" sz="28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defTabSz="914364">
              <a:lnSpc>
                <a:spcPts val="2606"/>
              </a:lnSpc>
            </a:pPr>
            <a:endParaRPr lang="tr-TR" sz="28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r>
              <a:rPr lang="tr-TR" sz="28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Bu sayının altında Akts seçildiği takdirde Erasmus hakkı kazanan öğrenci, Erasmus'a </a:t>
            </a:r>
          </a:p>
          <a:p>
            <a:pPr defTabSz="914364">
              <a:lnSpc>
                <a:spcPts val="2606"/>
              </a:lnSpc>
            </a:pPr>
            <a:r>
              <a:rPr lang="tr-TR" sz="28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gidemeyecektir.</a:t>
            </a: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5398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FD282-EA0D-EAA1-C258-ED843CF38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C17674DD-9222-5884-E2F7-507D7811A469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  <p:txBody>
          <a:bodyPr/>
          <a:lstStyle/>
          <a:p>
            <a:pPr marL="0" marR="0" lvl="0" indent="0" algn="l" defTabSz="9143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600D1B39-CD65-375D-95E9-AAD7F7686BC9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2438"/>
          </a:solidFill>
          <a:ln/>
        </p:spPr>
        <p:txBody>
          <a:bodyPr/>
          <a:lstStyle/>
          <a:p>
            <a:pPr marL="0" marR="0" lvl="0" indent="0" algn="l" defTabSz="9143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7528D2E6-21A4-B205-7E65-005E9556C5A1}"/>
              </a:ext>
            </a:extLst>
          </p:cNvPr>
          <p:cNvSpPr/>
          <p:nvPr/>
        </p:nvSpPr>
        <p:spPr>
          <a:xfrm>
            <a:off x="1" y="-550718"/>
            <a:ext cx="14318672" cy="11326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ctr" defTabSz="91436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400" b="1" i="0" u="none" strike="noStrike" kern="1200" cap="none" spc="0" normalizeH="0" baseline="0" noProof="0" dirty="0">
              <a:ln>
                <a:noFill/>
              </a:ln>
              <a:solidFill>
                <a:srgbClr val="FFB393"/>
              </a:solidFill>
              <a:effectLst/>
              <a:uLnTx/>
              <a:uFillTx/>
              <a:latin typeface="Times New Roman" panose="02020603050405020304" pitchFamily="18" charset="0"/>
              <a:ea typeface="Brygada 1918" pitchFamily="34" charset="-122"/>
              <a:cs typeface="Times New Roman" panose="02020603050405020304" pitchFamily="18" charset="0"/>
            </a:endParaRPr>
          </a:p>
          <a:p>
            <a:pPr marL="0" marR="0" lvl="0" indent="0" algn="ctr" defTabSz="91436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FFB393"/>
                </a:solidFill>
                <a:effectLst/>
                <a:uLnTx/>
                <a:uFillTx/>
                <a:latin typeface="Times New Roman" panose="02020603050405020304" pitchFamily="18" charset="0"/>
                <a:ea typeface="Brygada 1918" pitchFamily="34" charset="-122"/>
                <a:cs typeface="Times New Roman" panose="02020603050405020304" pitchFamily="18" charset="0"/>
              </a:rPr>
              <a:t>Öğrencinin karşı </a:t>
            </a:r>
            <a:r>
              <a:rPr lang="tr-TR" sz="2400" b="1" dirty="0">
                <a:solidFill>
                  <a:srgbClr val="FFB393"/>
                </a:solidFill>
                <a:latin typeface="Times New Roman" panose="02020603050405020304" pitchFamily="18" charset="0"/>
                <a:ea typeface="Brygada 1918" pitchFamily="34" charset="-122"/>
                <a:cs typeface="Times New Roman" panose="02020603050405020304" pitchFamily="18" charset="0"/>
              </a:rPr>
              <a:t>üniversitede alacağı ders sayıları eşit olmak zorunda değildir. </a:t>
            </a:r>
          </a:p>
          <a:p>
            <a:pPr marL="0" marR="0" lvl="0" indent="0" algn="ctr" defTabSz="91436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2400" b="1" dirty="0">
                <a:solidFill>
                  <a:srgbClr val="FFB393"/>
                </a:solidFill>
                <a:latin typeface="Times New Roman" panose="02020603050405020304" pitchFamily="18" charset="0"/>
                <a:ea typeface="Brygada 1918" pitchFamily="34" charset="-122"/>
                <a:cs typeface="Times New Roman" panose="02020603050405020304" pitchFamily="18" charset="0"/>
              </a:rPr>
              <a:t>Önemli olan kredi yükünün en az 30 AKTS sınırında olmasıdır.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980CEE6F-8878-9C66-C347-05DDFE24A3F4}"/>
              </a:ext>
            </a:extLst>
          </p:cNvPr>
          <p:cNvSpPr/>
          <p:nvPr/>
        </p:nvSpPr>
        <p:spPr>
          <a:xfrm>
            <a:off x="6481883" y="5386745"/>
            <a:ext cx="132040" cy="9751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marR="0" lvl="0" indent="0" algn="ctr" defTabSz="914364" rtl="0" eaLnBrk="1" fontAlgn="auto" latinLnBrk="0" hangingPunct="1">
              <a:lnSpc>
                <a:spcPts val="7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68" b="0" i="0" u="none" strike="noStrike" kern="1200" cap="none" spc="0" normalizeH="0" baseline="0" noProof="0" dirty="0">
                <a:ln>
                  <a:noFill/>
                </a:ln>
                <a:solidFill>
                  <a:srgbClr val="3C3838"/>
                </a:solidFill>
                <a:effectLst/>
                <a:uLnTx/>
                <a:uFillTx/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</a:t>
            </a:r>
            <a:endParaRPr kumimoji="0" lang="en-US" sz="76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Resim 7" descr="metin, ekran görüntüsü, sayı, numara, yazı tipi içeren bir resim&#10;&#10;Açıklama otomatik olarak oluşturuldu">
            <a:extLst>
              <a:ext uri="{FF2B5EF4-FFF2-40B4-BE49-F238E27FC236}">
                <a16:creationId xmlns:a16="http://schemas.microsoft.com/office/drawing/2014/main" id="{717BFC38-E182-DCF6-7A2D-BEDEAA58A1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132609"/>
            <a:ext cx="14630399" cy="7096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1407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C3A7F-8710-C98B-3427-A6642999D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6EB260C3-DBC3-F0DD-EBE2-936606A8B5B9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  <p:txBody>
          <a:bodyPr/>
          <a:lstStyle/>
          <a:p>
            <a:pPr marL="0" marR="0" lvl="0" indent="0" algn="l" defTabSz="9143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C11238F1-1CA5-1EDC-7D80-D7EEECD619E4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2438"/>
          </a:solidFill>
          <a:ln/>
        </p:spPr>
        <p:txBody>
          <a:bodyPr/>
          <a:lstStyle/>
          <a:p>
            <a:pPr marL="0" marR="0" lvl="0" indent="0" algn="l" defTabSz="9143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E5F8F399-6135-11C0-B3FC-3DBD6D4C101F}"/>
              </a:ext>
            </a:extLst>
          </p:cNvPr>
          <p:cNvSpPr/>
          <p:nvPr/>
        </p:nvSpPr>
        <p:spPr>
          <a:xfrm>
            <a:off x="513311" y="-85271"/>
            <a:ext cx="13805361" cy="9767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ctr" defTabSz="914364" rtl="0" eaLnBrk="1" fontAlgn="auto" latinLnBrk="0" hangingPunct="1">
              <a:lnSpc>
                <a:spcPts val="894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1" i="0" u="none" strike="noStrike" kern="1200" cap="none" spc="0" normalizeH="0" baseline="0" noProof="0" dirty="0">
                <a:ln>
                  <a:noFill/>
                </a:ln>
                <a:solidFill>
                  <a:srgbClr val="FFB393"/>
                </a:solidFill>
                <a:effectLst/>
                <a:uLnTx/>
                <a:uFillTx/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DOĞRU LEARNING AGREEMENT ÖRNEĞİ 30 AKTS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F58CD07C-CBCC-335C-5088-062C051BD76C}"/>
              </a:ext>
            </a:extLst>
          </p:cNvPr>
          <p:cNvSpPr/>
          <p:nvPr/>
        </p:nvSpPr>
        <p:spPr>
          <a:xfrm>
            <a:off x="6481883" y="5386745"/>
            <a:ext cx="132040" cy="9751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marR="0" lvl="0" indent="0" algn="ctr" defTabSz="914364" rtl="0" eaLnBrk="1" fontAlgn="auto" latinLnBrk="0" hangingPunct="1">
              <a:lnSpc>
                <a:spcPts val="7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68" b="0" i="0" u="none" strike="noStrike" kern="1200" cap="none" spc="0" normalizeH="0" baseline="0" noProof="0" dirty="0">
                <a:ln>
                  <a:noFill/>
                </a:ln>
                <a:solidFill>
                  <a:srgbClr val="3C3838"/>
                </a:solidFill>
                <a:effectLst/>
                <a:uLnTx/>
                <a:uFillTx/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</a:t>
            </a:r>
            <a:endParaRPr kumimoji="0" lang="en-US" sz="76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Resim 5" descr="metin, ekran görüntüsü, sayı, numara, yazı tipi içeren bir resim&#10;&#10;Açıklama otomatik olarak oluşturuldu">
            <a:extLst>
              <a:ext uri="{FF2B5EF4-FFF2-40B4-BE49-F238E27FC236}">
                <a16:creationId xmlns:a16="http://schemas.microsoft.com/office/drawing/2014/main" id="{0FBAF270-F72F-F918-AE86-B485647167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76746"/>
            <a:ext cx="14630400" cy="7252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3700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F5895-4DAA-AD91-9124-30ED79816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05E0F32-B9C2-F62E-0A1F-4B6C4C4DA6E1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  <p:txBody>
          <a:bodyPr/>
          <a:lstStyle/>
          <a:p>
            <a:pPr marL="0" marR="0" lvl="0" indent="0" algn="l" defTabSz="9143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C836915A-486C-A7A2-3388-0BD36EBBE3D2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2438"/>
          </a:solidFill>
          <a:ln/>
        </p:spPr>
        <p:txBody>
          <a:bodyPr/>
          <a:lstStyle/>
          <a:p>
            <a:pPr marL="0" marR="0" lvl="0" indent="0" algn="l" defTabSz="9143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937A83D8-7E34-C25E-7406-B3E3A99F5F4F}"/>
              </a:ext>
            </a:extLst>
          </p:cNvPr>
          <p:cNvSpPr/>
          <p:nvPr/>
        </p:nvSpPr>
        <p:spPr>
          <a:xfrm>
            <a:off x="513311" y="-85271"/>
            <a:ext cx="13805361" cy="9767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ctr" defTabSz="914364" rtl="0" eaLnBrk="1" fontAlgn="auto" latinLnBrk="0" hangingPunct="1">
              <a:lnSpc>
                <a:spcPts val="894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1" i="0" u="none" strike="noStrike" kern="1200" cap="none" spc="0" normalizeH="0" baseline="0" noProof="0" dirty="0">
                <a:ln>
                  <a:noFill/>
                </a:ln>
                <a:solidFill>
                  <a:srgbClr val="FFB393"/>
                </a:solidFill>
                <a:effectLst/>
                <a:uLnTx/>
                <a:uFillTx/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DOĞRU LEARNING AGREEMENT ÖRNEĞİ MİNİMUM 28 AKTS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AB5E5878-CD3A-0727-C8EE-39E60846450E}"/>
              </a:ext>
            </a:extLst>
          </p:cNvPr>
          <p:cNvSpPr/>
          <p:nvPr/>
        </p:nvSpPr>
        <p:spPr>
          <a:xfrm>
            <a:off x="6481883" y="5386745"/>
            <a:ext cx="132040" cy="9751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marR="0" lvl="0" indent="0" algn="ctr" defTabSz="914364" rtl="0" eaLnBrk="1" fontAlgn="auto" latinLnBrk="0" hangingPunct="1">
              <a:lnSpc>
                <a:spcPts val="7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68" b="0" i="0" u="none" strike="noStrike" kern="1200" cap="none" spc="0" normalizeH="0" baseline="0" noProof="0" dirty="0">
                <a:ln>
                  <a:noFill/>
                </a:ln>
                <a:solidFill>
                  <a:srgbClr val="3C3838"/>
                </a:solidFill>
                <a:effectLst/>
                <a:uLnTx/>
                <a:uFillTx/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</a:t>
            </a:r>
            <a:endParaRPr kumimoji="0" lang="en-US" sz="76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Resim 7" descr="metin, ekran görüntüsü, sayı, numara, yazı tipi içeren bir resim&#10;&#10;Açıklama otomatik olarak oluşturuldu">
            <a:extLst>
              <a:ext uri="{FF2B5EF4-FFF2-40B4-BE49-F238E27FC236}">
                <a16:creationId xmlns:a16="http://schemas.microsoft.com/office/drawing/2014/main" id="{E525EEAB-AF80-409C-3F19-249FFA721A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76746"/>
            <a:ext cx="14630400" cy="725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3995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1FDF0-71E1-82E5-7151-9B8B5FE61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F22E3EF-D6A5-F226-063A-DA10712C9EDD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  <p:txBody>
          <a:bodyPr/>
          <a:lstStyle/>
          <a:p>
            <a:pPr defTabSz="914364"/>
            <a:endParaRPr lang="tr-T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9DFDDC7B-DC9D-58A5-7698-5F4C85D829DE}"/>
              </a:ext>
            </a:extLst>
          </p:cNvPr>
          <p:cNvSpPr/>
          <p:nvPr/>
        </p:nvSpPr>
        <p:spPr>
          <a:xfrm>
            <a:off x="0" y="-27562"/>
            <a:ext cx="14630400" cy="8257162"/>
          </a:xfrm>
          <a:prstGeom prst="rect">
            <a:avLst/>
          </a:prstGeom>
          <a:solidFill>
            <a:srgbClr val="5C2438"/>
          </a:solidFill>
          <a:ln/>
        </p:spPr>
        <p:txBody>
          <a:bodyPr/>
          <a:lstStyle/>
          <a:p>
            <a:pPr defTabSz="914364"/>
            <a:endParaRPr lang="tr-T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CD9D0C35-EF90-337C-5F3F-5DF3D4B9E2A2}"/>
              </a:ext>
            </a:extLst>
          </p:cNvPr>
          <p:cNvSpPr/>
          <p:nvPr/>
        </p:nvSpPr>
        <p:spPr>
          <a:xfrm>
            <a:off x="416200" y="99717"/>
            <a:ext cx="13486836" cy="165485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defTabSz="914364">
              <a:lnSpc>
                <a:spcPts val="5429"/>
              </a:lnSpc>
            </a:pPr>
            <a:r>
              <a:rPr lang="tr-TR" sz="3200" b="1" dirty="0">
                <a:solidFill>
                  <a:srgbClr val="FFB393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BÖLÜM KOORDİNATÖRLERİNİN GÖREVLERİ</a:t>
            </a:r>
            <a:endParaRPr lang="en-US" sz="3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A7D81EC3-9415-50D7-62A9-A4221D140CF9}"/>
              </a:ext>
            </a:extLst>
          </p:cNvPr>
          <p:cNvSpPr/>
          <p:nvPr/>
        </p:nvSpPr>
        <p:spPr>
          <a:xfrm>
            <a:off x="225096" y="1199054"/>
            <a:ext cx="13486835" cy="157412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defTabSz="914364">
              <a:lnSpc>
                <a:spcPts val="2714"/>
              </a:lnSpc>
            </a:pPr>
            <a:r>
              <a:rPr lang="en-US" sz="3200" b="1" dirty="0">
                <a:solidFill>
                  <a:srgbClr val="F4CAB8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Learning Agrement Nası</a:t>
            </a:r>
            <a:r>
              <a:rPr lang="tr-TR" sz="3200" b="1" dirty="0">
                <a:solidFill>
                  <a:srgbClr val="F4CAB8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l</a:t>
            </a:r>
            <a:r>
              <a:rPr lang="en-US" sz="3200" b="1" dirty="0">
                <a:solidFill>
                  <a:srgbClr val="F4CAB8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Hazırlanır</a:t>
            </a:r>
            <a:endParaRPr lang="en-US" sz="3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985D5E41-3574-E64C-136E-C815059665DF}"/>
              </a:ext>
            </a:extLst>
          </p:cNvPr>
          <p:cNvSpPr/>
          <p:nvPr/>
        </p:nvSpPr>
        <p:spPr>
          <a:xfrm>
            <a:off x="176646" y="2223655"/>
            <a:ext cx="14453754" cy="528897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r>
              <a:rPr lang="tr-TR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Learning Agreement belgesi, üniversitemizde Kion Exchanger sistemi üzerinden online olarak hazırlanmaktadır.</a:t>
            </a:r>
          </a:p>
          <a:p>
            <a:pPr defTabSz="914364">
              <a:lnSpc>
                <a:spcPts val="2606"/>
              </a:lnSpc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defTabSz="914364">
              <a:lnSpc>
                <a:spcPts val="2606"/>
              </a:lnSpc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r>
              <a:rPr lang="tr-TR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Exchanger üzerinden gönderilen belgeler, Avrupa'daki üniversitelerin kullandığı OLA sistemine düşmektedir.</a:t>
            </a:r>
          </a:p>
          <a:p>
            <a:pPr defTabSz="914364">
              <a:lnSpc>
                <a:spcPts val="2606"/>
              </a:lnSpc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defTabSz="914364">
              <a:lnSpc>
                <a:spcPts val="2606"/>
              </a:lnSpc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r>
              <a:rPr lang="tr-TR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Sistemsel sorunlar yaşanması durumunda ofisimiz sizlere yardımcı olacaktır.</a:t>
            </a:r>
          </a:p>
          <a:p>
            <a:pPr defTabSz="914364">
              <a:lnSpc>
                <a:spcPts val="2606"/>
              </a:lnSpc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defTabSz="914364">
              <a:lnSpc>
                <a:spcPts val="2606"/>
              </a:lnSpc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Sistemsel sorunlar nedeniyle Learning Agreement belgesinin online olarak değil de elden doldurulmuş olması</a:t>
            </a:r>
          </a:p>
          <a:p>
            <a:pPr defTabSz="914364">
              <a:lnSpc>
                <a:spcPts val="2606"/>
              </a:lnSpc>
            </a:pPr>
            <a:r>
              <a:rPr lang="tr-TR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bundan sonra da aynı şekilde doldurulması gerektiği anlamına gelmemektedir.</a:t>
            </a:r>
          </a:p>
          <a:p>
            <a:pPr defTabSz="914364">
              <a:lnSpc>
                <a:spcPts val="2606"/>
              </a:lnSpc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defTabSz="914364">
              <a:lnSpc>
                <a:spcPts val="2606"/>
              </a:lnSpc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Bu belgelerin online olarak hazırlanmaması Erasmus anlaşmalarına ve ikili ilişkilere zarar vermektedir.</a:t>
            </a:r>
          </a:p>
        </p:txBody>
      </p:sp>
    </p:spTree>
    <p:extLst>
      <p:ext uri="{BB962C8B-B14F-4D97-AF65-F5344CB8AC3E}">
        <p14:creationId xmlns:p14="http://schemas.microsoft.com/office/powerpoint/2010/main" val="25844351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A0DF6-694A-561C-AFBD-12E875E2A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6D4761D-BEF9-CA72-DAD9-276BF344FA13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  <p:txBody>
          <a:bodyPr/>
          <a:lstStyle/>
          <a:p>
            <a:pPr defTabSz="914364"/>
            <a:endParaRPr lang="tr-T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3C0CD9BC-6D74-574B-BB7E-E155A713D394}"/>
              </a:ext>
            </a:extLst>
          </p:cNvPr>
          <p:cNvSpPr/>
          <p:nvPr/>
        </p:nvSpPr>
        <p:spPr>
          <a:xfrm>
            <a:off x="0" y="-27562"/>
            <a:ext cx="14630400" cy="8257162"/>
          </a:xfrm>
          <a:prstGeom prst="rect">
            <a:avLst/>
          </a:prstGeom>
          <a:solidFill>
            <a:srgbClr val="5C2438"/>
          </a:solidFill>
          <a:ln/>
        </p:spPr>
        <p:txBody>
          <a:bodyPr/>
          <a:lstStyle/>
          <a:p>
            <a:pPr defTabSz="914364"/>
            <a:endParaRPr lang="tr-T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457AE7F2-278E-1400-A46D-6DDE60D33E25}"/>
              </a:ext>
            </a:extLst>
          </p:cNvPr>
          <p:cNvSpPr/>
          <p:nvPr/>
        </p:nvSpPr>
        <p:spPr>
          <a:xfrm>
            <a:off x="416200" y="266576"/>
            <a:ext cx="13486836" cy="165485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defTabSz="914364">
              <a:lnSpc>
                <a:spcPts val="5429"/>
              </a:lnSpc>
            </a:pPr>
            <a:r>
              <a:rPr lang="tr-TR" sz="3200" b="1" dirty="0">
                <a:solidFill>
                  <a:srgbClr val="FFB393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BÖLÜM KOORDİNATÖRLERİNİN GÖREVLERİ</a:t>
            </a:r>
            <a:endParaRPr lang="en-US" sz="3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8D1CBEE1-98C2-8013-8576-622FE20F819C}"/>
              </a:ext>
            </a:extLst>
          </p:cNvPr>
          <p:cNvSpPr/>
          <p:nvPr/>
        </p:nvSpPr>
        <p:spPr>
          <a:xfrm>
            <a:off x="225096" y="1161925"/>
            <a:ext cx="13486835" cy="157412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defTabSz="914364">
              <a:lnSpc>
                <a:spcPts val="2714"/>
              </a:lnSpc>
            </a:pPr>
            <a:r>
              <a:rPr lang="en-US" sz="3200" b="1" dirty="0">
                <a:solidFill>
                  <a:srgbClr val="F4CAB8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Akademik Tanınma Belgesi Hazırlamak</a:t>
            </a:r>
            <a:endParaRPr lang="en-US" sz="3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7C53E643-BECC-34FA-EFBD-7A0CBDE0120A}"/>
              </a:ext>
            </a:extLst>
          </p:cNvPr>
          <p:cNvSpPr/>
          <p:nvPr/>
        </p:nvSpPr>
        <p:spPr>
          <a:xfrm>
            <a:off x="176646" y="2223655"/>
            <a:ext cx="14453754" cy="528897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r>
              <a:rPr lang="tr-TR" sz="23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Learning Agreement belgesindeki 3 imza tamamlandıktan sonra bölüm koordinatörü, öğrenci ile birlikte Akademik </a:t>
            </a:r>
          </a:p>
          <a:p>
            <a:pPr defTabSz="914364">
              <a:lnSpc>
                <a:spcPts val="2606"/>
              </a:lnSpc>
            </a:pPr>
            <a:r>
              <a:rPr lang="tr-TR" sz="23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Tanınma belgesini hazırlamalıdır. </a:t>
            </a:r>
          </a:p>
          <a:p>
            <a:pPr defTabSz="914364">
              <a:lnSpc>
                <a:spcPts val="2606"/>
              </a:lnSpc>
            </a:pPr>
            <a:endParaRPr lang="tr-TR" sz="23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r>
              <a:rPr lang="tr-TR" sz="23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Akademik Tanınma, öğrencinin Erasmus dönüşünde başarılı olacağı dersleri, bölümünde saydıracağının garantisidir.</a:t>
            </a:r>
          </a:p>
          <a:p>
            <a:pPr defTabSz="914364">
              <a:lnSpc>
                <a:spcPts val="2606"/>
              </a:lnSpc>
            </a:pPr>
            <a:r>
              <a:rPr lang="tr-TR" sz="23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Bu belge internet sitemizde yer almaktadır.</a:t>
            </a:r>
          </a:p>
          <a:p>
            <a:pPr defTabSz="914364">
              <a:lnSpc>
                <a:spcPts val="2606"/>
              </a:lnSpc>
            </a:pPr>
            <a:endParaRPr lang="tr-TR" sz="23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r>
              <a:rPr lang="tr-TR" sz="23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Akademik Tanınma belgesi hazırlandıktan sonra bölümler bu belgeyi EBYS üzerinden Uluslararası İlişkiler </a:t>
            </a:r>
          </a:p>
          <a:p>
            <a:pPr defTabSz="914364">
              <a:lnSpc>
                <a:spcPts val="2606"/>
              </a:lnSpc>
            </a:pPr>
            <a:r>
              <a:rPr lang="tr-TR" sz="23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Koordinatörlüğüne göndermek zorundadır.</a:t>
            </a:r>
          </a:p>
          <a:p>
            <a:pPr defTabSz="914364">
              <a:lnSpc>
                <a:spcPts val="2606"/>
              </a:lnSpc>
            </a:pPr>
            <a:endParaRPr lang="tr-TR" sz="23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q"/>
            </a:pPr>
            <a:r>
              <a:rPr lang="tr-TR" sz="2300" b="1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Öğrencinin Erasmus Hareketliliği Sırasında Ders Değişikliği Yapması</a:t>
            </a:r>
          </a:p>
          <a:p>
            <a:pPr defTabSz="914364">
              <a:lnSpc>
                <a:spcPts val="2606"/>
              </a:lnSpc>
            </a:pPr>
            <a:endParaRPr lang="tr-TR" sz="2300" b="1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r>
              <a:rPr lang="tr-TR" sz="23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Öğrenci, böyle bir değişikliği sadece ilk 30 gün içerisinde yapabilir. Öğrencinin karşı kurumda alacağı derslerde </a:t>
            </a:r>
          </a:p>
          <a:p>
            <a:pPr defTabSz="914364">
              <a:lnSpc>
                <a:spcPts val="2606"/>
              </a:lnSpc>
            </a:pPr>
            <a:r>
              <a:rPr lang="tr-TR" sz="23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değişiklik yapması durumunda yeni bir Learning Agreement belgesi ve Akademik Tanınma Belgesi hazırlanmalıdır. </a:t>
            </a:r>
          </a:p>
          <a:p>
            <a:pPr defTabSz="914364">
              <a:lnSpc>
                <a:spcPts val="2606"/>
              </a:lnSpc>
            </a:pPr>
            <a:r>
              <a:rPr lang="tr-TR" sz="23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Akademik Tanınma Belgesi aynı şekilde EBYS üzerinden koordinatörlüğümüze gönderilmelidir. </a:t>
            </a:r>
          </a:p>
        </p:txBody>
      </p:sp>
    </p:spTree>
    <p:extLst>
      <p:ext uri="{BB962C8B-B14F-4D97-AF65-F5344CB8AC3E}">
        <p14:creationId xmlns:p14="http://schemas.microsoft.com/office/powerpoint/2010/main" val="14040053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B5759-6816-E602-024A-04CF753584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B336A98A-4A88-856F-F2B7-BDA3D7312A58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  <p:txBody>
          <a:bodyPr/>
          <a:lstStyle/>
          <a:p>
            <a:pPr defTabSz="914364"/>
            <a:endParaRPr lang="tr-T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8F979DFA-C358-2058-EABC-3C2B08F5D0C5}"/>
              </a:ext>
            </a:extLst>
          </p:cNvPr>
          <p:cNvSpPr/>
          <p:nvPr/>
        </p:nvSpPr>
        <p:spPr>
          <a:xfrm>
            <a:off x="0" y="-27562"/>
            <a:ext cx="14630400" cy="8257162"/>
          </a:xfrm>
          <a:prstGeom prst="rect">
            <a:avLst/>
          </a:prstGeom>
          <a:solidFill>
            <a:srgbClr val="5C2438"/>
          </a:solidFill>
          <a:ln/>
        </p:spPr>
        <p:txBody>
          <a:bodyPr/>
          <a:lstStyle/>
          <a:p>
            <a:pPr defTabSz="914364"/>
            <a:endParaRPr lang="tr-T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9AD55F0B-0666-5BE0-C323-D692E8F3C407}"/>
              </a:ext>
            </a:extLst>
          </p:cNvPr>
          <p:cNvSpPr/>
          <p:nvPr/>
        </p:nvSpPr>
        <p:spPr>
          <a:xfrm>
            <a:off x="416200" y="266576"/>
            <a:ext cx="13486836" cy="165485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defTabSz="914364">
              <a:lnSpc>
                <a:spcPts val="5429"/>
              </a:lnSpc>
            </a:pPr>
            <a:r>
              <a:rPr lang="tr-TR" sz="3200" b="1" dirty="0">
                <a:solidFill>
                  <a:srgbClr val="FFB393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BÖLÜM KOORDİNATÖRLERİNİN GÖREVLERİ</a:t>
            </a:r>
            <a:endParaRPr lang="en-US" sz="3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2716F07A-B7E4-6CD3-5667-3D5F5D72DABF}"/>
              </a:ext>
            </a:extLst>
          </p:cNvPr>
          <p:cNvSpPr/>
          <p:nvPr/>
        </p:nvSpPr>
        <p:spPr>
          <a:xfrm>
            <a:off x="225096" y="1589492"/>
            <a:ext cx="12960967" cy="157412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defTabSz="914364">
              <a:lnSpc>
                <a:spcPts val="2714"/>
              </a:lnSpc>
            </a:pPr>
            <a:r>
              <a:rPr lang="en-US" sz="3200" b="1" dirty="0">
                <a:solidFill>
                  <a:srgbClr val="F4CAB8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Dilekçeler</a:t>
            </a:r>
            <a:endParaRPr lang="en-US" sz="3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A6A4B232-4AFB-489A-CD80-1ABE337C6E32}"/>
              </a:ext>
            </a:extLst>
          </p:cNvPr>
          <p:cNvSpPr/>
          <p:nvPr/>
        </p:nvSpPr>
        <p:spPr>
          <a:xfrm>
            <a:off x="176646" y="2223655"/>
            <a:ext cx="14453754" cy="528897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defTabSz="914364">
              <a:lnSpc>
                <a:spcPts val="2606"/>
              </a:lnSpc>
            </a:pPr>
            <a:endParaRPr lang="tr-TR" sz="20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defTabSz="914364">
              <a:lnSpc>
                <a:spcPts val="2606"/>
              </a:lnSpc>
            </a:pPr>
            <a:r>
              <a:rPr lang="tr-TR" sz="28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Erasmus öncesi süreçte sıkça karşılaştığımız durumlar için öğrenciler aşağıdaki dilekçeleri </a:t>
            </a:r>
          </a:p>
          <a:p>
            <a:pPr defTabSz="914364">
              <a:lnSpc>
                <a:spcPts val="2606"/>
              </a:lnSpc>
            </a:pPr>
            <a:r>
              <a:rPr lang="tr-TR" sz="28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kullanmaktadır.</a:t>
            </a:r>
          </a:p>
          <a:p>
            <a:pPr defTabSz="914364">
              <a:lnSpc>
                <a:spcPts val="2606"/>
              </a:lnSpc>
            </a:pPr>
            <a:endParaRPr lang="tr-TR" sz="28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457200" indent="-457200" defTabSz="914364">
              <a:lnSpc>
                <a:spcPts val="2606"/>
              </a:lnSpc>
              <a:buFont typeface="+mj-lt"/>
              <a:buAutoNum type="arabicParenR"/>
            </a:pPr>
            <a:r>
              <a:rPr lang="tr-TR" sz="28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Dönem Değişikliği Dilekçesi</a:t>
            </a:r>
          </a:p>
          <a:p>
            <a:pPr marL="457200" indent="-457200" defTabSz="914364">
              <a:lnSpc>
                <a:spcPts val="2606"/>
              </a:lnSpc>
              <a:buFont typeface="+mj-lt"/>
              <a:buAutoNum type="arabicParenR"/>
            </a:pPr>
            <a:r>
              <a:rPr lang="tr-TR" sz="28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Kurum Değişikliği Dilekçesi </a:t>
            </a:r>
          </a:p>
          <a:p>
            <a:pPr marL="457200" indent="-457200" defTabSz="914364">
              <a:lnSpc>
                <a:spcPts val="2606"/>
              </a:lnSpc>
              <a:buFont typeface="+mj-lt"/>
              <a:buAutoNum type="arabicParenR"/>
            </a:pPr>
            <a:r>
              <a:rPr lang="tr-TR" sz="28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Dönem Uzatma Dilekçesi </a:t>
            </a:r>
          </a:p>
          <a:p>
            <a:pPr marL="457200" indent="-457200" defTabSz="914364">
              <a:lnSpc>
                <a:spcPts val="2606"/>
              </a:lnSpc>
              <a:buFont typeface="+mj-lt"/>
              <a:buAutoNum type="arabicParenR"/>
            </a:pPr>
            <a:r>
              <a:rPr lang="tr-TR" sz="28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Feragat Dilekçesi</a:t>
            </a:r>
          </a:p>
          <a:p>
            <a:pPr defTabSz="914364">
              <a:lnSpc>
                <a:spcPts val="2606"/>
              </a:lnSpc>
            </a:pPr>
            <a:endParaRPr lang="tr-TR" sz="28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defTabSz="914364">
              <a:lnSpc>
                <a:spcPts val="2606"/>
              </a:lnSpc>
            </a:pPr>
            <a:endParaRPr lang="tr-TR" sz="28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457200" indent="-457200" defTabSz="914364">
              <a:lnSpc>
                <a:spcPts val="2606"/>
              </a:lnSpc>
              <a:buFont typeface="Wingdings" panose="05000000000000000000" pitchFamily="2" charset="2"/>
              <a:buChar char="v"/>
            </a:pPr>
            <a:r>
              <a:rPr lang="tr-TR" sz="28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Öğrenciler, Erasmus Ofisinin bilgisi dışında bu işlemlerin hiçbirini gerçekleştiremezler. </a:t>
            </a:r>
          </a:p>
          <a:p>
            <a:pPr defTabSz="914364">
              <a:lnSpc>
                <a:spcPts val="2606"/>
              </a:lnSpc>
            </a:pPr>
            <a:r>
              <a:rPr lang="tr-TR" sz="28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    Erasmus Ofisinin onayı sonrası son aşama olarak bölüm koordinatöründen imza alabilirler.</a:t>
            </a:r>
          </a:p>
          <a:p>
            <a:pPr defTabSz="914364">
              <a:lnSpc>
                <a:spcPts val="2606"/>
              </a:lnSpc>
            </a:pPr>
            <a:endParaRPr lang="en-US" sz="1628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0963518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9AD1C-11C4-CB1D-61CC-172C1F9E7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39394C0-3482-95C2-165A-3DD53A0914A6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  <p:txBody>
          <a:bodyPr/>
          <a:lstStyle/>
          <a:p>
            <a:pPr defTabSz="914364"/>
            <a:endParaRPr lang="tr-T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1B101A2B-E30E-82D2-A9FF-FA812E86BFB2}"/>
              </a:ext>
            </a:extLst>
          </p:cNvPr>
          <p:cNvSpPr/>
          <p:nvPr/>
        </p:nvSpPr>
        <p:spPr>
          <a:xfrm>
            <a:off x="0" y="-27562"/>
            <a:ext cx="14630400" cy="8257162"/>
          </a:xfrm>
          <a:prstGeom prst="rect">
            <a:avLst/>
          </a:prstGeom>
          <a:solidFill>
            <a:srgbClr val="5C2438"/>
          </a:solidFill>
          <a:ln/>
        </p:spPr>
        <p:txBody>
          <a:bodyPr/>
          <a:lstStyle/>
          <a:p>
            <a:pPr defTabSz="914364"/>
            <a:endParaRPr lang="tr-T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35A0184A-9B6D-522C-4BE3-B4CBA0578C92}"/>
              </a:ext>
            </a:extLst>
          </p:cNvPr>
          <p:cNvSpPr/>
          <p:nvPr/>
        </p:nvSpPr>
        <p:spPr>
          <a:xfrm>
            <a:off x="416200" y="266576"/>
            <a:ext cx="13486836" cy="165485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defTabSz="914364">
              <a:lnSpc>
                <a:spcPts val="5429"/>
              </a:lnSpc>
            </a:pPr>
            <a:r>
              <a:rPr lang="tr-TR" sz="3200" b="1" dirty="0">
                <a:solidFill>
                  <a:srgbClr val="FFB393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BÖLÜM KOORDİNATÖRLERİNİN GÖREVLERİ</a:t>
            </a:r>
            <a:endParaRPr lang="en-US" sz="3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104796BE-D01F-7812-3051-56FA53C4CF2C}"/>
              </a:ext>
            </a:extLst>
          </p:cNvPr>
          <p:cNvSpPr/>
          <p:nvPr/>
        </p:nvSpPr>
        <p:spPr>
          <a:xfrm>
            <a:off x="225096" y="1589492"/>
            <a:ext cx="13677939" cy="157412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defTabSz="914364">
              <a:lnSpc>
                <a:spcPts val="2714"/>
              </a:lnSpc>
            </a:pPr>
            <a:r>
              <a:rPr lang="en-US" sz="3200" b="1" dirty="0">
                <a:solidFill>
                  <a:srgbClr val="F4CAB8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Erasmus Hareketliliği Bittikten Sonraki İşlemler</a:t>
            </a:r>
            <a:endParaRPr lang="en-US" sz="3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02D0426B-3B5B-D421-7DBF-AF961B17E263}"/>
              </a:ext>
            </a:extLst>
          </p:cNvPr>
          <p:cNvSpPr/>
          <p:nvPr/>
        </p:nvSpPr>
        <p:spPr>
          <a:xfrm>
            <a:off x="176646" y="2223655"/>
            <a:ext cx="14453754" cy="528897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defTabSz="914364">
              <a:lnSpc>
                <a:spcPts val="2606"/>
              </a:lnSpc>
            </a:pPr>
            <a:endParaRPr lang="tr-TR" sz="1628" dirty="0">
              <a:solidFill>
                <a:srgbClr val="F4CAB8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defTabSz="914364">
              <a:lnSpc>
                <a:spcPts val="2606"/>
              </a:lnSpc>
            </a:pPr>
            <a:endParaRPr lang="tr-TR" sz="1628" dirty="0">
              <a:solidFill>
                <a:srgbClr val="F4CAB8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r>
              <a:rPr lang="tr-TR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Öğrenci, gitmiş olduğu kurumdaki koordinatörü ile iletişime geçerek Transkript belgesinin üniversitemizdeki </a:t>
            </a:r>
          </a:p>
          <a:p>
            <a:pPr defTabSz="914364">
              <a:lnSpc>
                <a:spcPts val="2606"/>
              </a:lnSpc>
            </a:pPr>
            <a:r>
              <a:rPr lang="tr-TR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bölüm koordinatörüne mail atılmasını sağlamakla yükümlüdür.</a:t>
            </a:r>
          </a:p>
          <a:p>
            <a:pPr defTabSz="914364">
              <a:lnSpc>
                <a:spcPts val="2606"/>
              </a:lnSpc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defTabSz="914364">
              <a:lnSpc>
                <a:spcPts val="2606"/>
              </a:lnSpc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defTabSz="914364">
              <a:lnSpc>
                <a:spcPts val="2606"/>
              </a:lnSpc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r>
              <a:rPr lang="tr-TR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Bölüm koordinatörü, öğrenci döndükten sonra not dönüşüm tablosuna göre dönüştürülmüş </a:t>
            </a:r>
          </a:p>
          <a:p>
            <a:pPr defTabSz="914364">
              <a:lnSpc>
                <a:spcPts val="2606"/>
              </a:lnSpc>
            </a:pPr>
            <a:r>
              <a:rPr lang="tr-TR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transkripti, Uluslararası İlişkiler Koordinatörlüğüne üst yazı ile göndermekle yükümlüdür.</a:t>
            </a:r>
          </a:p>
          <a:p>
            <a:pPr defTabSz="914364">
              <a:lnSpc>
                <a:spcPts val="2606"/>
              </a:lnSpc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v"/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Erasmus Birim/Bölüm Koordinatörlerinin Görev Tanımı yazısı EBYS üzerinden tüm birimlere gönderilmiş ve </a:t>
            </a:r>
          </a:p>
          <a:p>
            <a:pPr defTabSz="914364">
              <a:lnSpc>
                <a:spcPts val="2606"/>
              </a:lnSpc>
            </a:pPr>
            <a:r>
              <a:rPr lang="tr-TR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    </a:t>
            </a:r>
            <a:r>
              <a:rPr lang="tr-TR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  <a:hlinkClick r:id="rId3"/>
              </a:rPr>
              <a:t>https://uluslararasi.ebyu.edu.tr/erasmus-ofisi/</a:t>
            </a:r>
            <a:r>
              <a:rPr lang="tr-TR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web sayfamıza yüklenmiştir.</a:t>
            </a:r>
          </a:p>
        </p:txBody>
      </p:sp>
    </p:spTree>
    <p:extLst>
      <p:ext uri="{BB962C8B-B14F-4D97-AF65-F5344CB8AC3E}">
        <p14:creationId xmlns:p14="http://schemas.microsoft.com/office/powerpoint/2010/main" val="20986071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0EEDB-5939-5B2A-B183-29007FE51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2ECB0D9-FD45-01A4-2CFA-560190C60EED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  <p:txBody>
          <a:bodyPr/>
          <a:lstStyle/>
          <a:p>
            <a:pPr defTabSz="914364"/>
            <a:endParaRPr lang="tr-T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56A505E1-F126-BCB8-8E96-6B55AB5FD2AD}"/>
              </a:ext>
            </a:extLst>
          </p:cNvPr>
          <p:cNvSpPr/>
          <p:nvPr/>
        </p:nvSpPr>
        <p:spPr>
          <a:xfrm>
            <a:off x="0" y="-27562"/>
            <a:ext cx="14630400" cy="8257162"/>
          </a:xfrm>
          <a:prstGeom prst="rect">
            <a:avLst/>
          </a:prstGeom>
          <a:solidFill>
            <a:srgbClr val="5C2438"/>
          </a:solidFill>
          <a:ln/>
        </p:spPr>
        <p:txBody>
          <a:bodyPr/>
          <a:lstStyle/>
          <a:p>
            <a:pPr defTabSz="914364"/>
            <a:endParaRPr lang="tr-T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A5A5E9F0-CF82-8260-0A98-42462D806C44}"/>
              </a:ext>
            </a:extLst>
          </p:cNvPr>
          <p:cNvSpPr/>
          <p:nvPr/>
        </p:nvSpPr>
        <p:spPr>
          <a:xfrm>
            <a:off x="389987" y="325300"/>
            <a:ext cx="13677939" cy="8289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defTabSz="914364">
              <a:lnSpc>
                <a:spcPts val="2714"/>
              </a:lnSpc>
            </a:pPr>
            <a:r>
              <a:rPr lang="en-US" sz="2000" b="1" dirty="0">
                <a:solidFill>
                  <a:srgbClr val="F4CAB8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2024-1-TR01-KA131-HED-000235519 </a:t>
            </a:r>
            <a:endParaRPr lang="tr-TR" sz="2000" b="1" dirty="0">
              <a:solidFill>
                <a:srgbClr val="F4CAB8"/>
              </a:solidFill>
              <a:latin typeface="Brygada 1918" pitchFamily="34" charset="0"/>
              <a:ea typeface="Brygada 1918" pitchFamily="34" charset="-122"/>
              <a:cs typeface="Brygada 1918" pitchFamily="34" charset="-120"/>
            </a:endParaRPr>
          </a:p>
          <a:p>
            <a:pPr algn="ctr" defTabSz="914364">
              <a:lnSpc>
                <a:spcPts val="2714"/>
              </a:lnSpc>
            </a:pPr>
            <a:r>
              <a:rPr lang="en-US" sz="2000" b="1" dirty="0">
                <a:solidFill>
                  <a:srgbClr val="F4CAB8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ERASMUS+ PROJESİ ÖĞRENİM VE STAJ HAREKETLİLİĞİ BAŞVURU TAKVİMİ</a:t>
            </a: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24F214F2-2CF8-A73A-BDAB-FFE5CC91B51A}"/>
              </a:ext>
            </a:extLst>
          </p:cNvPr>
          <p:cNvSpPr/>
          <p:nvPr/>
        </p:nvSpPr>
        <p:spPr>
          <a:xfrm>
            <a:off x="176646" y="1181805"/>
            <a:ext cx="14453754" cy="633082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defTabSz="914364">
              <a:lnSpc>
                <a:spcPts val="2606"/>
              </a:lnSpc>
            </a:pPr>
            <a:endParaRPr lang="tr-TR" sz="1628" dirty="0">
              <a:solidFill>
                <a:srgbClr val="F4CAB8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defTabSz="914364">
              <a:lnSpc>
                <a:spcPts val="2606"/>
              </a:lnSpc>
            </a:pPr>
            <a:endParaRPr lang="tr-TR" sz="1628" dirty="0">
              <a:solidFill>
                <a:srgbClr val="F4CAB8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r>
              <a:rPr lang="tr-TR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20.01.2025 - Erasmus Öğrenim ve Staj Başvurularının Başlaması (Online)</a:t>
            </a: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r>
              <a:rPr lang="tr-TR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09.02.2025 Saat: 23.59 - Başvurular İçin Son Tarih</a:t>
            </a: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r>
              <a:rPr lang="tr-TR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24.02.2025- 28.02.2025 - Yabancı Dil Sınavı</a:t>
            </a: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r>
              <a:rPr lang="tr-TR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10.03.2025 - Yerleştirilen Öğrencilerin İlanı</a:t>
            </a: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r>
              <a:rPr lang="tr-TR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17.03.2025 - Oryantasyon Toplantısı</a:t>
            </a:r>
          </a:p>
        </p:txBody>
      </p:sp>
    </p:spTree>
    <p:extLst>
      <p:ext uri="{BB962C8B-B14F-4D97-AF65-F5344CB8AC3E}">
        <p14:creationId xmlns:p14="http://schemas.microsoft.com/office/powerpoint/2010/main" val="38430885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8291C2-09A7-79CC-5C0B-8D25F7F20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A3CAD812-8118-7200-CBBE-1BD637D022CB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  <p:txBody>
          <a:bodyPr/>
          <a:lstStyle/>
          <a:p>
            <a:pPr defTabSz="914364"/>
            <a:endParaRPr lang="tr-T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03D26E15-6791-64C9-3948-5D5255A8F412}"/>
              </a:ext>
            </a:extLst>
          </p:cNvPr>
          <p:cNvSpPr/>
          <p:nvPr/>
        </p:nvSpPr>
        <p:spPr>
          <a:xfrm>
            <a:off x="0" y="-27562"/>
            <a:ext cx="14630400" cy="8257162"/>
          </a:xfrm>
          <a:prstGeom prst="rect">
            <a:avLst/>
          </a:prstGeom>
          <a:solidFill>
            <a:srgbClr val="5C2438"/>
          </a:solidFill>
          <a:ln/>
        </p:spPr>
        <p:txBody>
          <a:bodyPr/>
          <a:lstStyle/>
          <a:p>
            <a:pPr defTabSz="914364"/>
            <a:endParaRPr lang="tr-T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6801FC86-45EE-F31D-D97C-79529D1B6AF0}"/>
              </a:ext>
            </a:extLst>
          </p:cNvPr>
          <p:cNvSpPr/>
          <p:nvPr/>
        </p:nvSpPr>
        <p:spPr>
          <a:xfrm>
            <a:off x="389987" y="325300"/>
            <a:ext cx="13677939" cy="8289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defTabSz="914364">
              <a:lnSpc>
                <a:spcPts val="2714"/>
              </a:lnSpc>
            </a:pPr>
            <a:r>
              <a:rPr lang="en-US" sz="2000" b="1" dirty="0">
                <a:solidFill>
                  <a:srgbClr val="F4CAB8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2024-1-TR01-KA131-HED-000235519 </a:t>
            </a:r>
            <a:endParaRPr lang="tr-TR" sz="2000" b="1" dirty="0">
              <a:solidFill>
                <a:srgbClr val="F4CAB8"/>
              </a:solidFill>
              <a:latin typeface="Brygada 1918" pitchFamily="34" charset="0"/>
              <a:ea typeface="Brygada 1918" pitchFamily="34" charset="-122"/>
              <a:cs typeface="Brygada 1918" pitchFamily="34" charset="-120"/>
            </a:endParaRPr>
          </a:p>
          <a:p>
            <a:pPr algn="ctr" defTabSz="914364">
              <a:lnSpc>
                <a:spcPts val="2714"/>
              </a:lnSpc>
            </a:pPr>
            <a:r>
              <a:rPr lang="da-DK" sz="2000" b="1" dirty="0">
                <a:solidFill>
                  <a:srgbClr val="F4CAB8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PERSONEL DERS VERME VE EĞİTİM ALMA BAŞVURU TAKVİMİ</a:t>
            </a: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0C93BE84-F6ED-2457-A23C-75FE681738A8}"/>
              </a:ext>
            </a:extLst>
          </p:cNvPr>
          <p:cNvSpPr/>
          <p:nvPr/>
        </p:nvSpPr>
        <p:spPr>
          <a:xfrm>
            <a:off x="176646" y="1181805"/>
            <a:ext cx="14453754" cy="633082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defTabSz="914364">
              <a:lnSpc>
                <a:spcPts val="2606"/>
              </a:lnSpc>
            </a:pPr>
            <a:endParaRPr lang="tr-TR" sz="1628" dirty="0">
              <a:solidFill>
                <a:srgbClr val="F4CAB8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defTabSz="914364">
              <a:lnSpc>
                <a:spcPts val="2606"/>
              </a:lnSpc>
            </a:pPr>
            <a:endParaRPr lang="tr-TR" sz="1628" dirty="0">
              <a:solidFill>
                <a:srgbClr val="F4CAB8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r>
              <a:rPr lang="tr-TR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10.03.2025 - Erasmus Başvurularının Başlaması (Online)</a:t>
            </a:r>
          </a:p>
          <a:p>
            <a:pPr defTabSz="914364">
              <a:lnSpc>
                <a:spcPts val="2606"/>
              </a:lnSpc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r>
              <a:rPr lang="tr-TR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23.03.2025 - Saat: 23.59 - Başvurular İçin Son Tarih</a:t>
            </a: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defTabSz="914364">
              <a:lnSpc>
                <a:spcPts val="2606"/>
              </a:lnSpc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r>
              <a:rPr lang="tr-TR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04.04.2025 - Yerleştirilen Personellerin İlanı</a:t>
            </a: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r>
              <a:rPr lang="tr-TR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08.04.2025 - Sonuçlara İtiraz ve Feragat için Son Tarih</a:t>
            </a: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endParaRPr lang="tr-TR" sz="2400" dirty="0">
              <a:solidFill>
                <a:srgbClr val="F4CAB8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defTabSz="914364">
              <a:lnSpc>
                <a:spcPts val="2606"/>
              </a:lnSpc>
              <a:buFont typeface="Wingdings" panose="05000000000000000000" pitchFamily="2" charset="2"/>
              <a:buChar char="Ø"/>
            </a:pPr>
            <a:r>
              <a:rPr lang="tr-TR" sz="2400" dirty="0">
                <a:solidFill>
                  <a:srgbClr val="F4CAB8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12.04.2025 - Nihai Sonuçların İlanı</a:t>
            </a:r>
          </a:p>
        </p:txBody>
      </p:sp>
    </p:spTree>
    <p:extLst>
      <p:ext uri="{BB962C8B-B14F-4D97-AF65-F5344CB8AC3E}">
        <p14:creationId xmlns:p14="http://schemas.microsoft.com/office/powerpoint/2010/main" val="12837026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913</TotalTime>
  <Words>866</Words>
  <Application>Microsoft Office PowerPoint</Application>
  <PresentationFormat>Özel</PresentationFormat>
  <Paragraphs>232</Paragraphs>
  <Slides>19</Slides>
  <Notes>19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7" baseType="lpstr">
      <vt:lpstr>Aptos</vt:lpstr>
      <vt:lpstr>Arial</vt:lpstr>
      <vt:lpstr>Brygada 1918</vt:lpstr>
      <vt:lpstr>Calibri</vt:lpstr>
      <vt:lpstr>Montserrat</vt:lpstr>
      <vt:lpstr>Times New Roman</vt:lpstr>
      <vt:lpstr>Wingdings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Emrah OZBAY</cp:lastModifiedBy>
  <cp:revision>52</cp:revision>
  <dcterms:created xsi:type="dcterms:W3CDTF">2024-07-26T14:50:32Z</dcterms:created>
  <dcterms:modified xsi:type="dcterms:W3CDTF">2024-12-24T09:44:43Z</dcterms:modified>
</cp:coreProperties>
</file>