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19" r:id="rId1"/>
  </p:sldMasterIdLst>
  <p:sldIdLst>
    <p:sldId id="256" r:id="rId2"/>
    <p:sldId id="342" r:id="rId3"/>
    <p:sldId id="343" r:id="rId4"/>
    <p:sldId id="284" r:id="rId5"/>
    <p:sldId id="322" r:id="rId6"/>
    <p:sldId id="306" r:id="rId7"/>
    <p:sldId id="323" r:id="rId8"/>
    <p:sldId id="318" r:id="rId9"/>
    <p:sldId id="344" r:id="rId10"/>
    <p:sldId id="339" r:id="rId11"/>
    <p:sldId id="279" r:id="rId12"/>
    <p:sldId id="278" r:id="rId13"/>
    <p:sldId id="325" r:id="rId14"/>
    <p:sldId id="341" r:id="rId15"/>
    <p:sldId id="327" r:id="rId16"/>
    <p:sldId id="270" r:id="rId17"/>
    <p:sldId id="272" r:id="rId18"/>
    <p:sldId id="331" r:id="rId19"/>
    <p:sldId id="338" r:id="rId20"/>
    <p:sldId id="332" r:id="rId21"/>
    <p:sldId id="289" r:id="rId22"/>
    <p:sldId id="336" r:id="rId23"/>
    <p:sldId id="345" r:id="rId24"/>
    <p:sldId id="312" r:id="rId25"/>
    <p:sldId id="267" r:id="rId26"/>
    <p:sldId id="292" r:id="rId27"/>
    <p:sldId id="286" r:id="rId28"/>
    <p:sldId id="268" r:id="rId29"/>
    <p:sldId id="335" r:id="rId30"/>
    <p:sldId id="264" r:id="rId31"/>
    <p:sldId id="263" r:id="rId32"/>
    <p:sldId id="315" r:id="rId33"/>
    <p:sldId id="30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sorterViewPr>
    <p:cViewPr>
      <p:scale>
        <a:sx n="100" d="100"/>
        <a:sy n="100" d="100"/>
      </p:scale>
      <p:origin x="0" y="-180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_rels/data2.xml.rels><?xml version="1.0" encoding="UTF-8" standalone="yes"?>
<Relationships xmlns="http://schemas.openxmlformats.org/package/2006/relationships"><Relationship Id="rId1" Type="http://schemas.openxmlformats.org/officeDocument/2006/relationships/hyperlink" Target="mailto:mayya.kabasakal@erzincan.edu.tr"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1" Type="http://schemas.openxmlformats.org/officeDocument/2006/relationships/hyperlink" Target="mailto:mayya.kabasakal@erzincan.edu.tr"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A5053-F6C1-4C62-9FC1-4320B807326A}" type="doc">
      <dgm:prSet loTypeId="urn:microsoft.com/office/officeart/2005/8/layout/list1" loCatId="list" qsTypeId="urn:microsoft.com/office/officeart/2005/8/quickstyle/simple4" qsCatId="simple" csTypeId="urn:microsoft.com/office/officeart/2005/8/colors/accent5_2" csCatId="accent5" phldr="1"/>
      <dgm:spPr/>
      <dgm:t>
        <a:bodyPr/>
        <a:lstStyle/>
        <a:p>
          <a:endParaRPr lang="en-US"/>
        </a:p>
      </dgm:t>
    </dgm:pt>
    <dgm:pt modelId="{D0521A1C-5D8A-4D1B-BB4B-A32399804811}">
      <dgm:prSet/>
      <dgm:spPr/>
      <dgm:t>
        <a:bodyPr/>
        <a:lstStyle/>
        <a:p>
          <a:r>
            <a:rPr lang="tr-TR" b="1" dirty="0"/>
            <a:t>Feragat Dilekçesi</a:t>
          </a:r>
          <a:endParaRPr lang="en-US" dirty="0"/>
        </a:p>
      </dgm:t>
    </dgm:pt>
    <dgm:pt modelId="{11B823CE-5DC1-417B-BB0F-770717726DDC}" type="parTrans" cxnId="{0125631C-10E8-4454-84BD-57C35B6CC3AD}">
      <dgm:prSet/>
      <dgm:spPr/>
      <dgm:t>
        <a:bodyPr/>
        <a:lstStyle/>
        <a:p>
          <a:endParaRPr lang="en-US"/>
        </a:p>
      </dgm:t>
    </dgm:pt>
    <dgm:pt modelId="{08773F22-5BFA-4255-B9A9-80C1558D28EC}" type="sibTrans" cxnId="{0125631C-10E8-4454-84BD-57C35B6CC3AD}">
      <dgm:prSet/>
      <dgm:spPr/>
      <dgm:t>
        <a:bodyPr/>
        <a:lstStyle/>
        <a:p>
          <a:endParaRPr lang="en-US"/>
        </a:p>
      </dgm:t>
    </dgm:pt>
    <dgm:pt modelId="{E3BA2D64-A137-48E8-9641-292900278BA3}">
      <dgm:prSet/>
      <dgm:spPr/>
      <dgm:t>
        <a:bodyPr/>
        <a:lstStyle/>
        <a:p>
          <a:r>
            <a:rPr lang="tr-TR" dirty="0"/>
            <a:t>Öğrenim Hareketliliğine katılmaktan vazgeçen öğrencilerimizin Uluslararası İlişkiler Ofisine dilekçe vermesi gerekmektedir. Dilekçeler gerekçeli ve imzalı olmalıdır. Zamanında bildirilmeyen feragat durumunda bir sonraki başvuruda 10 puan kesinti uygulanacaktır.</a:t>
          </a:r>
          <a:endParaRPr lang="en-US" dirty="0"/>
        </a:p>
      </dgm:t>
    </dgm:pt>
    <dgm:pt modelId="{ABD63E47-2825-4160-A7ED-7640DD95854D}" type="parTrans" cxnId="{292CAABB-8B34-452B-8FC0-C259AE8E8765}">
      <dgm:prSet/>
      <dgm:spPr/>
      <dgm:t>
        <a:bodyPr/>
        <a:lstStyle/>
        <a:p>
          <a:endParaRPr lang="en-US"/>
        </a:p>
      </dgm:t>
    </dgm:pt>
    <dgm:pt modelId="{E2002448-A44B-48EB-A3E0-19D105CC035D}" type="sibTrans" cxnId="{292CAABB-8B34-452B-8FC0-C259AE8E8765}">
      <dgm:prSet/>
      <dgm:spPr/>
      <dgm:t>
        <a:bodyPr/>
        <a:lstStyle/>
        <a:p>
          <a:endParaRPr lang="en-US"/>
        </a:p>
      </dgm:t>
    </dgm:pt>
    <dgm:pt modelId="{A3CC7074-DC99-4AEA-B82D-832C945BD886}">
      <dgm:prSet/>
      <dgm:spPr/>
      <dgm:t>
        <a:bodyPr/>
        <a:lstStyle/>
        <a:p>
          <a:r>
            <a:rPr lang="tr-TR" b="1" dirty="0"/>
            <a:t>Dönem Değişikliği Dilekçesi</a:t>
          </a:r>
          <a:endParaRPr lang="en-US" dirty="0"/>
        </a:p>
      </dgm:t>
    </dgm:pt>
    <dgm:pt modelId="{6B3D411D-BD0E-4644-B735-0EE9C5EDF042}" type="parTrans" cxnId="{A32A7488-759B-41E9-B994-80A5BBFBB242}">
      <dgm:prSet/>
      <dgm:spPr/>
      <dgm:t>
        <a:bodyPr/>
        <a:lstStyle/>
        <a:p>
          <a:endParaRPr lang="en-US"/>
        </a:p>
      </dgm:t>
    </dgm:pt>
    <dgm:pt modelId="{E7F63136-26C7-4169-B09C-6EEF3119B532}" type="sibTrans" cxnId="{A32A7488-759B-41E9-B994-80A5BBFBB242}">
      <dgm:prSet/>
      <dgm:spPr/>
      <dgm:t>
        <a:bodyPr/>
        <a:lstStyle/>
        <a:p>
          <a:endParaRPr lang="en-US"/>
        </a:p>
      </dgm:t>
    </dgm:pt>
    <dgm:pt modelId="{CD582AED-4BA2-43BE-9C1C-BA67E67F3343}">
      <dgm:prSet/>
      <dgm:spPr/>
      <dgm:t>
        <a:bodyPr/>
        <a:lstStyle/>
        <a:p>
          <a:r>
            <a:rPr lang="tr-TR" dirty="0"/>
            <a:t>Dilekçeler gerekçeli ve imzalı olmalıdır. </a:t>
          </a:r>
          <a:endParaRPr lang="en-US" dirty="0"/>
        </a:p>
      </dgm:t>
    </dgm:pt>
    <dgm:pt modelId="{4F836810-8BCF-45A5-B398-CC9A2CD75337}" type="parTrans" cxnId="{D151C915-DA2F-4AD5-94EC-8C23095AF02D}">
      <dgm:prSet/>
      <dgm:spPr/>
      <dgm:t>
        <a:bodyPr/>
        <a:lstStyle/>
        <a:p>
          <a:endParaRPr lang="en-US"/>
        </a:p>
      </dgm:t>
    </dgm:pt>
    <dgm:pt modelId="{14DB71C2-DC23-4665-AE4F-5A7944CD15E2}" type="sibTrans" cxnId="{D151C915-DA2F-4AD5-94EC-8C23095AF02D}">
      <dgm:prSet/>
      <dgm:spPr/>
      <dgm:t>
        <a:bodyPr/>
        <a:lstStyle/>
        <a:p>
          <a:endParaRPr lang="en-US"/>
        </a:p>
      </dgm:t>
    </dgm:pt>
    <dgm:pt modelId="{C567CF96-7369-4353-ABD9-91C4F211050A}">
      <dgm:prSet/>
      <dgm:spPr/>
      <dgm:t>
        <a:bodyPr/>
        <a:lstStyle/>
        <a:p>
          <a:r>
            <a:rPr lang="tr-TR" dirty="0"/>
            <a:t>Gerekçe uygun görülmediği takdirde değişim yapılmayacaktır.</a:t>
          </a:r>
          <a:endParaRPr lang="en-US" dirty="0"/>
        </a:p>
      </dgm:t>
    </dgm:pt>
    <dgm:pt modelId="{971A6A2C-3E5F-4A98-AE65-CCE2B5B93D75}" type="parTrans" cxnId="{AB13DFFD-8142-4EFA-A740-FF83DF7EC023}">
      <dgm:prSet/>
      <dgm:spPr/>
      <dgm:t>
        <a:bodyPr/>
        <a:lstStyle/>
        <a:p>
          <a:endParaRPr lang="tr-TR"/>
        </a:p>
      </dgm:t>
    </dgm:pt>
    <dgm:pt modelId="{E6DDA108-6EAF-41C9-B961-D8B537CEEF68}" type="sibTrans" cxnId="{AB13DFFD-8142-4EFA-A740-FF83DF7EC023}">
      <dgm:prSet/>
      <dgm:spPr/>
      <dgm:t>
        <a:bodyPr/>
        <a:lstStyle/>
        <a:p>
          <a:endParaRPr lang="tr-TR"/>
        </a:p>
      </dgm:t>
    </dgm:pt>
    <dgm:pt modelId="{E8613B40-EDB9-4D5C-8950-87B0EEC13CDA}" type="pres">
      <dgm:prSet presAssocID="{EF4A5053-F6C1-4C62-9FC1-4320B807326A}" presName="linear" presStyleCnt="0">
        <dgm:presLayoutVars>
          <dgm:dir/>
          <dgm:animLvl val="lvl"/>
          <dgm:resizeHandles val="exact"/>
        </dgm:presLayoutVars>
      </dgm:prSet>
      <dgm:spPr/>
    </dgm:pt>
    <dgm:pt modelId="{5CBA3CC9-57E2-4EBC-AD44-3D640AF3C242}" type="pres">
      <dgm:prSet presAssocID="{D0521A1C-5D8A-4D1B-BB4B-A32399804811}" presName="parentLin" presStyleCnt="0"/>
      <dgm:spPr/>
    </dgm:pt>
    <dgm:pt modelId="{21D00986-F8A2-44C3-B614-2A596FD6312A}" type="pres">
      <dgm:prSet presAssocID="{D0521A1C-5D8A-4D1B-BB4B-A32399804811}" presName="parentLeftMargin" presStyleLbl="node1" presStyleIdx="0" presStyleCnt="2"/>
      <dgm:spPr/>
    </dgm:pt>
    <dgm:pt modelId="{267816FF-3100-4D32-BBF0-538A8A09BC1D}" type="pres">
      <dgm:prSet presAssocID="{D0521A1C-5D8A-4D1B-BB4B-A32399804811}" presName="parentText" presStyleLbl="node1" presStyleIdx="0" presStyleCnt="2">
        <dgm:presLayoutVars>
          <dgm:chMax val="0"/>
          <dgm:bulletEnabled val="1"/>
        </dgm:presLayoutVars>
      </dgm:prSet>
      <dgm:spPr/>
    </dgm:pt>
    <dgm:pt modelId="{FFD68DA2-64C1-41BD-B9E3-A1AF0F3B52EA}" type="pres">
      <dgm:prSet presAssocID="{D0521A1C-5D8A-4D1B-BB4B-A32399804811}" presName="negativeSpace" presStyleCnt="0"/>
      <dgm:spPr/>
    </dgm:pt>
    <dgm:pt modelId="{30E3B029-4688-4587-96D1-4D3EEC412D63}" type="pres">
      <dgm:prSet presAssocID="{D0521A1C-5D8A-4D1B-BB4B-A32399804811}" presName="childText" presStyleLbl="conFgAcc1" presStyleIdx="0" presStyleCnt="2">
        <dgm:presLayoutVars>
          <dgm:bulletEnabled val="1"/>
        </dgm:presLayoutVars>
      </dgm:prSet>
      <dgm:spPr/>
    </dgm:pt>
    <dgm:pt modelId="{ACE7A4C4-7CE8-4C54-B5CB-7FABC6D00260}" type="pres">
      <dgm:prSet presAssocID="{08773F22-5BFA-4255-B9A9-80C1558D28EC}" presName="spaceBetweenRectangles" presStyleCnt="0"/>
      <dgm:spPr/>
    </dgm:pt>
    <dgm:pt modelId="{9A7431D9-ADE4-45DF-B1C7-48CBA71F400D}" type="pres">
      <dgm:prSet presAssocID="{A3CC7074-DC99-4AEA-B82D-832C945BD886}" presName="parentLin" presStyleCnt="0"/>
      <dgm:spPr/>
    </dgm:pt>
    <dgm:pt modelId="{1A13EA20-D0D3-4238-9862-0B2A991A98A3}" type="pres">
      <dgm:prSet presAssocID="{A3CC7074-DC99-4AEA-B82D-832C945BD886}" presName="parentLeftMargin" presStyleLbl="node1" presStyleIdx="0" presStyleCnt="2"/>
      <dgm:spPr/>
    </dgm:pt>
    <dgm:pt modelId="{E99DB642-CF39-417F-98DD-C551EAA4EC08}" type="pres">
      <dgm:prSet presAssocID="{A3CC7074-DC99-4AEA-B82D-832C945BD886}" presName="parentText" presStyleLbl="node1" presStyleIdx="1" presStyleCnt="2">
        <dgm:presLayoutVars>
          <dgm:chMax val="0"/>
          <dgm:bulletEnabled val="1"/>
        </dgm:presLayoutVars>
      </dgm:prSet>
      <dgm:spPr/>
    </dgm:pt>
    <dgm:pt modelId="{51B65465-2592-411F-B657-B2B8239D78BB}" type="pres">
      <dgm:prSet presAssocID="{A3CC7074-DC99-4AEA-B82D-832C945BD886}" presName="negativeSpace" presStyleCnt="0"/>
      <dgm:spPr/>
    </dgm:pt>
    <dgm:pt modelId="{A2AAB2DA-18EF-4DE6-A45E-603B63E63AE8}" type="pres">
      <dgm:prSet presAssocID="{A3CC7074-DC99-4AEA-B82D-832C945BD886}" presName="childText" presStyleLbl="conFgAcc1" presStyleIdx="1" presStyleCnt="2">
        <dgm:presLayoutVars>
          <dgm:bulletEnabled val="1"/>
        </dgm:presLayoutVars>
      </dgm:prSet>
      <dgm:spPr/>
    </dgm:pt>
  </dgm:ptLst>
  <dgm:cxnLst>
    <dgm:cxn modelId="{0DF6E400-9B74-4BF2-B3C7-1BFE87E1900E}" type="presOf" srcId="{EF4A5053-F6C1-4C62-9FC1-4320B807326A}" destId="{E8613B40-EDB9-4D5C-8950-87B0EEC13CDA}" srcOrd="0" destOrd="0" presId="urn:microsoft.com/office/officeart/2005/8/layout/list1"/>
    <dgm:cxn modelId="{E9B02912-5F34-4914-B671-C1F89B07E79A}" type="presOf" srcId="{D0521A1C-5D8A-4D1B-BB4B-A32399804811}" destId="{267816FF-3100-4D32-BBF0-538A8A09BC1D}" srcOrd="1" destOrd="0" presId="urn:microsoft.com/office/officeart/2005/8/layout/list1"/>
    <dgm:cxn modelId="{D151C915-DA2F-4AD5-94EC-8C23095AF02D}" srcId="{A3CC7074-DC99-4AEA-B82D-832C945BD886}" destId="{CD582AED-4BA2-43BE-9C1C-BA67E67F3343}" srcOrd="0" destOrd="0" parTransId="{4F836810-8BCF-45A5-B398-CC9A2CD75337}" sibTransId="{14DB71C2-DC23-4665-AE4F-5A7944CD15E2}"/>
    <dgm:cxn modelId="{E4A9BC1A-5E53-468B-835A-89031D2A892F}" type="presOf" srcId="{E3BA2D64-A137-48E8-9641-292900278BA3}" destId="{30E3B029-4688-4587-96D1-4D3EEC412D63}" srcOrd="0" destOrd="0" presId="urn:microsoft.com/office/officeart/2005/8/layout/list1"/>
    <dgm:cxn modelId="{0125631C-10E8-4454-84BD-57C35B6CC3AD}" srcId="{EF4A5053-F6C1-4C62-9FC1-4320B807326A}" destId="{D0521A1C-5D8A-4D1B-BB4B-A32399804811}" srcOrd="0" destOrd="0" parTransId="{11B823CE-5DC1-417B-BB0F-770717726DDC}" sibTransId="{08773F22-5BFA-4255-B9A9-80C1558D28EC}"/>
    <dgm:cxn modelId="{1D47863D-DE0E-4B79-B73A-D92C90552677}" type="presOf" srcId="{C567CF96-7369-4353-ABD9-91C4F211050A}" destId="{A2AAB2DA-18EF-4DE6-A45E-603B63E63AE8}" srcOrd="0" destOrd="1" presId="urn:microsoft.com/office/officeart/2005/8/layout/list1"/>
    <dgm:cxn modelId="{8C7A6473-CA2F-48A4-B977-98822EBCDCA3}" type="presOf" srcId="{D0521A1C-5D8A-4D1B-BB4B-A32399804811}" destId="{21D00986-F8A2-44C3-B614-2A596FD6312A}" srcOrd="0" destOrd="0" presId="urn:microsoft.com/office/officeart/2005/8/layout/list1"/>
    <dgm:cxn modelId="{A32A7488-759B-41E9-B994-80A5BBFBB242}" srcId="{EF4A5053-F6C1-4C62-9FC1-4320B807326A}" destId="{A3CC7074-DC99-4AEA-B82D-832C945BD886}" srcOrd="1" destOrd="0" parTransId="{6B3D411D-BD0E-4644-B735-0EE9C5EDF042}" sibTransId="{E7F63136-26C7-4169-B09C-6EEF3119B532}"/>
    <dgm:cxn modelId="{9591858C-4D40-4C9B-A9D6-87AC2DB2C527}" type="presOf" srcId="{A3CC7074-DC99-4AEA-B82D-832C945BD886}" destId="{1A13EA20-D0D3-4238-9862-0B2A991A98A3}" srcOrd="0" destOrd="0" presId="urn:microsoft.com/office/officeart/2005/8/layout/list1"/>
    <dgm:cxn modelId="{59B347AD-345F-4D93-930D-E0491B59A38E}" type="presOf" srcId="{A3CC7074-DC99-4AEA-B82D-832C945BD886}" destId="{E99DB642-CF39-417F-98DD-C551EAA4EC08}" srcOrd="1" destOrd="0" presId="urn:microsoft.com/office/officeart/2005/8/layout/list1"/>
    <dgm:cxn modelId="{484A99BA-32E4-46CA-8D84-667E3C73BBAB}" type="presOf" srcId="{CD582AED-4BA2-43BE-9C1C-BA67E67F3343}" destId="{A2AAB2DA-18EF-4DE6-A45E-603B63E63AE8}" srcOrd="0" destOrd="0" presId="urn:microsoft.com/office/officeart/2005/8/layout/list1"/>
    <dgm:cxn modelId="{292CAABB-8B34-452B-8FC0-C259AE8E8765}" srcId="{D0521A1C-5D8A-4D1B-BB4B-A32399804811}" destId="{E3BA2D64-A137-48E8-9641-292900278BA3}" srcOrd="0" destOrd="0" parTransId="{ABD63E47-2825-4160-A7ED-7640DD95854D}" sibTransId="{E2002448-A44B-48EB-A3E0-19D105CC035D}"/>
    <dgm:cxn modelId="{AB13DFFD-8142-4EFA-A740-FF83DF7EC023}" srcId="{A3CC7074-DC99-4AEA-B82D-832C945BD886}" destId="{C567CF96-7369-4353-ABD9-91C4F211050A}" srcOrd="1" destOrd="0" parTransId="{971A6A2C-3E5F-4A98-AE65-CCE2B5B93D75}" sibTransId="{E6DDA108-6EAF-41C9-B961-D8B537CEEF68}"/>
    <dgm:cxn modelId="{2E31C8F4-4439-4CD2-A4A8-808DD6FB736F}" type="presParOf" srcId="{E8613B40-EDB9-4D5C-8950-87B0EEC13CDA}" destId="{5CBA3CC9-57E2-4EBC-AD44-3D640AF3C242}" srcOrd="0" destOrd="0" presId="urn:microsoft.com/office/officeart/2005/8/layout/list1"/>
    <dgm:cxn modelId="{0F0C7F5B-F52B-4F6D-9DF1-6CBF000C633E}" type="presParOf" srcId="{5CBA3CC9-57E2-4EBC-AD44-3D640AF3C242}" destId="{21D00986-F8A2-44C3-B614-2A596FD6312A}" srcOrd="0" destOrd="0" presId="urn:microsoft.com/office/officeart/2005/8/layout/list1"/>
    <dgm:cxn modelId="{5E136FC5-0469-47F4-B09C-59A9C36FE4B3}" type="presParOf" srcId="{5CBA3CC9-57E2-4EBC-AD44-3D640AF3C242}" destId="{267816FF-3100-4D32-BBF0-538A8A09BC1D}" srcOrd="1" destOrd="0" presId="urn:microsoft.com/office/officeart/2005/8/layout/list1"/>
    <dgm:cxn modelId="{49A1DF9A-1F18-4510-B358-5242F46761C9}" type="presParOf" srcId="{E8613B40-EDB9-4D5C-8950-87B0EEC13CDA}" destId="{FFD68DA2-64C1-41BD-B9E3-A1AF0F3B52EA}" srcOrd="1" destOrd="0" presId="urn:microsoft.com/office/officeart/2005/8/layout/list1"/>
    <dgm:cxn modelId="{A9265641-06EA-4E5A-8057-E6CC64EE8FC3}" type="presParOf" srcId="{E8613B40-EDB9-4D5C-8950-87B0EEC13CDA}" destId="{30E3B029-4688-4587-96D1-4D3EEC412D63}" srcOrd="2" destOrd="0" presId="urn:microsoft.com/office/officeart/2005/8/layout/list1"/>
    <dgm:cxn modelId="{FE5B8B87-4E04-4965-ADF3-04C9E53B3D82}" type="presParOf" srcId="{E8613B40-EDB9-4D5C-8950-87B0EEC13CDA}" destId="{ACE7A4C4-7CE8-4C54-B5CB-7FABC6D00260}" srcOrd="3" destOrd="0" presId="urn:microsoft.com/office/officeart/2005/8/layout/list1"/>
    <dgm:cxn modelId="{9B2AA8FC-1751-4935-8E22-20BE4D093AF6}" type="presParOf" srcId="{E8613B40-EDB9-4D5C-8950-87B0EEC13CDA}" destId="{9A7431D9-ADE4-45DF-B1C7-48CBA71F400D}" srcOrd="4" destOrd="0" presId="urn:microsoft.com/office/officeart/2005/8/layout/list1"/>
    <dgm:cxn modelId="{0E84FC10-28AF-41A5-B7D3-57C3F94C93EC}" type="presParOf" srcId="{9A7431D9-ADE4-45DF-B1C7-48CBA71F400D}" destId="{1A13EA20-D0D3-4238-9862-0B2A991A98A3}" srcOrd="0" destOrd="0" presId="urn:microsoft.com/office/officeart/2005/8/layout/list1"/>
    <dgm:cxn modelId="{63782C83-D12D-44EE-88B1-277D9E753D7B}" type="presParOf" srcId="{9A7431D9-ADE4-45DF-B1C7-48CBA71F400D}" destId="{E99DB642-CF39-417F-98DD-C551EAA4EC08}" srcOrd="1" destOrd="0" presId="urn:microsoft.com/office/officeart/2005/8/layout/list1"/>
    <dgm:cxn modelId="{8C18A2E1-D712-4BA2-8303-7992BBC9C838}" type="presParOf" srcId="{E8613B40-EDB9-4D5C-8950-87B0EEC13CDA}" destId="{51B65465-2592-411F-B657-B2B8239D78BB}" srcOrd="5" destOrd="0" presId="urn:microsoft.com/office/officeart/2005/8/layout/list1"/>
    <dgm:cxn modelId="{7D7EC27C-DB99-4D7C-AF1B-9D8C7963B889}" type="presParOf" srcId="{E8613B40-EDB9-4D5C-8950-87B0EEC13CDA}" destId="{A2AAB2DA-18EF-4DE6-A45E-603B63E63AE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15280-D96A-4372-9E69-3C0421B29E55}"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CDF4B678-595C-4305-AD46-F780DDEBF246}">
      <dgm:prSet/>
      <dgm:spPr/>
      <dgm:t>
        <a:bodyPr/>
        <a:lstStyle/>
        <a:p>
          <a:r>
            <a:rPr lang="tr-TR" dirty="0"/>
            <a:t>Dilekçeleri doldurarak bölüm koordinatörlerinize imzalatmanız ve </a:t>
          </a:r>
        </a:p>
        <a:p>
          <a:r>
            <a:rPr lang="tr-TR" b="1" dirty="0">
              <a:hlinkClick xmlns:r="http://schemas.openxmlformats.org/officeDocument/2006/relationships" r:id="rId1">
                <a:extLst>
                  <a:ext uri="{A12FA001-AC4F-418D-AE19-62706E023703}">
                    <ahyp:hlinkClr xmlns:ahyp="http://schemas.microsoft.com/office/drawing/2018/hyperlinkcolor" val="tx"/>
                  </a:ext>
                </a:extLst>
              </a:hlinkClick>
            </a:rPr>
            <a:t>erasmus@erzincan.edu.tr</a:t>
          </a:r>
          <a:r>
            <a:rPr lang="tr-TR" b="1" dirty="0"/>
            <a:t> </a:t>
          </a:r>
        </a:p>
        <a:p>
          <a:r>
            <a:rPr lang="tr-TR" dirty="0"/>
            <a:t>adresine taratıp göndermeniz gerekmektedir.</a:t>
          </a:r>
          <a:endParaRPr lang="en-US" dirty="0"/>
        </a:p>
      </dgm:t>
    </dgm:pt>
    <dgm:pt modelId="{A0EC5F8E-0AA9-46EB-9573-9A63E21BB9AD}" type="parTrans" cxnId="{2CED0517-6C3A-40B7-9E60-202A358B7D6F}">
      <dgm:prSet/>
      <dgm:spPr/>
      <dgm:t>
        <a:bodyPr/>
        <a:lstStyle/>
        <a:p>
          <a:endParaRPr lang="en-US"/>
        </a:p>
      </dgm:t>
    </dgm:pt>
    <dgm:pt modelId="{B31FAD07-8832-47E6-A40C-CAB17A531899}" type="sibTrans" cxnId="{2CED0517-6C3A-40B7-9E60-202A358B7D6F}">
      <dgm:prSet/>
      <dgm:spPr/>
      <dgm:t>
        <a:bodyPr/>
        <a:lstStyle/>
        <a:p>
          <a:endParaRPr lang="en-US"/>
        </a:p>
      </dgm:t>
    </dgm:pt>
    <dgm:pt modelId="{407E4B95-8317-4523-A83C-43E27C7C6BC7}">
      <dgm:prSet custT="1"/>
      <dgm:spPr/>
      <dgm:t>
        <a:bodyPr/>
        <a:lstStyle/>
        <a:p>
          <a:r>
            <a:rPr lang="tr-TR" sz="1900" b="1" kern="1200" dirty="0"/>
            <a:t>FERAGAT, DÖNEM VE ÜLKE DEĞİŞİKLİĞİ </a:t>
          </a:r>
        </a:p>
        <a:p>
          <a:r>
            <a:rPr lang="tr-TR" sz="1900" b="1" kern="1200" dirty="0"/>
            <a:t>için</a:t>
          </a:r>
        </a:p>
        <a:p>
          <a:r>
            <a:rPr lang="tr-TR" sz="1900" b="1" kern="1200" dirty="0"/>
            <a:t>Son Dilekçe Teslim Tarihi: </a:t>
          </a:r>
          <a:r>
            <a:rPr lang="tr-TR" sz="1900" b="1" i="0" u="sng" kern="1200" dirty="0">
              <a:solidFill>
                <a:srgbClr val="FF0000"/>
              </a:solidFill>
              <a:highlight>
                <a:srgbClr val="FFFF00"/>
              </a:highlight>
              <a:latin typeface="Calibri" panose="020F0502020204030204"/>
              <a:ea typeface="+mn-ea"/>
              <a:cs typeface="+mn-cs"/>
            </a:rPr>
            <a:t>15 </a:t>
          </a:r>
          <a:r>
            <a:rPr lang="tr-TR" sz="1900" b="1" i="0" u="sng" kern="1200" dirty="0">
              <a:solidFill>
                <a:srgbClr val="FF0000"/>
              </a:solidFill>
              <a:highlight>
                <a:srgbClr val="FFFF00"/>
              </a:highlight>
            </a:rPr>
            <a:t>Nisan 2025 Saat 17:00’a kadar</a:t>
          </a:r>
          <a:endParaRPr lang="en-US" sz="1900" i="0" u="sng" kern="1200" dirty="0">
            <a:solidFill>
              <a:srgbClr val="FF0000"/>
            </a:solidFill>
            <a:highlight>
              <a:srgbClr val="FFFF00"/>
            </a:highlight>
          </a:endParaRPr>
        </a:p>
      </dgm:t>
    </dgm:pt>
    <dgm:pt modelId="{5AA9C729-65E8-4EE0-B7F0-2D36F6B891FA}" type="parTrans" cxnId="{87710532-249B-4DED-92B0-3193B5C70127}">
      <dgm:prSet/>
      <dgm:spPr/>
      <dgm:t>
        <a:bodyPr/>
        <a:lstStyle/>
        <a:p>
          <a:endParaRPr lang="en-US"/>
        </a:p>
      </dgm:t>
    </dgm:pt>
    <dgm:pt modelId="{2277DF81-C440-4DCC-9E63-810815FE537A}" type="sibTrans" cxnId="{87710532-249B-4DED-92B0-3193B5C70127}">
      <dgm:prSet/>
      <dgm:spPr/>
      <dgm:t>
        <a:bodyPr/>
        <a:lstStyle/>
        <a:p>
          <a:endParaRPr lang="en-US"/>
        </a:p>
      </dgm:t>
    </dgm:pt>
    <dgm:pt modelId="{3CA3A0BB-B8CC-46B5-A324-29BAFD3420AA}" type="pres">
      <dgm:prSet presAssocID="{87615280-D96A-4372-9E69-3C0421B29E55}" presName="diagram" presStyleCnt="0">
        <dgm:presLayoutVars>
          <dgm:dir/>
          <dgm:resizeHandles val="exact"/>
        </dgm:presLayoutVars>
      </dgm:prSet>
      <dgm:spPr/>
    </dgm:pt>
    <dgm:pt modelId="{E7C8C6C5-B188-4B77-84B0-DC33D5016D84}" type="pres">
      <dgm:prSet presAssocID="{CDF4B678-595C-4305-AD46-F780DDEBF246}" presName="node" presStyleLbl="node1" presStyleIdx="0" presStyleCnt="2">
        <dgm:presLayoutVars>
          <dgm:bulletEnabled val="1"/>
        </dgm:presLayoutVars>
      </dgm:prSet>
      <dgm:spPr/>
    </dgm:pt>
    <dgm:pt modelId="{332FCEE4-DB95-4880-BF9F-8CB1A992BAFE}" type="pres">
      <dgm:prSet presAssocID="{B31FAD07-8832-47E6-A40C-CAB17A531899}" presName="sibTrans" presStyleCnt="0"/>
      <dgm:spPr/>
    </dgm:pt>
    <dgm:pt modelId="{79BB2684-02DF-4B04-8F3A-7EEE79D9602A}" type="pres">
      <dgm:prSet presAssocID="{407E4B95-8317-4523-A83C-43E27C7C6BC7}" presName="node" presStyleLbl="node1" presStyleIdx="1" presStyleCnt="2" custScaleX="134363">
        <dgm:presLayoutVars>
          <dgm:bulletEnabled val="1"/>
        </dgm:presLayoutVars>
      </dgm:prSet>
      <dgm:spPr/>
    </dgm:pt>
  </dgm:ptLst>
  <dgm:cxnLst>
    <dgm:cxn modelId="{2CED0517-6C3A-40B7-9E60-202A358B7D6F}" srcId="{87615280-D96A-4372-9E69-3C0421B29E55}" destId="{CDF4B678-595C-4305-AD46-F780DDEBF246}" srcOrd="0" destOrd="0" parTransId="{A0EC5F8E-0AA9-46EB-9573-9A63E21BB9AD}" sibTransId="{B31FAD07-8832-47E6-A40C-CAB17A531899}"/>
    <dgm:cxn modelId="{312D1022-76B0-4667-A43D-4CE96C996060}" type="presOf" srcId="{87615280-D96A-4372-9E69-3C0421B29E55}" destId="{3CA3A0BB-B8CC-46B5-A324-29BAFD3420AA}" srcOrd="0" destOrd="0" presId="urn:microsoft.com/office/officeart/2005/8/layout/default"/>
    <dgm:cxn modelId="{87710532-249B-4DED-92B0-3193B5C70127}" srcId="{87615280-D96A-4372-9E69-3C0421B29E55}" destId="{407E4B95-8317-4523-A83C-43E27C7C6BC7}" srcOrd="1" destOrd="0" parTransId="{5AA9C729-65E8-4EE0-B7F0-2D36F6B891FA}" sibTransId="{2277DF81-C440-4DCC-9E63-810815FE537A}"/>
    <dgm:cxn modelId="{A97D8680-52C8-4789-B199-AE8BBB1B8CB2}" type="presOf" srcId="{407E4B95-8317-4523-A83C-43E27C7C6BC7}" destId="{79BB2684-02DF-4B04-8F3A-7EEE79D9602A}" srcOrd="0" destOrd="0" presId="urn:microsoft.com/office/officeart/2005/8/layout/default"/>
    <dgm:cxn modelId="{D86A9380-B5F8-4DAF-8882-4345DDFE26A2}" type="presOf" srcId="{CDF4B678-595C-4305-AD46-F780DDEBF246}" destId="{E7C8C6C5-B188-4B77-84B0-DC33D5016D84}" srcOrd="0" destOrd="0" presId="urn:microsoft.com/office/officeart/2005/8/layout/default"/>
    <dgm:cxn modelId="{9526D01E-ADEA-4C47-8221-83BD0C467F49}" type="presParOf" srcId="{3CA3A0BB-B8CC-46B5-A324-29BAFD3420AA}" destId="{E7C8C6C5-B188-4B77-84B0-DC33D5016D84}" srcOrd="0" destOrd="0" presId="urn:microsoft.com/office/officeart/2005/8/layout/default"/>
    <dgm:cxn modelId="{6B4D96B5-19AF-4631-89EE-DB523799C68A}" type="presParOf" srcId="{3CA3A0BB-B8CC-46B5-A324-29BAFD3420AA}" destId="{332FCEE4-DB95-4880-BF9F-8CB1A992BAFE}" srcOrd="1" destOrd="0" presId="urn:microsoft.com/office/officeart/2005/8/layout/default"/>
    <dgm:cxn modelId="{79543965-23E1-49EC-8C2F-0C0CB6956EC5}" type="presParOf" srcId="{3CA3A0BB-B8CC-46B5-A324-29BAFD3420AA}" destId="{79BB2684-02DF-4B04-8F3A-7EEE79D9602A}" srcOrd="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536D40-E57F-4DE3-87D9-741EB3672580}" type="doc">
      <dgm:prSet loTypeId="urn:microsoft.com/office/officeart/2018/2/layout/IconLabelDescriptionList" loCatId="icon" qsTypeId="urn:microsoft.com/office/officeart/2005/8/quickstyle/simple1" qsCatId="simple" csTypeId="urn:microsoft.com/office/officeart/2018/5/colors/Iconchunking_neutralbg_accent3_2" csCatId="accent3" phldr="1"/>
      <dgm:spPr/>
      <dgm:t>
        <a:bodyPr/>
        <a:lstStyle/>
        <a:p>
          <a:endParaRPr lang="tr-TR"/>
        </a:p>
      </dgm:t>
    </dgm:pt>
    <dgm:pt modelId="{9A1D2418-CAAB-447E-BCAF-65FEB0C4121A}">
      <dgm:prSet phldrT="[Metin]" custT="1"/>
      <dgm:spPr/>
      <dgm:t>
        <a:bodyPr/>
        <a:lstStyle/>
        <a:p>
          <a:pPr>
            <a:lnSpc>
              <a:spcPct val="100000"/>
            </a:lnSpc>
            <a:defRPr b="1"/>
          </a:pPr>
          <a:r>
            <a:rPr lang="tr-TR" sz="1400" b="1">
              <a:latin typeface="+mj-lt"/>
            </a:rPr>
            <a:t>1. ADIM NOMİNASYON</a:t>
          </a:r>
        </a:p>
      </dgm:t>
    </dgm:pt>
    <dgm:pt modelId="{F149CC59-0EFD-427E-B66B-373F66472A00}" type="parTrans" cxnId="{80D1C23E-894C-47FD-A0C1-7EBA1B353C8B}">
      <dgm:prSet/>
      <dgm:spPr/>
      <dgm:t>
        <a:bodyPr/>
        <a:lstStyle/>
        <a:p>
          <a:endParaRPr lang="tr-TR">
            <a:latin typeface="+mj-lt"/>
          </a:endParaRPr>
        </a:p>
      </dgm:t>
    </dgm:pt>
    <dgm:pt modelId="{6482C4E0-2A28-4BE2-962C-0139020564E8}" type="sibTrans" cxnId="{80D1C23E-894C-47FD-A0C1-7EBA1B353C8B}">
      <dgm:prSet/>
      <dgm:spPr/>
      <dgm:t>
        <a:bodyPr/>
        <a:lstStyle/>
        <a:p>
          <a:endParaRPr lang="tr-TR">
            <a:latin typeface="+mj-lt"/>
          </a:endParaRPr>
        </a:p>
      </dgm:t>
    </dgm:pt>
    <dgm:pt modelId="{D873FD1E-60D9-4E26-A885-C9A62F1860A6}">
      <dgm:prSet phldrT="[Metin]" custT="1"/>
      <dgm:spPr/>
      <dgm:t>
        <a:bodyPr/>
        <a:lstStyle/>
        <a:p>
          <a:pPr>
            <a:lnSpc>
              <a:spcPct val="100000"/>
            </a:lnSpc>
          </a:pPr>
          <a:r>
            <a:rPr lang="tr-TR" sz="1400" dirty="0">
              <a:latin typeface="+mj-lt"/>
            </a:rPr>
            <a:t>İlgili Erasmus bölüm koordinatörü tarafından karşı kuruma aday gösterilmesi.</a:t>
          </a:r>
        </a:p>
      </dgm:t>
    </dgm:pt>
    <dgm:pt modelId="{D8CC347A-8D4D-408A-952D-665916A135A3}" type="parTrans" cxnId="{5B754667-BB32-45B3-A6BA-4DC1996D0121}">
      <dgm:prSet/>
      <dgm:spPr/>
      <dgm:t>
        <a:bodyPr/>
        <a:lstStyle/>
        <a:p>
          <a:endParaRPr lang="tr-TR">
            <a:latin typeface="+mj-lt"/>
          </a:endParaRPr>
        </a:p>
      </dgm:t>
    </dgm:pt>
    <dgm:pt modelId="{DA1F910C-FFD3-4D31-B0F3-E5C8F11BF98F}" type="sibTrans" cxnId="{5B754667-BB32-45B3-A6BA-4DC1996D0121}">
      <dgm:prSet/>
      <dgm:spPr/>
      <dgm:t>
        <a:bodyPr/>
        <a:lstStyle/>
        <a:p>
          <a:endParaRPr lang="tr-TR">
            <a:latin typeface="+mj-lt"/>
          </a:endParaRPr>
        </a:p>
      </dgm:t>
    </dgm:pt>
    <dgm:pt modelId="{9D8CBF50-A544-4178-AB61-A93B95454DB3}">
      <dgm:prSet phldrT="[Metin]" custT="1"/>
      <dgm:spPr/>
      <dgm:t>
        <a:bodyPr/>
        <a:lstStyle/>
        <a:p>
          <a:pPr>
            <a:lnSpc>
              <a:spcPct val="100000"/>
            </a:lnSpc>
            <a:defRPr b="1"/>
          </a:pPr>
          <a:r>
            <a:rPr lang="tr-TR" sz="1400" b="1" dirty="0">
              <a:latin typeface="+mj-lt"/>
            </a:rPr>
            <a:t>2. ADIM </a:t>
          </a:r>
        </a:p>
        <a:p>
          <a:pPr>
            <a:lnSpc>
              <a:spcPct val="100000"/>
            </a:lnSpc>
            <a:defRPr b="1"/>
          </a:pPr>
          <a:r>
            <a:rPr lang="tr-TR" sz="1400" b="1" dirty="0">
              <a:latin typeface="+mj-lt"/>
            </a:rPr>
            <a:t>KARŞI KURUM İLE BAĞLANTILI İŞLEMLER</a:t>
          </a:r>
        </a:p>
      </dgm:t>
    </dgm:pt>
    <dgm:pt modelId="{350E4475-8642-4A48-91F9-700CE056838E}" type="parTrans" cxnId="{DD780448-4377-40A0-B34F-A159967D3437}">
      <dgm:prSet/>
      <dgm:spPr/>
      <dgm:t>
        <a:bodyPr/>
        <a:lstStyle/>
        <a:p>
          <a:endParaRPr lang="tr-TR">
            <a:latin typeface="+mj-lt"/>
          </a:endParaRPr>
        </a:p>
      </dgm:t>
    </dgm:pt>
    <dgm:pt modelId="{70F7C9EB-5202-4F73-B21C-2CE64AF379A2}" type="sibTrans" cxnId="{DD780448-4377-40A0-B34F-A159967D3437}">
      <dgm:prSet/>
      <dgm:spPr/>
      <dgm:t>
        <a:bodyPr/>
        <a:lstStyle/>
        <a:p>
          <a:endParaRPr lang="tr-TR">
            <a:latin typeface="+mj-lt"/>
          </a:endParaRPr>
        </a:p>
      </dgm:t>
    </dgm:pt>
    <dgm:pt modelId="{5590C6BD-DE64-4D57-89F3-D8260164F9D7}">
      <dgm:prSet phldrT="[Metin]" custT="1"/>
      <dgm:spPr/>
      <dgm:t>
        <a:bodyPr/>
        <a:lstStyle/>
        <a:p>
          <a:pPr>
            <a:lnSpc>
              <a:spcPct val="100000"/>
            </a:lnSpc>
          </a:pPr>
          <a:r>
            <a:rPr lang="tr-TR" sz="1400" b="1" dirty="0">
              <a:latin typeface="+mj-lt"/>
            </a:rPr>
            <a:t>Öğrenim Anlaşması (Learning </a:t>
          </a:r>
          <a:r>
            <a:rPr lang="tr-TR" sz="1400" b="1" dirty="0" err="1">
              <a:latin typeface="+mj-lt"/>
            </a:rPr>
            <a:t>Agreement</a:t>
          </a:r>
          <a:r>
            <a:rPr lang="tr-TR" sz="1400" b="1" dirty="0">
              <a:latin typeface="+mj-lt"/>
            </a:rPr>
            <a:t>)</a:t>
          </a:r>
        </a:p>
      </dgm:t>
    </dgm:pt>
    <dgm:pt modelId="{598DC280-DA94-4823-B50F-13B1A55F0485}" type="parTrans" cxnId="{E1860DFB-240B-4CCF-8E29-11B967B56CA8}">
      <dgm:prSet/>
      <dgm:spPr/>
      <dgm:t>
        <a:bodyPr/>
        <a:lstStyle/>
        <a:p>
          <a:endParaRPr lang="tr-TR">
            <a:latin typeface="+mj-lt"/>
          </a:endParaRPr>
        </a:p>
      </dgm:t>
    </dgm:pt>
    <dgm:pt modelId="{FE36FEB3-F58F-4061-AEBC-596F7B3F9B32}" type="sibTrans" cxnId="{E1860DFB-240B-4CCF-8E29-11B967B56CA8}">
      <dgm:prSet/>
      <dgm:spPr/>
      <dgm:t>
        <a:bodyPr/>
        <a:lstStyle/>
        <a:p>
          <a:endParaRPr lang="tr-TR">
            <a:latin typeface="+mj-lt"/>
          </a:endParaRPr>
        </a:p>
      </dgm:t>
    </dgm:pt>
    <dgm:pt modelId="{D4BCA362-ABF4-498A-9881-B89629DD20DA}">
      <dgm:prSet phldrT="[Metin]" custT="1"/>
      <dgm:spPr/>
      <dgm:t>
        <a:bodyPr/>
        <a:lstStyle/>
        <a:p>
          <a:pPr>
            <a:lnSpc>
              <a:spcPct val="100000"/>
            </a:lnSpc>
          </a:pPr>
          <a:r>
            <a:rPr lang="tr-TR" sz="1400" dirty="0">
              <a:latin typeface="+mj-lt"/>
            </a:rPr>
            <a:t>Dil belgesi (Koordinatörlüğümüzden temin edilebilir)</a:t>
          </a:r>
        </a:p>
      </dgm:t>
    </dgm:pt>
    <dgm:pt modelId="{ADDD5AC5-8155-42D6-B021-6BED3B4FA31A}" type="parTrans" cxnId="{8F0C5C0A-AD48-46C1-834F-EBA376B60E8A}">
      <dgm:prSet/>
      <dgm:spPr/>
      <dgm:t>
        <a:bodyPr/>
        <a:lstStyle/>
        <a:p>
          <a:endParaRPr lang="tr-TR">
            <a:latin typeface="+mj-lt"/>
          </a:endParaRPr>
        </a:p>
      </dgm:t>
    </dgm:pt>
    <dgm:pt modelId="{0A26C373-4FE6-4BBB-B2B0-C59890C7958C}" type="sibTrans" cxnId="{8F0C5C0A-AD48-46C1-834F-EBA376B60E8A}">
      <dgm:prSet/>
      <dgm:spPr/>
      <dgm:t>
        <a:bodyPr/>
        <a:lstStyle/>
        <a:p>
          <a:endParaRPr lang="tr-TR">
            <a:latin typeface="+mj-lt"/>
          </a:endParaRPr>
        </a:p>
      </dgm:t>
    </dgm:pt>
    <dgm:pt modelId="{5EEE0E41-916D-403E-878B-AF5374B26116}">
      <dgm:prSet phldrT="[Metin]" custT="1"/>
      <dgm:spPr/>
      <dgm:t>
        <a:bodyPr/>
        <a:lstStyle/>
        <a:p>
          <a:pPr>
            <a:lnSpc>
              <a:spcPct val="100000"/>
            </a:lnSpc>
            <a:defRPr b="1"/>
          </a:pPr>
          <a:r>
            <a:rPr lang="tr-TR" sz="1400" b="1" dirty="0">
              <a:latin typeface="+mj-lt"/>
            </a:rPr>
            <a:t>3. ADIM </a:t>
          </a:r>
        </a:p>
        <a:p>
          <a:pPr>
            <a:lnSpc>
              <a:spcPct val="100000"/>
            </a:lnSpc>
            <a:defRPr b="1"/>
          </a:pPr>
          <a:r>
            <a:rPr lang="tr-TR" sz="1400" b="1" dirty="0">
              <a:latin typeface="+mj-lt"/>
            </a:rPr>
            <a:t>AKADEMİK BİRİMİNİZ İLE BAĞLANTILI İŞLEMLER</a:t>
          </a:r>
        </a:p>
      </dgm:t>
    </dgm:pt>
    <dgm:pt modelId="{AC7F5C57-B263-4FEB-A0B0-37D02FC94E13}" type="parTrans" cxnId="{E3DB8D73-162B-4A43-85FC-A904F2CCC8D6}">
      <dgm:prSet/>
      <dgm:spPr/>
      <dgm:t>
        <a:bodyPr/>
        <a:lstStyle/>
        <a:p>
          <a:endParaRPr lang="tr-TR">
            <a:latin typeface="+mj-lt"/>
          </a:endParaRPr>
        </a:p>
      </dgm:t>
    </dgm:pt>
    <dgm:pt modelId="{F98A3387-10F3-4E3F-848A-D4C9079E142A}" type="sibTrans" cxnId="{E3DB8D73-162B-4A43-85FC-A904F2CCC8D6}">
      <dgm:prSet/>
      <dgm:spPr/>
      <dgm:t>
        <a:bodyPr/>
        <a:lstStyle/>
        <a:p>
          <a:endParaRPr lang="tr-TR">
            <a:latin typeface="+mj-lt"/>
          </a:endParaRPr>
        </a:p>
      </dgm:t>
    </dgm:pt>
    <dgm:pt modelId="{183938D0-4233-4062-A10A-7FB09D3AD46A}">
      <dgm:prSet phldrT="[Metin]" custT="1"/>
      <dgm:spPr/>
      <dgm:t>
        <a:bodyPr/>
        <a:lstStyle/>
        <a:p>
          <a:pPr>
            <a:lnSpc>
              <a:spcPct val="100000"/>
            </a:lnSpc>
          </a:pPr>
          <a:r>
            <a:rPr lang="tr-TR" sz="1400" dirty="0">
              <a:latin typeface="+mj-lt"/>
            </a:rPr>
            <a:t>Akademik Tanınma belgesinin hazırlanması ve bölüm Yönetim Kurulu tarafından onaylanması</a:t>
          </a:r>
        </a:p>
      </dgm:t>
    </dgm:pt>
    <dgm:pt modelId="{208F573C-A83E-46BD-AB60-07988606DA9C}" type="parTrans" cxnId="{CFA16921-1E3E-4442-BD3F-537F1F491568}">
      <dgm:prSet/>
      <dgm:spPr/>
      <dgm:t>
        <a:bodyPr/>
        <a:lstStyle/>
        <a:p>
          <a:endParaRPr lang="tr-TR">
            <a:latin typeface="+mj-lt"/>
          </a:endParaRPr>
        </a:p>
      </dgm:t>
    </dgm:pt>
    <dgm:pt modelId="{FDF5D324-B8DF-4995-BFDB-8727B4C38C22}" type="sibTrans" cxnId="{CFA16921-1E3E-4442-BD3F-537F1F491568}">
      <dgm:prSet/>
      <dgm:spPr/>
      <dgm:t>
        <a:bodyPr/>
        <a:lstStyle/>
        <a:p>
          <a:endParaRPr lang="tr-TR">
            <a:latin typeface="+mj-lt"/>
          </a:endParaRPr>
        </a:p>
      </dgm:t>
    </dgm:pt>
    <dgm:pt modelId="{A97B0318-2A4E-45E6-90DD-2BC5FA889160}">
      <dgm:prSet phldrT="[Metin]" custT="1"/>
      <dgm:spPr/>
      <dgm:t>
        <a:bodyPr/>
        <a:lstStyle/>
        <a:p>
          <a:pPr>
            <a:lnSpc>
              <a:spcPct val="100000"/>
            </a:lnSpc>
            <a:defRPr b="1"/>
          </a:pPr>
          <a:r>
            <a:rPr lang="tr-TR" sz="1400" b="1" dirty="0">
              <a:latin typeface="+mj-lt"/>
            </a:rPr>
            <a:t>4. ADIM</a:t>
          </a:r>
        </a:p>
        <a:p>
          <a:pPr>
            <a:lnSpc>
              <a:spcPct val="100000"/>
            </a:lnSpc>
            <a:defRPr b="1"/>
          </a:pPr>
          <a:r>
            <a:rPr lang="tr-TR" sz="1400" b="1" dirty="0">
              <a:latin typeface="+mj-lt"/>
            </a:rPr>
            <a:t> SEYAHAT PLANLAMASI</a:t>
          </a:r>
        </a:p>
      </dgm:t>
    </dgm:pt>
    <dgm:pt modelId="{48F0608F-97CB-49F3-8628-D660EC133300}" type="parTrans" cxnId="{54C327FD-5BB6-4561-B791-873176B51AEE}">
      <dgm:prSet/>
      <dgm:spPr/>
      <dgm:t>
        <a:bodyPr/>
        <a:lstStyle/>
        <a:p>
          <a:endParaRPr lang="tr-TR">
            <a:latin typeface="+mj-lt"/>
          </a:endParaRPr>
        </a:p>
      </dgm:t>
    </dgm:pt>
    <dgm:pt modelId="{4D73FDDE-25FD-43B9-AEEB-0D59B586D0B3}" type="sibTrans" cxnId="{54C327FD-5BB6-4561-B791-873176B51AEE}">
      <dgm:prSet/>
      <dgm:spPr/>
      <dgm:t>
        <a:bodyPr/>
        <a:lstStyle/>
        <a:p>
          <a:endParaRPr lang="tr-TR">
            <a:latin typeface="+mj-lt"/>
          </a:endParaRPr>
        </a:p>
      </dgm:t>
    </dgm:pt>
    <dgm:pt modelId="{951A033E-AE9F-4125-9F52-3591A99D78A1}">
      <dgm:prSet phldrT="[Metin]" custT="1"/>
      <dgm:spPr/>
      <dgm:t>
        <a:bodyPr/>
        <a:lstStyle/>
        <a:p>
          <a:pPr>
            <a:lnSpc>
              <a:spcPct val="100000"/>
            </a:lnSpc>
          </a:pPr>
          <a:r>
            <a:rPr lang="tr-TR" sz="1400" dirty="0">
              <a:latin typeface="+mj-lt"/>
            </a:rPr>
            <a:t>Vize işlemleri</a:t>
          </a:r>
        </a:p>
      </dgm:t>
    </dgm:pt>
    <dgm:pt modelId="{5AC698E6-9E92-476F-9139-47986527B8B7}" type="parTrans" cxnId="{11F551B9-C51A-480F-9AFE-EE7FA7B72D1F}">
      <dgm:prSet/>
      <dgm:spPr/>
      <dgm:t>
        <a:bodyPr/>
        <a:lstStyle/>
        <a:p>
          <a:endParaRPr lang="tr-TR">
            <a:latin typeface="+mj-lt"/>
          </a:endParaRPr>
        </a:p>
      </dgm:t>
    </dgm:pt>
    <dgm:pt modelId="{E02AE125-741A-4129-808F-BC6A42BC4D34}" type="sibTrans" cxnId="{11F551B9-C51A-480F-9AFE-EE7FA7B72D1F}">
      <dgm:prSet/>
      <dgm:spPr/>
      <dgm:t>
        <a:bodyPr/>
        <a:lstStyle/>
        <a:p>
          <a:endParaRPr lang="tr-TR">
            <a:latin typeface="+mj-lt"/>
          </a:endParaRPr>
        </a:p>
      </dgm:t>
    </dgm:pt>
    <dgm:pt modelId="{3D19C5E5-AB1D-4CBA-AED5-7EEF06167A13}">
      <dgm:prSet phldrT="[Metin]" custT="1"/>
      <dgm:spPr/>
      <dgm:t>
        <a:bodyPr/>
        <a:lstStyle/>
        <a:p>
          <a:pPr>
            <a:lnSpc>
              <a:spcPct val="100000"/>
            </a:lnSpc>
          </a:pPr>
          <a:r>
            <a:rPr lang="tr-TR" sz="1400">
              <a:latin typeface="+mj-lt"/>
            </a:rPr>
            <a:t>Sigortalar</a:t>
          </a:r>
        </a:p>
      </dgm:t>
    </dgm:pt>
    <dgm:pt modelId="{8A43929F-EFD3-4E9E-84B7-83B272553B7E}" type="parTrans" cxnId="{E84D009E-BFD0-4941-A6D0-8A596F813014}">
      <dgm:prSet/>
      <dgm:spPr/>
      <dgm:t>
        <a:bodyPr/>
        <a:lstStyle/>
        <a:p>
          <a:endParaRPr lang="tr-TR">
            <a:latin typeface="+mj-lt"/>
          </a:endParaRPr>
        </a:p>
      </dgm:t>
    </dgm:pt>
    <dgm:pt modelId="{7CDB2686-F245-4925-905D-AD3D4071FD96}" type="sibTrans" cxnId="{E84D009E-BFD0-4941-A6D0-8A596F813014}">
      <dgm:prSet/>
      <dgm:spPr/>
      <dgm:t>
        <a:bodyPr/>
        <a:lstStyle/>
        <a:p>
          <a:endParaRPr lang="tr-TR">
            <a:latin typeface="+mj-lt"/>
          </a:endParaRPr>
        </a:p>
      </dgm:t>
    </dgm:pt>
    <dgm:pt modelId="{ACB6F0C9-D6BA-469D-8D28-A7B04AEDE51F}">
      <dgm:prSet phldrT="[Metin]" custT="1"/>
      <dgm:spPr/>
      <dgm:t>
        <a:bodyPr/>
        <a:lstStyle/>
        <a:p>
          <a:pPr>
            <a:lnSpc>
              <a:spcPct val="100000"/>
            </a:lnSpc>
          </a:pPr>
          <a:r>
            <a:rPr lang="tr-TR" sz="1400" dirty="0">
              <a:latin typeface="+mj-lt"/>
            </a:rPr>
            <a:t>Banka hesabı</a:t>
          </a:r>
        </a:p>
        <a:p>
          <a:pPr>
            <a:lnSpc>
              <a:spcPct val="100000"/>
            </a:lnSpc>
          </a:pPr>
          <a:r>
            <a:rPr lang="tr-TR" sz="1400" dirty="0">
              <a:latin typeface="+mj-lt"/>
            </a:rPr>
            <a:t>(</a:t>
          </a:r>
          <a:r>
            <a:rPr lang="tr-TR" sz="1400" dirty="0" err="1">
              <a:latin typeface="+mj-lt"/>
            </a:rPr>
            <a:t>HalkBank</a:t>
          </a:r>
          <a:r>
            <a:rPr lang="tr-TR" sz="1400" dirty="0">
              <a:latin typeface="+mj-lt"/>
            </a:rPr>
            <a:t>)</a:t>
          </a:r>
        </a:p>
      </dgm:t>
    </dgm:pt>
    <dgm:pt modelId="{2BBF27FC-1923-43FB-AD84-99B95776442A}" type="parTrans" cxnId="{D63EDC26-C125-4325-8E61-0CBAA2791F1C}">
      <dgm:prSet/>
      <dgm:spPr/>
      <dgm:t>
        <a:bodyPr/>
        <a:lstStyle/>
        <a:p>
          <a:endParaRPr lang="tr-TR">
            <a:latin typeface="+mj-lt"/>
          </a:endParaRPr>
        </a:p>
      </dgm:t>
    </dgm:pt>
    <dgm:pt modelId="{4655D841-92FE-423C-B729-9EF2E87DF5D1}" type="sibTrans" cxnId="{D63EDC26-C125-4325-8E61-0CBAA2791F1C}">
      <dgm:prSet/>
      <dgm:spPr/>
      <dgm:t>
        <a:bodyPr/>
        <a:lstStyle/>
        <a:p>
          <a:endParaRPr lang="tr-TR">
            <a:latin typeface="+mj-lt"/>
          </a:endParaRPr>
        </a:p>
      </dgm:t>
    </dgm:pt>
    <dgm:pt modelId="{642F3165-3C38-47BA-A097-3F1CAC1F5E16}">
      <dgm:prSet phldrT="[Metin]" custT="1"/>
      <dgm:spPr/>
      <dgm:t>
        <a:bodyPr/>
        <a:lstStyle/>
        <a:p>
          <a:pPr>
            <a:lnSpc>
              <a:spcPct val="100000"/>
            </a:lnSpc>
            <a:defRPr b="1"/>
          </a:pPr>
          <a:r>
            <a:rPr lang="tr-TR" sz="1400" b="1" dirty="0">
              <a:latin typeface="+mj-lt"/>
            </a:rPr>
            <a:t>ERASMUS+ </a:t>
          </a:r>
        </a:p>
        <a:p>
          <a:pPr>
            <a:lnSpc>
              <a:spcPct val="100000"/>
            </a:lnSpc>
            <a:defRPr b="1"/>
          </a:pPr>
          <a:r>
            <a:rPr lang="tr-TR" sz="1400" b="1" dirty="0">
              <a:latin typeface="+mj-lt"/>
            </a:rPr>
            <a:t>Öğrenim Hareketliliğinin Başlaması</a:t>
          </a:r>
        </a:p>
      </dgm:t>
    </dgm:pt>
    <dgm:pt modelId="{C47D4E94-AE63-414C-AE0E-98EFA71C5FE9}" type="parTrans" cxnId="{D598B52B-7DDB-49D2-906A-D6DBAE8C586D}">
      <dgm:prSet/>
      <dgm:spPr/>
      <dgm:t>
        <a:bodyPr/>
        <a:lstStyle/>
        <a:p>
          <a:endParaRPr lang="tr-TR">
            <a:latin typeface="+mj-lt"/>
          </a:endParaRPr>
        </a:p>
      </dgm:t>
    </dgm:pt>
    <dgm:pt modelId="{21478962-E491-491C-AA5B-5F0F9A70B26E}" type="sibTrans" cxnId="{D598B52B-7DDB-49D2-906A-D6DBAE8C586D}">
      <dgm:prSet/>
      <dgm:spPr/>
      <dgm:t>
        <a:bodyPr/>
        <a:lstStyle/>
        <a:p>
          <a:endParaRPr lang="tr-TR">
            <a:latin typeface="+mj-lt"/>
          </a:endParaRPr>
        </a:p>
      </dgm:t>
    </dgm:pt>
    <dgm:pt modelId="{260AF45E-0710-4564-AAC2-294011FC0EBB}">
      <dgm:prSet phldrT="[Metin]" custT="1"/>
      <dgm:spPr/>
      <dgm:t>
        <a:bodyPr/>
        <a:lstStyle/>
        <a:p>
          <a:pPr>
            <a:lnSpc>
              <a:spcPct val="100000"/>
            </a:lnSpc>
            <a:defRPr b="1"/>
          </a:pPr>
          <a:r>
            <a:rPr lang="tr-TR" sz="1400" b="1" dirty="0">
              <a:latin typeface="+mj-lt"/>
            </a:rPr>
            <a:t>5. ADIM </a:t>
          </a:r>
        </a:p>
        <a:p>
          <a:pPr>
            <a:lnSpc>
              <a:spcPct val="100000"/>
            </a:lnSpc>
            <a:defRPr b="1"/>
          </a:pPr>
          <a:r>
            <a:rPr lang="tr-TR" sz="1400" b="1" dirty="0">
              <a:latin typeface="+mj-lt"/>
            </a:rPr>
            <a:t>GİDİŞ ÖNCESİ TESLİM EDİLECEK BELGELER</a:t>
          </a:r>
        </a:p>
      </dgm:t>
    </dgm:pt>
    <dgm:pt modelId="{79829B4B-FDA0-4274-B48C-2248BFBDFCF9}" type="parTrans" cxnId="{A13D83E4-82D8-48BA-8386-93BED9811907}">
      <dgm:prSet/>
      <dgm:spPr/>
      <dgm:t>
        <a:bodyPr/>
        <a:lstStyle/>
        <a:p>
          <a:endParaRPr lang="tr-TR"/>
        </a:p>
      </dgm:t>
    </dgm:pt>
    <dgm:pt modelId="{B81204EC-DCE6-4B37-A1A6-1C15BEA47226}" type="sibTrans" cxnId="{A13D83E4-82D8-48BA-8386-93BED9811907}">
      <dgm:prSet/>
      <dgm:spPr/>
      <dgm:t>
        <a:bodyPr/>
        <a:lstStyle/>
        <a:p>
          <a:endParaRPr lang="tr-TR"/>
        </a:p>
      </dgm:t>
    </dgm:pt>
    <dgm:pt modelId="{8E3AE549-A8C9-45F3-A3A3-1F9E5E011848}">
      <dgm:prSet phldrT="[Metin]" custT="1"/>
      <dgm:spPr/>
      <dgm:t>
        <a:bodyPr/>
        <a:lstStyle/>
        <a:p>
          <a:pPr>
            <a:lnSpc>
              <a:spcPct val="100000"/>
            </a:lnSpc>
          </a:pPr>
          <a:r>
            <a:rPr lang="tr-TR" sz="1400" dirty="0">
              <a:latin typeface="+mj-lt"/>
            </a:rPr>
            <a:t>Kabul/Davet mektubu</a:t>
          </a:r>
        </a:p>
      </dgm:t>
    </dgm:pt>
    <dgm:pt modelId="{4E1B792F-CBC4-4CD4-BF05-EB57EC5C957F}" type="parTrans" cxnId="{D5C75205-F0EE-49C6-9AFD-0BEC6B342145}">
      <dgm:prSet/>
      <dgm:spPr/>
      <dgm:t>
        <a:bodyPr/>
        <a:lstStyle/>
        <a:p>
          <a:endParaRPr lang="tr-TR"/>
        </a:p>
      </dgm:t>
    </dgm:pt>
    <dgm:pt modelId="{ED993E78-1C65-4BF6-BFF9-FC7009D2BC8F}" type="sibTrans" cxnId="{D5C75205-F0EE-49C6-9AFD-0BEC6B342145}">
      <dgm:prSet/>
      <dgm:spPr/>
      <dgm:t>
        <a:bodyPr/>
        <a:lstStyle/>
        <a:p>
          <a:endParaRPr lang="tr-TR"/>
        </a:p>
      </dgm:t>
    </dgm:pt>
    <dgm:pt modelId="{0EDC539D-88C4-43EB-A562-CCC90A10869E}">
      <dgm:prSet phldrT="[Metin]" custT="1"/>
      <dgm:spPr/>
      <dgm:t>
        <a:bodyPr/>
        <a:lstStyle/>
        <a:p>
          <a:pPr>
            <a:lnSpc>
              <a:spcPct val="100000"/>
            </a:lnSpc>
          </a:pPr>
          <a:r>
            <a:rPr lang="tr-TR" sz="1400" dirty="0">
              <a:latin typeface="+mj-lt"/>
            </a:rPr>
            <a:t>Öğrenim anlaşması</a:t>
          </a:r>
        </a:p>
        <a:p>
          <a:pPr>
            <a:lnSpc>
              <a:spcPct val="100000"/>
            </a:lnSpc>
          </a:pPr>
          <a:r>
            <a:rPr lang="tr-TR" sz="1400" dirty="0">
              <a:latin typeface="+mj-lt"/>
            </a:rPr>
            <a:t>Akademik Tanınma Belgesi</a:t>
          </a:r>
        </a:p>
      </dgm:t>
    </dgm:pt>
    <dgm:pt modelId="{7288749A-2B74-4349-AFEF-DA79BF1A3B7E}" type="parTrans" cxnId="{1F73E514-FAC3-48A6-A41D-EC63260E2223}">
      <dgm:prSet/>
      <dgm:spPr/>
      <dgm:t>
        <a:bodyPr/>
        <a:lstStyle/>
        <a:p>
          <a:endParaRPr lang="tr-TR"/>
        </a:p>
      </dgm:t>
    </dgm:pt>
    <dgm:pt modelId="{EB2B0B7C-9E00-4A4F-A825-393779BA8CC1}" type="sibTrans" cxnId="{1F73E514-FAC3-48A6-A41D-EC63260E2223}">
      <dgm:prSet/>
      <dgm:spPr/>
      <dgm:t>
        <a:bodyPr/>
        <a:lstStyle/>
        <a:p>
          <a:endParaRPr lang="tr-TR"/>
        </a:p>
      </dgm:t>
    </dgm:pt>
    <dgm:pt modelId="{D6D9FE33-A4E6-4AC6-B30F-D82D563EF1F2}">
      <dgm:prSet phldrT="[Metin]" custT="1"/>
      <dgm:spPr/>
      <dgm:t>
        <a:bodyPr/>
        <a:lstStyle/>
        <a:p>
          <a:pPr>
            <a:lnSpc>
              <a:spcPct val="100000"/>
            </a:lnSpc>
          </a:pPr>
          <a:r>
            <a:rPr lang="tr-TR" sz="1400" dirty="0">
              <a:latin typeface="+mj-lt"/>
            </a:rPr>
            <a:t>Vadesiz Euro Hesabı</a:t>
          </a:r>
        </a:p>
      </dgm:t>
    </dgm:pt>
    <dgm:pt modelId="{6EE001DB-52F0-4367-B86D-90D5913E6F21}" type="parTrans" cxnId="{3A2565B7-0CD4-447E-9030-B42E61F05FD8}">
      <dgm:prSet/>
      <dgm:spPr/>
      <dgm:t>
        <a:bodyPr/>
        <a:lstStyle/>
        <a:p>
          <a:endParaRPr lang="tr-TR"/>
        </a:p>
      </dgm:t>
    </dgm:pt>
    <dgm:pt modelId="{5B8734B3-8D2C-4832-ADDD-5CCCD1E44FA8}" type="sibTrans" cxnId="{3A2565B7-0CD4-447E-9030-B42E61F05FD8}">
      <dgm:prSet/>
      <dgm:spPr/>
      <dgm:t>
        <a:bodyPr/>
        <a:lstStyle/>
        <a:p>
          <a:endParaRPr lang="tr-TR"/>
        </a:p>
      </dgm:t>
    </dgm:pt>
    <dgm:pt modelId="{AB0E061E-BBA3-4369-B47E-E64B6C5502F3}">
      <dgm:prSet phldrT="[Metin]" custT="1"/>
      <dgm:spPr/>
      <dgm:t>
        <a:bodyPr/>
        <a:lstStyle/>
        <a:p>
          <a:pPr>
            <a:lnSpc>
              <a:spcPct val="100000"/>
            </a:lnSpc>
          </a:pPr>
          <a:r>
            <a:rPr lang="tr-TR" sz="1400">
              <a:latin typeface="+mj-lt"/>
            </a:rPr>
            <a:t>Vize</a:t>
          </a:r>
        </a:p>
      </dgm:t>
    </dgm:pt>
    <dgm:pt modelId="{018B3629-4DFF-439C-B4B5-330101F84323}" type="parTrans" cxnId="{4A0ADD86-E110-4A64-870D-84B531F0B0CC}">
      <dgm:prSet/>
      <dgm:spPr/>
      <dgm:t>
        <a:bodyPr/>
        <a:lstStyle/>
        <a:p>
          <a:endParaRPr lang="tr-TR"/>
        </a:p>
      </dgm:t>
    </dgm:pt>
    <dgm:pt modelId="{53A18DB8-5408-478A-BC69-4C3FD35EA554}" type="sibTrans" cxnId="{4A0ADD86-E110-4A64-870D-84B531F0B0CC}">
      <dgm:prSet/>
      <dgm:spPr/>
      <dgm:t>
        <a:bodyPr/>
        <a:lstStyle/>
        <a:p>
          <a:endParaRPr lang="tr-TR"/>
        </a:p>
      </dgm:t>
    </dgm:pt>
    <dgm:pt modelId="{6D85758F-5357-4099-BE15-069EC220B93C}">
      <dgm:prSet phldrT="[Metin]" custT="1"/>
      <dgm:spPr/>
      <dgm:t>
        <a:bodyPr/>
        <a:lstStyle/>
        <a:p>
          <a:pPr>
            <a:lnSpc>
              <a:spcPct val="100000"/>
            </a:lnSpc>
          </a:pPr>
          <a:r>
            <a:rPr lang="tr-TR" sz="1400" dirty="0">
              <a:latin typeface="+mj-lt"/>
            </a:rPr>
            <a:t>Sağlık ve Seyahat Sigortası</a:t>
          </a:r>
        </a:p>
        <a:p>
          <a:pPr>
            <a:lnSpc>
              <a:spcPct val="100000"/>
            </a:lnSpc>
          </a:pPr>
          <a:endParaRPr lang="tr-TR" sz="1400" dirty="0">
            <a:latin typeface="+mj-lt"/>
          </a:endParaRPr>
        </a:p>
      </dgm:t>
    </dgm:pt>
    <dgm:pt modelId="{AC6E85B8-BFC1-4D16-BADB-6EA65ADCA06E}" type="parTrans" cxnId="{9BA4333B-4E0A-4C98-AECF-7F10CD61F9D5}">
      <dgm:prSet/>
      <dgm:spPr/>
      <dgm:t>
        <a:bodyPr/>
        <a:lstStyle/>
        <a:p>
          <a:endParaRPr lang="tr-TR"/>
        </a:p>
      </dgm:t>
    </dgm:pt>
    <dgm:pt modelId="{49F96E91-B5C2-4A9B-9865-53B60A40902C}" type="sibTrans" cxnId="{9BA4333B-4E0A-4C98-AECF-7F10CD61F9D5}">
      <dgm:prSet/>
      <dgm:spPr/>
      <dgm:t>
        <a:bodyPr/>
        <a:lstStyle/>
        <a:p>
          <a:endParaRPr lang="tr-TR"/>
        </a:p>
      </dgm:t>
    </dgm:pt>
    <dgm:pt modelId="{343B759F-D1F3-4FCC-BE2F-74C65BF75721}">
      <dgm:prSet phldrT="[Metin]" custT="1"/>
      <dgm:spPr/>
      <dgm:t>
        <a:bodyPr/>
        <a:lstStyle/>
        <a:p>
          <a:pPr>
            <a:lnSpc>
              <a:spcPct val="100000"/>
            </a:lnSpc>
          </a:pPr>
          <a:r>
            <a:rPr lang="tr-TR" sz="1400" dirty="0">
              <a:latin typeface="+mj-lt"/>
            </a:rPr>
            <a:t>Karşı kurumun yönlendirmesine uygun olarak öğrenci tarafından karşı kuruma gerekli bilgi ve belgelerin sağlanması (online </a:t>
          </a:r>
          <a:r>
            <a:rPr lang="tr-TR" sz="1400" dirty="0" err="1">
              <a:latin typeface="+mj-lt"/>
            </a:rPr>
            <a:t>application</a:t>
          </a:r>
          <a:r>
            <a:rPr lang="tr-TR" sz="1400" dirty="0">
              <a:latin typeface="+mj-lt"/>
            </a:rPr>
            <a:t> vb. işlemlerin gerçekleştirilmesi)</a:t>
          </a:r>
        </a:p>
      </dgm:t>
    </dgm:pt>
    <dgm:pt modelId="{441293AD-EB34-4D74-95D5-0034B5BE727E}" type="parTrans" cxnId="{07DA2F25-737E-46A2-BE27-0A1E5A2D66EB}">
      <dgm:prSet/>
      <dgm:spPr/>
      <dgm:t>
        <a:bodyPr/>
        <a:lstStyle/>
        <a:p>
          <a:endParaRPr lang="tr-TR"/>
        </a:p>
      </dgm:t>
    </dgm:pt>
    <dgm:pt modelId="{ED683835-5F65-45DB-B8A5-C6D6430EDA82}" type="sibTrans" cxnId="{07DA2F25-737E-46A2-BE27-0A1E5A2D66EB}">
      <dgm:prSet/>
      <dgm:spPr/>
      <dgm:t>
        <a:bodyPr/>
        <a:lstStyle/>
        <a:p>
          <a:endParaRPr lang="tr-TR"/>
        </a:p>
      </dgm:t>
    </dgm:pt>
    <dgm:pt modelId="{07E95872-A63D-471D-B675-6967E08EC7DA}">
      <dgm:prSet phldrT="[Metin]" custT="1"/>
      <dgm:spPr/>
      <dgm:t>
        <a:bodyPr/>
        <a:lstStyle/>
        <a:p>
          <a:pPr>
            <a:lnSpc>
              <a:spcPct val="100000"/>
            </a:lnSpc>
          </a:pPr>
          <a:r>
            <a:rPr lang="tr-TR" sz="1400" b="1" dirty="0">
              <a:latin typeface="+mj-lt"/>
            </a:rPr>
            <a:t>Öğrenim Anlaşması</a:t>
          </a:r>
        </a:p>
      </dgm:t>
    </dgm:pt>
    <dgm:pt modelId="{AEBBED0A-675A-4730-8F15-26416D9EAC6F}" type="parTrans" cxnId="{99697E65-8B07-4DA6-BE85-49EF75A2865B}">
      <dgm:prSet/>
      <dgm:spPr/>
      <dgm:t>
        <a:bodyPr/>
        <a:lstStyle/>
        <a:p>
          <a:endParaRPr lang="tr-TR"/>
        </a:p>
      </dgm:t>
    </dgm:pt>
    <dgm:pt modelId="{5DB398B5-569A-4854-A878-FF8768B3926C}" type="sibTrans" cxnId="{99697E65-8B07-4DA6-BE85-49EF75A2865B}">
      <dgm:prSet/>
      <dgm:spPr/>
      <dgm:t>
        <a:bodyPr/>
        <a:lstStyle/>
        <a:p>
          <a:endParaRPr lang="tr-TR"/>
        </a:p>
      </dgm:t>
    </dgm:pt>
    <dgm:pt modelId="{BBC3AD75-EE07-45E4-A70C-A8870C99CBAD}">
      <dgm:prSet phldrT="[Metin]" custT="1"/>
      <dgm:spPr/>
      <dgm:t>
        <a:bodyPr/>
        <a:lstStyle/>
        <a:p>
          <a:pPr>
            <a:lnSpc>
              <a:spcPct val="100000"/>
            </a:lnSpc>
          </a:pPr>
          <a:r>
            <a:rPr lang="tr-TR" sz="1400" dirty="0">
              <a:latin typeface="+mj-lt"/>
            </a:rPr>
            <a:t>Karşı kurumca talep edilecek diğer belgeler…</a:t>
          </a:r>
        </a:p>
      </dgm:t>
    </dgm:pt>
    <dgm:pt modelId="{B9BAB560-57C1-4586-AE75-2F77198E2C60}" type="parTrans" cxnId="{0DC09CCB-8E51-4C41-8F6E-790CB270DE82}">
      <dgm:prSet/>
      <dgm:spPr/>
      <dgm:t>
        <a:bodyPr/>
        <a:lstStyle/>
        <a:p>
          <a:endParaRPr lang="tr-TR"/>
        </a:p>
      </dgm:t>
    </dgm:pt>
    <dgm:pt modelId="{1CBBDE27-8B35-40E1-B85D-665DA0928FEC}" type="sibTrans" cxnId="{0DC09CCB-8E51-4C41-8F6E-790CB270DE82}">
      <dgm:prSet/>
      <dgm:spPr/>
      <dgm:t>
        <a:bodyPr/>
        <a:lstStyle/>
        <a:p>
          <a:endParaRPr lang="tr-TR"/>
        </a:p>
      </dgm:t>
    </dgm:pt>
    <dgm:pt modelId="{ED0752FF-51C8-41A2-8F56-DF99B48E87FD}" type="pres">
      <dgm:prSet presAssocID="{2C536D40-E57F-4DE3-87D9-741EB3672580}" presName="root" presStyleCnt="0">
        <dgm:presLayoutVars>
          <dgm:dir/>
          <dgm:resizeHandles val="exact"/>
        </dgm:presLayoutVars>
      </dgm:prSet>
      <dgm:spPr/>
    </dgm:pt>
    <dgm:pt modelId="{09A4184C-3AE7-4952-9BE6-987E407457F7}" type="pres">
      <dgm:prSet presAssocID="{9A1D2418-CAAB-447E-BCAF-65FEB0C4121A}" presName="compNode" presStyleCnt="0"/>
      <dgm:spPr/>
    </dgm:pt>
    <dgm:pt modelId="{28386B1C-E393-4341-A889-EFE284BF21EF}" type="pres">
      <dgm:prSet presAssocID="{9A1D2418-CAAB-447E-BCAF-65FEB0C4121A}" presName="iconRect" presStyleLbl="node1" presStyleIdx="0" presStyleCnt="6" custLinFactX="161548" custLinFactNeighborX="200000" custLinFactNeighborY="2749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ay işareti"/>
        </a:ext>
      </dgm:extLst>
    </dgm:pt>
    <dgm:pt modelId="{A85AB84B-D03C-46E2-9BB9-758E28BA33B2}" type="pres">
      <dgm:prSet presAssocID="{9A1D2418-CAAB-447E-BCAF-65FEB0C4121A}" presName="iconSpace" presStyleCnt="0"/>
      <dgm:spPr/>
    </dgm:pt>
    <dgm:pt modelId="{06AA10D9-2841-49DF-97C2-71958C690485}" type="pres">
      <dgm:prSet presAssocID="{9A1D2418-CAAB-447E-BCAF-65FEB0C4121A}" presName="parTx" presStyleLbl="revTx" presStyleIdx="0" presStyleCnt="12">
        <dgm:presLayoutVars>
          <dgm:chMax val="0"/>
          <dgm:chPref val="0"/>
        </dgm:presLayoutVars>
      </dgm:prSet>
      <dgm:spPr/>
    </dgm:pt>
    <dgm:pt modelId="{4124AAC4-1BAD-4D8E-BF55-72EC5A21B295}" type="pres">
      <dgm:prSet presAssocID="{9A1D2418-CAAB-447E-BCAF-65FEB0C4121A}" presName="txSpace" presStyleCnt="0"/>
      <dgm:spPr/>
    </dgm:pt>
    <dgm:pt modelId="{203D5D9B-D603-4AD6-9749-2E9B7F6B5A80}" type="pres">
      <dgm:prSet presAssocID="{9A1D2418-CAAB-447E-BCAF-65FEB0C4121A}" presName="desTx" presStyleLbl="revTx" presStyleIdx="1" presStyleCnt="12" custLinFactNeighborX="-755" custLinFactNeighborY="-10750">
        <dgm:presLayoutVars/>
      </dgm:prSet>
      <dgm:spPr/>
    </dgm:pt>
    <dgm:pt modelId="{CD9B4BB3-AB72-4A04-AB90-EFD9EA4012E3}" type="pres">
      <dgm:prSet presAssocID="{6482C4E0-2A28-4BE2-962C-0139020564E8}" presName="sibTrans" presStyleCnt="0"/>
      <dgm:spPr/>
    </dgm:pt>
    <dgm:pt modelId="{C405FB02-1C49-4895-9382-9C3707148DED}" type="pres">
      <dgm:prSet presAssocID="{9D8CBF50-A544-4178-AB61-A93B95454DB3}" presName="compNode" presStyleCnt="0"/>
      <dgm:spPr/>
    </dgm:pt>
    <dgm:pt modelId="{E8647E3A-289C-4C10-939B-83A1AB5609E2}" type="pres">
      <dgm:prSet presAssocID="{9D8CBF50-A544-4178-AB61-A93B95454DB3}" presName="iconRect" presStyleLbl="node1" presStyleIdx="1" presStyleCnt="6" custScaleX="138067" custScaleY="178916" custLinFactX="-200000" custLinFactNeighborX="-275940" custLinFactNeighborY="-6782"/>
      <dgm:spPr>
        <a:prstGeom prst="star5">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l"/>
        </a:ext>
      </dgm:extLst>
    </dgm:pt>
    <dgm:pt modelId="{94C4EAC9-BFE1-4442-A9C1-DE8094C662C5}" type="pres">
      <dgm:prSet presAssocID="{9D8CBF50-A544-4178-AB61-A93B95454DB3}" presName="iconSpace" presStyleCnt="0"/>
      <dgm:spPr/>
    </dgm:pt>
    <dgm:pt modelId="{077A9120-E455-40F8-B13D-9F081BD51FE8}" type="pres">
      <dgm:prSet presAssocID="{9D8CBF50-A544-4178-AB61-A93B95454DB3}" presName="parTx" presStyleLbl="revTx" presStyleIdx="2" presStyleCnt="12">
        <dgm:presLayoutVars>
          <dgm:chMax val="0"/>
          <dgm:chPref val="0"/>
        </dgm:presLayoutVars>
      </dgm:prSet>
      <dgm:spPr/>
    </dgm:pt>
    <dgm:pt modelId="{41EE1498-A9E8-4DCB-AF73-13D4359C1FE2}" type="pres">
      <dgm:prSet presAssocID="{9D8CBF50-A544-4178-AB61-A93B95454DB3}" presName="txSpace" presStyleCnt="0"/>
      <dgm:spPr/>
    </dgm:pt>
    <dgm:pt modelId="{014387FA-BB1A-46F2-8E54-61F0208C4AE1}" type="pres">
      <dgm:prSet presAssocID="{9D8CBF50-A544-4178-AB61-A93B95454DB3}" presName="desTx" presStyleLbl="revTx" presStyleIdx="3" presStyleCnt="12" custLinFactNeighborY="8303">
        <dgm:presLayoutVars/>
      </dgm:prSet>
      <dgm:spPr/>
    </dgm:pt>
    <dgm:pt modelId="{B7DD3547-81E9-4053-9124-7F87F729D23E}" type="pres">
      <dgm:prSet presAssocID="{70F7C9EB-5202-4F73-B21C-2CE64AF379A2}" presName="sibTrans" presStyleCnt="0"/>
      <dgm:spPr/>
    </dgm:pt>
    <dgm:pt modelId="{EA337D45-8CF8-4D68-B614-309396091F63}" type="pres">
      <dgm:prSet presAssocID="{5EEE0E41-916D-403E-878B-AF5374B26116}" presName="compNode" presStyleCnt="0"/>
      <dgm:spPr/>
    </dgm:pt>
    <dgm:pt modelId="{7614DCF5-CBBD-48A5-9983-2F4DE162D326}" type="pres">
      <dgm:prSet presAssocID="{5EEE0E41-916D-403E-878B-AF5374B2611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taplar"/>
        </a:ext>
      </dgm:extLst>
    </dgm:pt>
    <dgm:pt modelId="{4EE5FE3D-B35B-4B82-A6CA-FF3B62B8E73C}" type="pres">
      <dgm:prSet presAssocID="{5EEE0E41-916D-403E-878B-AF5374B26116}" presName="iconSpace" presStyleCnt="0"/>
      <dgm:spPr/>
    </dgm:pt>
    <dgm:pt modelId="{D532044C-3713-42A4-AAAC-A23A84C165C9}" type="pres">
      <dgm:prSet presAssocID="{5EEE0E41-916D-403E-878B-AF5374B26116}" presName="parTx" presStyleLbl="revTx" presStyleIdx="4" presStyleCnt="12">
        <dgm:presLayoutVars>
          <dgm:chMax val="0"/>
          <dgm:chPref val="0"/>
        </dgm:presLayoutVars>
      </dgm:prSet>
      <dgm:spPr/>
    </dgm:pt>
    <dgm:pt modelId="{65F63D08-CC8B-4A15-941B-B6322687E7BD}" type="pres">
      <dgm:prSet presAssocID="{5EEE0E41-916D-403E-878B-AF5374B26116}" presName="txSpace" presStyleCnt="0"/>
      <dgm:spPr/>
    </dgm:pt>
    <dgm:pt modelId="{35822ABD-1419-494E-BF88-930CF0AD2F0F}" type="pres">
      <dgm:prSet presAssocID="{5EEE0E41-916D-403E-878B-AF5374B26116}" presName="desTx" presStyleLbl="revTx" presStyleIdx="5" presStyleCnt="12">
        <dgm:presLayoutVars/>
      </dgm:prSet>
      <dgm:spPr/>
    </dgm:pt>
    <dgm:pt modelId="{69180315-4240-4901-BD71-1E3F047564B2}" type="pres">
      <dgm:prSet presAssocID="{F98A3387-10F3-4E3F-848A-D4C9079E142A}" presName="sibTrans" presStyleCnt="0"/>
      <dgm:spPr/>
    </dgm:pt>
    <dgm:pt modelId="{51CE9171-3594-4E80-BCE9-2D3265ABA81A}" type="pres">
      <dgm:prSet presAssocID="{A97B0318-2A4E-45E6-90DD-2BC5FA889160}" presName="compNode" presStyleCnt="0"/>
      <dgm:spPr/>
    </dgm:pt>
    <dgm:pt modelId="{0A10B9F6-C36B-4A23-AAE5-CAC868A9C2F1}" type="pres">
      <dgm:prSet presAssocID="{A97B0318-2A4E-45E6-90DD-2BC5FA88916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çak"/>
        </a:ext>
      </dgm:extLst>
    </dgm:pt>
    <dgm:pt modelId="{42C55B62-505E-4C4B-9DBC-8E9001E5B700}" type="pres">
      <dgm:prSet presAssocID="{A97B0318-2A4E-45E6-90DD-2BC5FA889160}" presName="iconSpace" presStyleCnt="0"/>
      <dgm:spPr/>
    </dgm:pt>
    <dgm:pt modelId="{BDADB578-E7A6-481A-852F-DADF64E6AE49}" type="pres">
      <dgm:prSet presAssocID="{A97B0318-2A4E-45E6-90DD-2BC5FA889160}" presName="parTx" presStyleLbl="revTx" presStyleIdx="6" presStyleCnt="12">
        <dgm:presLayoutVars>
          <dgm:chMax val="0"/>
          <dgm:chPref val="0"/>
        </dgm:presLayoutVars>
      </dgm:prSet>
      <dgm:spPr/>
    </dgm:pt>
    <dgm:pt modelId="{F59B73FD-8797-4376-9FC2-AC163601B7C2}" type="pres">
      <dgm:prSet presAssocID="{A97B0318-2A4E-45E6-90DD-2BC5FA889160}" presName="txSpace" presStyleCnt="0"/>
      <dgm:spPr/>
    </dgm:pt>
    <dgm:pt modelId="{55F96B73-8AD1-4A6C-A246-C15A199AC63A}" type="pres">
      <dgm:prSet presAssocID="{A97B0318-2A4E-45E6-90DD-2BC5FA889160}" presName="desTx" presStyleLbl="revTx" presStyleIdx="7" presStyleCnt="12">
        <dgm:presLayoutVars/>
      </dgm:prSet>
      <dgm:spPr/>
    </dgm:pt>
    <dgm:pt modelId="{F0318A11-93F8-4F7A-BD14-1677AC81EDE5}" type="pres">
      <dgm:prSet presAssocID="{4D73FDDE-25FD-43B9-AEEB-0D59B586D0B3}" presName="sibTrans" presStyleCnt="0"/>
      <dgm:spPr/>
    </dgm:pt>
    <dgm:pt modelId="{4CD8F926-2B19-433B-9CB9-7647968AE7E1}" type="pres">
      <dgm:prSet presAssocID="{260AF45E-0710-4564-AAC2-294011FC0EBB}" presName="compNode" presStyleCnt="0"/>
      <dgm:spPr/>
    </dgm:pt>
    <dgm:pt modelId="{561762E2-3BAD-415D-83B0-30FEF7EE1A53}" type="pres">
      <dgm:prSet presAssocID="{260AF45E-0710-4564-AAC2-294011FC0EB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54A45F71-FA73-4EFB-A241-113AB091BA04}" type="pres">
      <dgm:prSet presAssocID="{260AF45E-0710-4564-AAC2-294011FC0EBB}" presName="iconSpace" presStyleCnt="0"/>
      <dgm:spPr/>
    </dgm:pt>
    <dgm:pt modelId="{F070F21D-F4DB-4D86-9AC8-1183FF4D8CAB}" type="pres">
      <dgm:prSet presAssocID="{260AF45E-0710-4564-AAC2-294011FC0EBB}" presName="parTx" presStyleLbl="revTx" presStyleIdx="8" presStyleCnt="12">
        <dgm:presLayoutVars>
          <dgm:chMax val="0"/>
          <dgm:chPref val="0"/>
        </dgm:presLayoutVars>
      </dgm:prSet>
      <dgm:spPr/>
    </dgm:pt>
    <dgm:pt modelId="{D289DF93-66A9-4960-84B0-1B7EAC0E22AC}" type="pres">
      <dgm:prSet presAssocID="{260AF45E-0710-4564-AAC2-294011FC0EBB}" presName="txSpace" presStyleCnt="0"/>
      <dgm:spPr/>
    </dgm:pt>
    <dgm:pt modelId="{70A32635-9482-4295-A53B-2E5F7D7DC148}" type="pres">
      <dgm:prSet presAssocID="{260AF45E-0710-4564-AAC2-294011FC0EBB}" presName="desTx" presStyleLbl="revTx" presStyleIdx="9" presStyleCnt="12" custLinFactNeighborX="1852">
        <dgm:presLayoutVars/>
      </dgm:prSet>
      <dgm:spPr/>
    </dgm:pt>
    <dgm:pt modelId="{DDBB0BA9-452F-4BE9-A170-6C51FD150596}" type="pres">
      <dgm:prSet presAssocID="{B81204EC-DCE6-4B37-A1A6-1C15BEA47226}" presName="sibTrans" presStyleCnt="0"/>
      <dgm:spPr/>
    </dgm:pt>
    <dgm:pt modelId="{279E57B8-2E29-4A37-B385-9B81738DC6EB}" type="pres">
      <dgm:prSet presAssocID="{642F3165-3C38-47BA-A097-3F1CAC1F5E16}" presName="compNode" presStyleCnt="0"/>
      <dgm:spPr/>
    </dgm:pt>
    <dgm:pt modelId="{92CFB635-CE8C-4780-85BD-3D32CE3102D8}" type="pres">
      <dgm:prSet presAssocID="{642F3165-3C38-47BA-A097-3F1CAC1F5E1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Open envelope"/>
        </a:ext>
      </dgm:extLst>
    </dgm:pt>
    <dgm:pt modelId="{1B6BBD2F-2AD9-486B-9CAD-B981E6CAF590}" type="pres">
      <dgm:prSet presAssocID="{642F3165-3C38-47BA-A097-3F1CAC1F5E16}" presName="iconSpace" presStyleCnt="0"/>
      <dgm:spPr/>
    </dgm:pt>
    <dgm:pt modelId="{D0A2DDCE-AC0A-48C1-B348-ACC7669F545F}" type="pres">
      <dgm:prSet presAssocID="{642F3165-3C38-47BA-A097-3F1CAC1F5E16}" presName="parTx" presStyleLbl="revTx" presStyleIdx="10" presStyleCnt="12">
        <dgm:presLayoutVars>
          <dgm:chMax val="0"/>
          <dgm:chPref val="0"/>
        </dgm:presLayoutVars>
      </dgm:prSet>
      <dgm:spPr/>
    </dgm:pt>
    <dgm:pt modelId="{40846473-9E34-44BF-B346-D1FFA482B3E4}" type="pres">
      <dgm:prSet presAssocID="{642F3165-3C38-47BA-A097-3F1CAC1F5E16}" presName="txSpace" presStyleCnt="0"/>
      <dgm:spPr/>
    </dgm:pt>
    <dgm:pt modelId="{057FD39A-F4F1-422F-8F0A-EA5052934335}" type="pres">
      <dgm:prSet presAssocID="{642F3165-3C38-47BA-A097-3F1CAC1F5E16}" presName="desTx" presStyleLbl="revTx" presStyleIdx="11" presStyleCnt="12">
        <dgm:presLayoutVars/>
      </dgm:prSet>
      <dgm:spPr/>
    </dgm:pt>
  </dgm:ptLst>
  <dgm:cxnLst>
    <dgm:cxn modelId="{32203403-6F53-428E-BBEF-A18106122941}" type="presOf" srcId="{2C536D40-E57F-4DE3-87D9-741EB3672580}" destId="{ED0752FF-51C8-41A2-8F56-DF99B48E87FD}" srcOrd="0" destOrd="0" presId="urn:microsoft.com/office/officeart/2018/2/layout/IconLabelDescriptionList"/>
    <dgm:cxn modelId="{D5C75205-F0EE-49C6-9AFD-0BEC6B342145}" srcId="{260AF45E-0710-4564-AAC2-294011FC0EBB}" destId="{8E3AE549-A8C9-45F3-A3A3-1F9E5E011848}" srcOrd="0" destOrd="0" parTransId="{4E1B792F-CBC4-4CD4-BF05-EB57EC5C957F}" sibTransId="{ED993E78-1C65-4BF6-BFF9-FC7009D2BC8F}"/>
    <dgm:cxn modelId="{8F0C5C0A-AD48-46C1-834F-EBA376B60E8A}" srcId="{9D8CBF50-A544-4178-AB61-A93B95454DB3}" destId="{D4BCA362-ABF4-498A-9881-B89629DD20DA}" srcOrd="1" destOrd="0" parTransId="{ADDD5AC5-8155-42D6-B021-6BED3B4FA31A}" sibTransId="{0A26C373-4FE6-4BBB-B2B0-C59890C7958C}"/>
    <dgm:cxn modelId="{AE206514-B07D-4BD3-B423-6DAF3B826B6E}" type="presOf" srcId="{260AF45E-0710-4564-AAC2-294011FC0EBB}" destId="{F070F21D-F4DB-4D86-9AC8-1183FF4D8CAB}" srcOrd="0" destOrd="0" presId="urn:microsoft.com/office/officeart/2018/2/layout/IconLabelDescriptionList"/>
    <dgm:cxn modelId="{1F73E514-FAC3-48A6-A41D-EC63260E2223}" srcId="{260AF45E-0710-4564-AAC2-294011FC0EBB}" destId="{0EDC539D-88C4-43EB-A562-CCC90A10869E}" srcOrd="1" destOrd="0" parTransId="{7288749A-2B74-4349-AFEF-DA79BF1A3B7E}" sibTransId="{EB2B0B7C-9E00-4A4F-A825-393779BA8CC1}"/>
    <dgm:cxn modelId="{CFA16921-1E3E-4442-BD3F-537F1F491568}" srcId="{5EEE0E41-916D-403E-878B-AF5374B26116}" destId="{183938D0-4233-4062-A10A-7FB09D3AD46A}" srcOrd="1" destOrd="0" parTransId="{208F573C-A83E-46BD-AB60-07988606DA9C}" sibTransId="{FDF5D324-B8DF-4995-BFDB-8727B4C38C22}"/>
    <dgm:cxn modelId="{EB6B7A21-6080-4A22-83F7-A0272A236594}" type="presOf" srcId="{D6D9FE33-A4E6-4AC6-B30F-D82D563EF1F2}" destId="{70A32635-9482-4295-A53B-2E5F7D7DC148}" srcOrd="0" destOrd="2" presId="urn:microsoft.com/office/officeart/2018/2/layout/IconLabelDescriptionList"/>
    <dgm:cxn modelId="{07DA2F25-737E-46A2-BE27-0A1E5A2D66EB}" srcId="{9A1D2418-CAAB-447E-BCAF-65FEB0C4121A}" destId="{343B759F-D1F3-4FCC-BE2F-74C65BF75721}" srcOrd="1" destOrd="0" parTransId="{441293AD-EB34-4D74-95D5-0034B5BE727E}" sibTransId="{ED683835-5F65-45DB-B8A5-C6D6430EDA82}"/>
    <dgm:cxn modelId="{D63EDC26-C125-4325-8E61-0CBAA2791F1C}" srcId="{A97B0318-2A4E-45E6-90DD-2BC5FA889160}" destId="{ACB6F0C9-D6BA-469D-8D28-A7B04AEDE51F}" srcOrd="2" destOrd="0" parTransId="{2BBF27FC-1923-43FB-AD84-99B95776442A}" sibTransId="{4655D841-92FE-423C-B729-9EF2E87DF5D1}"/>
    <dgm:cxn modelId="{16305228-F16D-4DE3-8B55-37CF54CA84F6}" type="presOf" srcId="{ACB6F0C9-D6BA-469D-8D28-A7B04AEDE51F}" destId="{55F96B73-8AD1-4A6C-A246-C15A199AC63A}" srcOrd="0" destOrd="2" presId="urn:microsoft.com/office/officeart/2018/2/layout/IconLabelDescriptionList"/>
    <dgm:cxn modelId="{D598B52B-7DDB-49D2-906A-D6DBAE8C586D}" srcId="{2C536D40-E57F-4DE3-87D9-741EB3672580}" destId="{642F3165-3C38-47BA-A097-3F1CAC1F5E16}" srcOrd="5" destOrd="0" parTransId="{C47D4E94-AE63-414C-AE0E-98EFA71C5FE9}" sibTransId="{21478962-E491-491C-AA5B-5F0F9A70B26E}"/>
    <dgm:cxn modelId="{08FDE03A-DB9B-436D-A4F1-85E24B8DD1F6}" type="presOf" srcId="{183938D0-4233-4062-A10A-7FB09D3AD46A}" destId="{35822ABD-1419-494E-BF88-930CF0AD2F0F}" srcOrd="0" destOrd="1" presId="urn:microsoft.com/office/officeart/2018/2/layout/IconLabelDescriptionList"/>
    <dgm:cxn modelId="{9BA4333B-4E0A-4C98-AECF-7F10CD61F9D5}" srcId="{260AF45E-0710-4564-AAC2-294011FC0EBB}" destId="{6D85758F-5357-4099-BE15-069EC220B93C}" srcOrd="4" destOrd="0" parTransId="{AC6E85B8-BFC1-4D16-BADB-6EA65ADCA06E}" sibTransId="{49F96E91-B5C2-4A9B-9865-53B60A40902C}"/>
    <dgm:cxn modelId="{80D1C23E-894C-47FD-A0C1-7EBA1B353C8B}" srcId="{2C536D40-E57F-4DE3-87D9-741EB3672580}" destId="{9A1D2418-CAAB-447E-BCAF-65FEB0C4121A}" srcOrd="0" destOrd="0" parTransId="{F149CC59-0EFD-427E-B66B-373F66472A00}" sibTransId="{6482C4E0-2A28-4BE2-962C-0139020564E8}"/>
    <dgm:cxn modelId="{2FF4E860-F53D-43DB-B63B-58FD865684A2}" type="presOf" srcId="{642F3165-3C38-47BA-A097-3F1CAC1F5E16}" destId="{D0A2DDCE-AC0A-48C1-B348-ACC7669F545F}" srcOrd="0" destOrd="0" presId="urn:microsoft.com/office/officeart/2018/2/layout/IconLabelDescriptionList"/>
    <dgm:cxn modelId="{2CD5B241-5FF1-4DF7-8B5A-3DB33A6B8B68}" type="presOf" srcId="{3D19C5E5-AB1D-4CBA-AED5-7EEF06167A13}" destId="{55F96B73-8AD1-4A6C-A246-C15A199AC63A}" srcOrd="0" destOrd="1" presId="urn:microsoft.com/office/officeart/2018/2/layout/IconLabelDescriptionList"/>
    <dgm:cxn modelId="{99697E65-8B07-4DA6-BE85-49EF75A2865B}" srcId="{5EEE0E41-916D-403E-878B-AF5374B26116}" destId="{07E95872-A63D-471D-B675-6967E08EC7DA}" srcOrd="0" destOrd="0" parTransId="{AEBBED0A-675A-4730-8F15-26416D9EAC6F}" sibTransId="{5DB398B5-569A-4854-A878-FF8768B3926C}"/>
    <dgm:cxn modelId="{5B754667-BB32-45B3-A6BA-4DC1996D0121}" srcId="{9A1D2418-CAAB-447E-BCAF-65FEB0C4121A}" destId="{D873FD1E-60D9-4E26-A885-C9A62F1860A6}" srcOrd="0" destOrd="0" parTransId="{D8CC347A-8D4D-408A-952D-665916A135A3}" sibTransId="{DA1F910C-FFD3-4D31-B0F3-E5C8F11BF98F}"/>
    <dgm:cxn modelId="{DD780448-4377-40A0-B34F-A159967D3437}" srcId="{2C536D40-E57F-4DE3-87D9-741EB3672580}" destId="{9D8CBF50-A544-4178-AB61-A93B95454DB3}" srcOrd="1" destOrd="0" parTransId="{350E4475-8642-4A48-91F9-700CE056838E}" sibTransId="{70F7C9EB-5202-4F73-B21C-2CE64AF379A2}"/>
    <dgm:cxn modelId="{19B80568-8979-45EB-B600-F8AF028C689D}" type="presOf" srcId="{6D85758F-5357-4099-BE15-069EC220B93C}" destId="{70A32635-9482-4295-A53B-2E5F7D7DC148}" srcOrd="0" destOrd="4" presId="urn:microsoft.com/office/officeart/2018/2/layout/IconLabelDescriptionList"/>
    <dgm:cxn modelId="{3C0D3F6A-73BD-43B0-B264-72B1BAD45CDE}" type="presOf" srcId="{D873FD1E-60D9-4E26-A885-C9A62F1860A6}" destId="{203D5D9B-D603-4AD6-9749-2E9B7F6B5A80}" srcOrd="0" destOrd="0" presId="urn:microsoft.com/office/officeart/2018/2/layout/IconLabelDescriptionList"/>
    <dgm:cxn modelId="{CAABE46B-1A4F-4A82-A68B-ED02E9922EC9}" type="presOf" srcId="{9D8CBF50-A544-4178-AB61-A93B95454DB3}" destId="{077A9120-E455-40F8-B13D-9F081BD51FE8}" srcOrd="0" destOrd="0" presId="urn:microsoft.com/office/officeart/2018/2/layout/IconLabelDescriptionList"/>
    <dgm:cxn modelId="{DED7FE6B-3D82-497F-B418-20DE30B9A1B3}" type="presOf" srcId="{BBC3AD75-EE07-45E4-A70C-A8870C99CBAD}" destId="{014387FA-BB1A-46F2-8E54-61F0208C4AE1}" srcOrd="0" destOrd="2" presId="urn:microsoft.com/office/officeart/2018/2/layout/IconLabelDescriptionList"/>
    <dgm:cxn modelId="{04C0736F-231D-4B0D-8D9F-492DC3EB3589}" type="presOf" srcId="{343B759F-D1F3-4FCC-BE2F-74C65BF75721}" destId="{203D5D9B-D603-4AD6-9749-2E9B7F6B5A80}" srcOrd="0" destOrd="1" presId="urn:microsoft.com/office/officeart/2018/2/layout/IconLabelDescriptionList"/>
    <dgm:cxn modelId="{E3DB8D73-162B-4A43-85FC-A904F2CCC8D6}" srcId="{2C536D40-E57F-4DE3-87D9-741EB3672580}" destId="{5EEE0E41-916D-403E-878B-AF5374B26116}" srcOrd="2" destOrd="0" parTransId="{AC7F5C57-B263-4FEB-A0B0-37D02FC94E13}" sibTransId="{F98A3387-10F3-4E3F-848A-D4C9079E142A}"/>
    <dgm:cxn modelId="{4A0ADD86-E110-4A64-870D-84B531F0B0CC}" srcId="{260AF45E-0710-4564-AAC2-294011FC0EBB}" destId="{AB0E061E-BBA3-4369-B47E-E64B6C5502F3}" srcOrd="3" destOrd="0" parTransId="{018B3629-4DFF-439C-B4B5-330101F84323}" sibTransId="{53A18DB8-5408-478A-BC69-4C3FD35EA554}"/>
    <dgm:cxn modelId="{8B2F5292-ADB7-4EB0-8527-803898611292}" type="presOf" srcId="{A97B0318-2A4E-45E6-90DD-2BC5FA889160}" destId="{BDADB578-E7A6-481A-852F-DADF64E6AE49}" srcOrd="0" destOrd="0" presId="urn:microsoft.com/office/officeart/2018/2/layout/IconLabelDescriptionList"/>
    <dgm:cxn modelId="{E84D009E-BFD0-4941-A6D0-8A596F813014}" srcId="{A97B0318-2A4E-45E6-90DD-2BC5FA889160}" destId="{3D19C5E5-AB1D-4CBA-AED5-7EEF06167A13}" srcOrd="1" destOrd="0" parTransId="{8A43929F-EFD3-4E9E-84B7-83B272553B7E}" sibTransId="{7CDB2686-F245-4925-905D-AD3D4071FD96}"/>
    <dgm:cxn modelId="{D5BB9FAB-A936-45D1-A922-867B25961A9E}" type="presOf" srcId="{0EDC539D-88C4-43EB-A562-CCC90A10869E}" destId="{70A32635-9482-4295-A53B-2E5F7D7DC148}" srcOrd="0" destOrd="1" presId="urn:microsoft.com/office/officeart/2018/2/layout/IconLabelDescriptionList"/>
    <dgm:cxn modelId="{561D5FB3-3172-420C-9545-ABE417622C8A}" type="presOf" srcId="{D4BCA362-ABF4-498A-9881-B89629DD20DA}" destId="{014387FA-BB1A-46F2-8E54-61F0208C4AE1}" srcOrd="0" destOrd="1" presId="urn:microsoft.com/office/officeart/2018/2/layout/IconLabelDescriptionList"/>
    <dgm:cxn modelId="{3A2565B7-0CD4-447E-9030-B42E61F05FD8}" srcId="{260AF45E-0710-4564-AAC2-294011FC0EBB}" destId="{D6D9FE33-A4E6-4AC6-B30F-D82D563EF1F2}" srcOrd="2" destOrd="0" parTransId="{6EE001DB-52F0-4367-B86D-90D5913E6F21}" sibTransId="{5B8734B3-8D2C-4832-ADDD-5CCCD1E44FA8}"/>
    <dgm:cxn modelId="{11F551B9-C51A-480F-9AFE-EE7FA7B72D1F}" srcId="{A97B0318-2A4E-45E6-90DD-2BC5FA889160}" destId="{951A033E-AE9F-4125-9F52-3591A99D78A1}" srcOrd="0" destOrd="0" parTransId="{5AC698E6-9E92-476F-9139-47986527B8B7}" sibTransId="{E02AE125-741A-4129-808F-BC6A42BC4D34}"/>
    <dgm:cxn modelId="{6C0BEDBF-A3BF-45AD-A467-F3141753A90D}" type="presOf" srcId="{8E3AE549-A8C9-45F3-A3A3-1F9E5E011848}" destId="{70A32635-9482-4295-A53B-2E5F7D7DC148}" srcOrd="0" destOrd="0" presId="urn:microsoft.com/office/officeart/2018/2/layout/IconLabelDescriptionList"/>
    <dgm:cxn modelId="{000D57C1-B9E1-4335-8062-BC6105B1C5B6}" type="presOf" srcId="{9A1D2418-CAAB-447E-BCAF-65FEB0C4121A}" destId="{06AA10D9-2841-49DF-97C2-71958C690485}" srcOrd="0" destOrd="0" presId="urn:microsoft.com/office/officeart/2018/2/layout/IconLabelDescriptionList"/>
    <dgm:cxn modelId="{0DC09CCB-8E51-4C41-8F6E-790CB270DE82}" srcId="{9D8CBF50-A544-4178-AB61-A93B95454DB3}" destId="{BBC3AD75-EE07-45E4-A70C-A8870C99CBAD}" srcOrd="2" destOrd="0" parTransId="{B9BAB560-57C1-4586-AE75-2F77198E2C60}" sibTransId="{1CBBDE27-8B35-40E1-B85D-665DA0928FEC}"/>
    <dgm:cxn modelId="{A13D83E4-82D8-48BA-8386-93BED9811907}" srcId="{2C536D40-E57F-4DE3-87D9-741EB3672580}" destId="{260AF45E-0710-4564-AAC2-294011FC0EBB}" srcOrd="4" destOrd="0" parTransId="{79829B4B-FDA0-4274-B48C-2248BFBDFCF9}" sibTransId="{B81204EC-DCE6-4B37-A1A6-1C15BEA47226}"/>
    <dgm:cxn modelId="{0E7C41EB-1A82-445E-9AA0-D8D2DB2BA2D2}" type="presOf" srcId="{951A033E-AE9F-4125-9F52-3591A99D78A1}" destId="{55F96B73-8AD1-4A6C-A246-C15A199AC63A}" srcOrd="0" destOrd="0" presId="urn:microsoft.com/office/officeart/2018/2/layout/IconLabelDescriptionList"/>
    <dgm:cxn modelId="{2BB46EF3-16FA-46E0-88CA-A3D2E2C4294E}" type="presOf" srcId="{AB0E061E-BBA3-4369-B47E-E64B6C5502F3}" destId="{70A32635-9482-4295-A53B-2E5F7D7DC148}" srcOrd="0" destOrd="3" presId="urn:microsoft.com/office/officeart/2018/2/layout/IconLabelDescriptionList"/>
    <dgm:cxn modelId="{D79C0CF6-EB8D-481D-B255-E3FFF201610E}" type="presOf" srcId="{07E95872-A63D-471D-B675-6967E08EC7DA}" destId="{35822ABD-1419-494E-BF88-930CF0AD2F0F}" srcOrd="0" destOrd="0" presId="urn:microsoft.com/office/officeart/2018/2/layout/IconLabelDescriptionList"/>
    <dgm:cxn modelId="{903227F7-0FDF-45DB-AE5A-B4DA9812EABD}" type="presOf" srcId="{5EEE0E41-916D-403E-878B-AF5374B26116}" destId="{D532044C-3713-42A4-AAAC-A23A84C165C9}" srcOrd="0" destOrd="0" presId="urn:microsoft.com/office/officeart/2018/2/layout/IconLabelDescriptionList"/>
    <dgm:cxn modelId="{E1860DFB-240B-4CCF-8E29-11B967B56CA8}" srcId="{9D8CBF50-A544-4178-AB61-A93B95454DB3}" destId="{5590C6BD-DE64-4D57-89F3-D8260164F9D7}" srcOrd="0" destOrd="0" parTransId="{598DC280-DA94-4823-B50F-13B1A55F0485}" sibTransId="{FE36FEB3-F58F-4061-AEBC-596F7B3F9B32}"/>
    <dgm:cxn modelId="{54C327FD-5BB6-4561-B791-873176B51AEE}" srcId="{2C536D40-E57F-4DE3-87D9-741EB3672580}" destId="{A97B0318-2A4E-45E6-90DD-2BC5FA889160}" srcOrd="3" destOrd="0" parTransId="{48F0608F-97CB-49F3-8628-D660EC133300}" sibTransId="{4D73FDDE-25FD-43B9-AEEB-0D59B586D0B3}"/>
    <dgm:cxn modelId="{DED45CFE-48A8-4236-8245-B3BD0E1BB3E5}" type="presOf" srcId="{5590C6BD-DE64-4D57-89F3-D8260164F9D7}" destId="{014387FA-BB1A-46F2-8E54-61F0208C4AE1}" srcOrd="0" destOrd="0" presId="urn:microsoft.com/office/officeart/2018/2/layout/IconLabelDescriptionList"/>
    <dgm:cxn modelId="{6A86C773-DA88-464D-A37C-A044F0A9858B}" type="presParOf" srcId="{ED0752FF-51C8-41A2-8F56-DF99B48E87FD}" destId="{09A4184C-3AE7-4952-9BE6-987E407457F7}" srcOrd="0" destOrd="0" presId="urn:microsoft.com/office/officeart/2018/2/layout/IconLabelDescriptionList"/>
    <dgm:cxn modelId="{322044C2-F8BF-4965-A581-AC86E7E32815}" type="presParOf" srcId="{09A4184C-3AE7-4952-9BE6-987E407457F7}" destId="{28386B1C-E393-4341-A889-EFE284BF21EF}" srcOrd="0" destOrd="0" presId="urn:microsoft.com/office/officeart/2018/2/layout/IconLabelDescriptionList"/>
    <dgm:cxn modelId="{133B3BF8-A542-4590-BC62-26A550DDC82D}" type="presParOf" srcId="{09A4184C-3AE7-4952-9BE6-987E407457F7}" destId="{A85AB84B-D03C-46E2-9BB9-758E28BA33B2}" srcOrd="1" destOrd="0" presId="urn:microsoft.com/office/officeart/2018/2/layout/IconLabelDescriptionList"/>
    <dgm:cxn modelId="{9C943B72-46F6-426F-AB6B-8F99B4A308AF}" type="presParOf" srcId="{09A4184C-3AE7-4952-9BE6-987E407457F7}" destId="{06AA10D9-2841-49DF-97C2-71958C690485}" srcOrd="2" destOrd="0" presId="urn:microsoft.com/office/officeart/2018/2/layout/IconLabelDescriptionList"/>
    <dgm:cxn modelId="{2C9A3501-244E-4168-9112-3E98EB88A147}" type="presParOf" srcId="{09A4184C-3AE7-4952-9BE6-987E407457F7}" destId="{4124AAC4-1BAD-4D8E-BF55-72EC5A21B295}" srcOrd="3" destOrd="0" presId="urn:microsoft.com/office/officeart/2018/2/layout/IconLabelDescriptionList"/>
    <dgm:cxn modelId="{5B89F9CC-78F0-4A59-9413-A14051900448}" type="presParOf" srcId="{09A4184C-3AE7-4952-9BE6-987E407457F7}" destId="{203D5D9B-D603-4AD6-9749-2E9B7F6B5A80}" srcOrd="4" destOrd="0" presId="urn:microsoft.com/office/officeart/2018/2/layout/IconLabelDescriptionList"/>
    <dgm:cxn modelId="{5E6DEB68-2DD2-4A6B-98AF-6393A500E981}" type="presParOf" srcId="{ED0752FF-51C8-41A2-8F56-DF99B48E87FD}" destId="{CD9B4BB3-AB72-4A04-AB90-EFD9EA4012E3}" srcOrd="1" destOrd="0" presId="urn:microsoft.com/office/officeart/2018/2/layout/IconLabelDescriptionList"/>
    <dgm:cxn modelId="{DBDA9457-9FFB-4C32-941A-12B525A829B8}" type="presParOf" srcId="{ED0752FF-51C8-41A2-8F56-DF99B48E87FD}" destId="{C405FB02-1C49-4895-9382-9C3707148DED}" srcOrd="2" destOrd="0" presId="urn:microsoft.com/office/officeart/2018/2/layout/IconLabelDescriptionList"/>
    <dgm:cxn modelId="{312D22A1-0E31-4245-996E-21AE960E174C}" type="presParOf" srcId="{C405FB02-1C49-4895-9382-9C3707148DED}" destId="{E8647E3A-289C-4C10-939B-83A1AB5609E2}" srcOrd="0" destOrd="0" presId="urn:microsoft.com/office/officeart/2018/2/layout/IconLabelDescriptionList"/>
    <dgm:cxn modelId="{44927FED-7938-4521-AF85-BC2EA4750FA6}" type="presParOf" srcId="{C405FB02-1C49-4895-9382-9C3707148DED}" destId="{94C4EAC9-BFE1-4442-A9C1-DE8094C662C5}" srcOrd="1" destOrd="0" presId="urn:microsoft.com/office/officeart/2018/2/layout/IconLabelDescriptionList"/>
    <dgm:cxn modelId="{685DFC5D-05C2-4410-8952-0225B1893D7A}" type="presParOf" srcId="{C405FB02-1C49-4895-9382-9C3707148DED}" destId="{077A9120-E455-40F8-B13D-9F081BD51FE8}" srcOrd="2" destOrd="0" presId="urn:microsoft.com/office/officeart/2018/2/layout/IconLabelDescriptionList"/>
    <dgm:cxn modelId="{BA4B4803-4E5A-47C4-9515-8246BB94A15A}" type="presParOf" srcId="{C405FB02-1C49-4895-9382-9C3707148DED}" destId="{41EE1498-A9E8-4DCB-AF73-13D4359C1FE2}" srcOrd="3" destOrd="0" presId="urn:microsoft.com/office/officeart/2018/2/layout/IconLabelDescriptionList"/>
    <dgm:cxn modelId="{BF18848D-6C6F-43D6-80B3-65ED281C5ABD}" type="presParOf" srcId="{C405FB02-1C49-4895-9382-9C3707148DED}" destId="{014387FA-BB1A-46F2-8E54-61F0208C4AE1}" srcOrd="4" destOrd="0" presId="urn:microsoft.com/office/officeart/2018/2/layout/IconLabelDescriptionList"/>
    <dgm:cxn modelId="{18EF0E57-C3DA-4C5C-BADC-FAF606E06E92}" type="presParOf" srcId="{ED0752FF-51C8-41A2-8F56-DF99B48E87FD}" destId="{B7DD3547-81E9-4053-9124-7F87F729D23E}" srcOrd="3" destOrd="0" presId="urn:microsoft.com/office/officeart/2018/2/layout/IconLabelDescriptionList"/>
    <dgm:cxn modelId="{3AF6478D-5DAB-47D5-9A7D-48DC0335078A}" type="presParOf" srcId="{ED0752FF-51C8-41A2-8F56-DF99B48E87FD}" destId="{EA337D45-8CF8-4D68-B614-309396091F63}" srcOrd="4" destOrd="0" presId="urn:microsoft.com/office/officeart/2018/2/layout/IconLabelDescriptionList"/>
    <dgm:cxn modelId="{D2423C44-A24D-4B4D-9AC9-193992E930D7}" type="presParOf" srcId="{EA337D45-8CF8-4D68-B614-309396091F63}" destId="{7614DCF5-CBBD-48A5-9983-2F4DE162D326}" srcOrd="0" destOrd="0" presId="urn:microsoft.com/office/officeart/2018/2/layout/IconLabelDescriptionList"/>
    <dgm:cxn modelId="{F3D8CA53-4E39-4571-8FA9-7EF48BEE322A}" type="presParOf" srcId="{EA337D45-8CF8-4D68-B614-309396091F63}" destId="{4EE5FE3D-B35B-4B82-A6CA-FF3B62B8E73C}" srcOrd="1" destOrd="0" presId="urn:microsoft.com/office/officeart/2018/2/layout/IconLabelDescriptionList"/>
    <dgm:cxn modelId="{14481BED-3E6E-4CAF-8672-B034E9C75B99}" type="presParOf" srcId="{EA337D45-8CF8-4D68-B614-309396091F63}" destId="{D532044C-3713-42A4-AAAC-A23A84C165C9}" srcOrd="2" destOrd="0" presId="urn:microsoft.com/office/officeart/2018/2/layout/IconLabelDescriptionList"/>
    <dgm:cxn modelId="{00BC115C-F654-4873-81B6-21BD733D5DDC}" type="presParOf" srcId="{EA337D45-8CF8-4D68-B614-309396091F63}" destId="{65F63D08-CC8B-4A15-941B-B6322687E7BD}" srcOrd="3" destOrd="0" presId="urn:microsoft.com/office/officeart/2018/2/layout/IconLabelDescriptionList"/>
    <dgm:cxn modelId="{6EDFC89B-8F20-4A4E-B9B2-43ABC30B7FAC}" type="presParOf" srcId="{EA337D45-8CF8-4D68-B614-309396091F63}" destId="{35822ABD-1419-494E-BF88-930CF0AD2F0F}" srcOrd="4" destOrd="0" presId="urn:microsoft.com/office/officeart/2018/2/layout/IconLabelDescriptionList"/>
    <dgm:cxn modelId="{B38B9E37-E291-46E6-97B7-05429013A76F}" type="presParOf" srcId="{ED0752FF-51C8-41A2-8F56-DF99B48E87FD}" destId="{69180315-4240-4901-BD71-1E3F047564B2}" srcOrd="5" destOrd="0" presId="urn:microsoft.com/office/officeart/2018/2/layout/IconLabelDescriptionList"/>
    <dgm:cxn modelId="{011CB23A-096E-44C8-BA7D-A26478CE633D}" type="presParOf" srcId="{ED0752FF-51C8-41A2-8F56-DF99B48E87FD}" destId="{51CE9171-3594-4E80-BCE9-2D3265ABA81A}" srcOrd="6" destOrd="0" presId="urn:microsoft.com/office/officeart/2018/2/layout/IconLabelDescriptionList"/>
    <dgm:cxn modelId="{6726F910-EA0C-4B32-870D-B75543439919}" type="presParOf" srcId="{51CE9171-3594-4E80-BCE9-2D3265ABA81A}" destId="{0A10B9F6-C36B-4A23-AAE5-CAC868A9C2F1}" srcOrd="0" destOrd="0" presId="urn:microsoft.com/office/officeart/2018/2/layout/IconLabelDescriptionList"/>
    <dgm:cxn modelId="{F71F59EC-ED41-4781-8FBB-EF382B13825F}" type="presParOf" srcId="{51CE9171-3594-4E80-BCE9-2D3265ABA81A}" destId="{42C55B62-505E-4C4B-9DBC-8E9001E5B700}" srcOrd="1" destOrd="0" presId="urn:microsoft.com/office/officeart/2018/2/layout/IconLabelDescriptionList"/>
    <dgm:cxn modelId="{11E5FEC8-D0A3-4F55-A518-3D849D3076CE}" type="presParOf" srcId="{51CE9171-3594-4E80-BCE9-2D3265ABA81A}" destId="{BDADB578-E7A6-481A-852F-DADF64E6AE49}" srcOrd="2" destOrd="0" presId="urn:microsoft.com/office/officeart/2018/2/layout/IconLabelDescriptionList"/>
    <dgm:cxn modelId="{2C033B7A-FA5B-479D-BCA6-54ED73A990A0}" type="presParOf" srcId="{51CE9171-3594-4E80-BCE9-2D3265ABA81A}" destId="{F59B73FD-8797-4376-9FC2-AC163601B7C2}" srcOrd="3" destOrd="0" presId="urn:microsoft.com/office/officeart/2018/2/layout/IconLabelDescriptionList"/>
    <dgm:cxn modelId="{040A7DE3-7CA9-47A0-BFD1-DD8A8D89A65D}" type="presParOf" srcId="{51CE9171-3594-4E80-BCE9-2D3265ABA81A}" destId="{55F96B73-8AD1-4A6C-A246-C15A199AC63A}" srcOrd="4" destOrd="0" presId="urn:microsoft.com/office/officeart/2018/2/layout/IconLabelDescriptionList"/>
    <dgm:cxn modelId="{0355BC19-2032-412D-9677-21DD22B71546}" type="presParOf" srcId="{ED0752FF-51C8-41A2-8F56-DF99B48E87FD}" destId="{F0318A11-93F8-4F7A-BD14-1677AC81EDE5}" srcOrd="7" destOrd="0" presId="urn:microsoft.com/office/officeart/2018/2/layout/IconLabelDescriptionList"/>
    <dgm:cxn modelId="{1AD448C1-D07B-4A74-9CA6-243154000E8F}" type="presParOf" srcId="{ED0752FF-51C8-41A2-8F56-DF99B48E87FD}" destId="{4CD8F926-2B19-433B-9CB9-7647968AE7E1}" srcOrd="8" destOrd="0" presId="urn:microsoft.com/office/officeart/2018/2/layout/IconLabelDescriptionList"/>
    <dgm:cxn modelId="{F25CB7DF-137C-4A42-A4A9-2203B794C034}" type="presParOf" srcId="{4CD8F926-2B19-433B-9CB9-7647968AE7E1}" destId="{561762E2-3BAD-415D-83B0-30FEF7EE1A53}" srcOrd="0" destOrd="0" presId="urn:microsoft.com/office/officeart/2018/2/layout/IconLabelDescriptionList"/>
    <dgm:cxn modelId="{E7F6CDCB-9C45-4A54-9B2A-044800FD4613}" type="presParOf" srcId="{4CD8F926-2B19-433B-9CB9-7647968AE7E1}" destId="{54A45F71-FA73-4EFB-A241-113AB091BA04}" srcOrd="1" destOrd="0" presId="urn:microsoft.com/office/officeart/2018/2/layout/IconLabelDescriptionList"/>
    <dgm:cxn modelId="{C5430418-03DA-4510-B877-9E99CCB0F57F}" type="presParOf" srcId="{4CD8F926-2B19-433B-9CB9-7647968AE7E1}" destId="{F070F21D-F4DB-4D86-9AC8-1183FF4D8CAB}" srcOrd="2" destOrd="0" presId="urn:microsoft.com/office/officeart/2018/2/layout/IconLabelDescriptionList"/>
    <dgm:cxn modelId="{6132D427-19C0-4EBF-8BE8-432CE2B7C9B4}" type="presParOf" srcId="{4CD8F926-2B19-433B-9CB9-7647968AE7E1}" destId="{D289DF93-66A9-4960-84B0-1B7EAC0E22AC}" srcOrd="3" destOrd="0" presId="urn:microsoft.com/office/officeart/2018/2/layout/IconLabelDescriptionList"/>
    <dgm:cxn modelId="{8BFB85CE-6C83-4288-A6B7-A87B441859A6}" type="presParOf" srcId="{4CD8F926-2B19-433B-9CB9-7647968AE7E1}" destId="{70A32635-9482-4295-A53B-2E5F7D7DC148}" srcOrd="4" destOrd="0" presId="urn:microsoft.com/office/officeart/2018/2/layout/IconLabelDescriptionList"/>
    <dgm:cxn modelId="{8A9CF290-93B3-4C7A-8F2D-9C6A4DCA3BF1}" type="presParOf" srcId="{ED0752FF-51C8-41A2-8F56-DF99B48E87FD}" destId="{DDBB0BA9-452F-4BE9-A170-6C51FD150596}" srcOrd="9" destOrd="0" presId="urn:microsoft.com/office/officeart/2018/2/layout/IconLabelDescriptionList"/>
    <dgm:cxn modelId="{9876AFCC-EB64-467B-9994-D8D2C22259D2}" type="presParOf" srcId="{ED0752FF-51C8-41A2-8F56-DF99B48E87FD}" destId="{279E57B8-2E29-4A37-B385-9B81738DC6EB}" srcOrd="10" destOrd="0" presId="urn:microsoft.com/office/officeart/2018/2/layout/IconLabelDescriptionList"/>
    <dgm:cxn modelId="{75D99F13-144E-4D8D-9644-55093E175907}" type="presParOf" srcId="{279E57B8-2E29-4A37-B385-9B81738DC6EB}" destId="{92CFB635-CE8C-4780-85BD-3D32CE3102D8}" srcOrd="0" destOrd="0" presId="urn:microsoft.com/office/officeart/2018/2/layout/IconLabelDescriptionList"/>
    <dgm:cxn modelId="{D06AF66E-30D6-4A54-B7CB-BA35C3BCC009}" type="presParOf" srcId="{279E57B8-2E29-4A37-B385-9B81738DC6EB}" destId="{1B6BBD2F-2AD9-486B-9CAD-B981E6CAF590}" srcOrd="1" destOrd="0" presId="urn:microsoft.com/office/officeart/2018/2/layout/IconLabelDescriptionList"/>
    <dgm:cxn modelId="{380644C8-62BA-4E98-BA21-6CBDB91BBF2B}" type="presParOf" srcId="{279E57B8-2E29-4A37-B385-9B81738DC6EB}" destId="{D0A2DDCE-AC0A-48C1-B348-ACC7669F545F}" srcOrd="2" destOrd="0" presId="urn:microsoft.com/office/officeart/2018/2/layout/IconLabelDescriptionList"/>
    <dgm:cxn modelId="{816AD264-B9D9-436E-ADCE-C409435ACA14}" type="presParOf" srcId="{279E57B8-2E29-4A37-B385-9B81738DC6EB}" destId="{40846473-9E34-44BF-B346-D1FFA482B3E4}" srcOrd="3" destOrd="0" presId="urn:microsoft.com/office/officeart/2018/2/layout/IconLabelDescriptionList"/>
    <dgm:cxn modelId="{F680D4E7-65CB-41C1-BB06-83728CD1164E}" type="presParOf" srcId="{279E57B8-2E29-4A37-B385-9B81738DC6EB}" destId="{057FD39A-F4F1-422F-8F0A-EA5052934335}" srcOrd="4" destOrd="0" presId="urn:microsoft.com/office/officeart/2018/2/layout/IconLabelDescriptionList"/>
  </dgm:cxnLst>
  <dgm:bg>
    <a:noFill/>
  </dgm:bg>
  <dgm:whole>
    <a:ln>
      <a:noFill/>
    </a:ln>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B46FC30B-AACB-48D0-BA6B-DFE7B6EF6D7D}"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D6CADA-E1D4-455F-BB68-684FDACDAB5D}">
      <dgm:prSet/>
      <dgm:spPr/>
      <dgm:t>
        <a:bodyPr/>
        <a:lstStyle/>
        <a:p>
          <a:r>
            <a:rPr lang="tr-TR" dirty="0"/>
            <a:t>Öğrencilerin </a:t>
          </a:r>
          <a:r>
            <a:rPr lang="tr-TR" dirty="0" err="1"/>
            <a:t>nominasyon</a:t>
          </a:r>
          <a:r>
            <a:rPr lang="tr-TR" dirty="0"/>
            <a:t> işlemleri mutlaka </a:t>
          </a:r>
          <a:r>
            <a:rPr lang="tr-TR" dirty="0">
              <a:solidFill>
                <a:srgbClr val="FFFF00"/>
              </a:solidFill>
            </a:rPr>
            <a:t>bölüm koordinatörleri </a:t>
          </a:r>
          <a:r>
            <a:rPr lang="tr-TR" dirty="0"/>
            <a:t>tarafından yapılmalıdır. </a:t>
          </a:r>
          <a:r>
            <a:rPr lang="tr-TR" dirty="0" err="1"/>
            <a:t>Nominasyon</a:t>
          </a:r>
          <a:r>
            <a:rPr lang="tr-TR" dirty="0"/>
            <a:t> öncesi, karşı kuruma öğrenci tarafından atılan </a:t>
          </a:r>
          <a:r>
            <a:rPr lang="tr-TR" u="sng" dirty="0"/>
            <a:t>e-postalar kabul edilmemektedir</a:t>
          </a:r>
          <a:r>
            <a:rPr lang="tr-TR" dirty="0"/>
            <a:t>.</a:t>
          </a:r>
          <a:r>
            <a:rPr lang="tr-TR" u="sng" dirty="0"/>
            <a:t> </a:t>
          </a:r>
          <a:endParaRPr lang="en-US" dirty="0"/>
        </a:p>
      </dgm:t>
    </dgm:pt>
    <dgm:pt modelId="{A13871EA-98E3-4F30-B079-30B85E7D4B72}" type="parTrans" cxnId="{EC746CFD-784A-44EB-9C30-9143E0DC74FE}">
      <dgm:prSet/>
      <dgm:spPr/>
      <dgm:t>
        <a:bodyPr/>
        <a:lstStyle/>
        <a:p>
          <a:endParaRPr lang="en-US"/>
        </a:p>
      </dgm:t>
    </dgm:pt>
    <dgm:pt modelId="{584756AB-DF60-4DC1-ACF7-988E4DF0A41D}" type="sibTrans" cxnId="{EC746CFD-784A-44EB-9C30-9143E0DC74FE}">
      <dgm:prSet/>
      <dgm:spPr/>
      <dgm:t>
        <a:bodyPr/>
        <a:lstStyle/>
        <a:p>
          <a:endParaRPr lang="en-US"/>
        </a:p>
      </dgm:t>
    </dgm:pt>
    <dgm:pt modelId="{7508FCD5-9497-48FA-892C-00FADD8CC9B6}">
      <dgm:prSet/>
      <dgm:spPr/>
      <dgm:t>
        <a:bodyPr/>
        <a:lstStyle/>
        <a:p>
          <a:r>
            <a:rPr lang="tr-TR" dirty="0" err="1"/>
            <a:t>Nominasyon</a:t>
          </a:r>
          <a:r>
            <a:rPr lang="tr-TR" dirty="0"/>
            <a:t> tarihleri, son başvuru tarihleri gibi önemli tarihleri takip etmek </a:t>
          </a:r>
          <a:r>
            <a:rPr lang="tr-TR" u="sng" dirty="0"/>
            <a:t>öğrenci sorumluluğundadır.</a:t>
          </a:r>
          <a:endParaRPr lang="en-US" dirty="0"/>
        </a:p>
      </dgm:t>
    </dgm:pt>
    <dgm:pt modelId="{5C9A32F4-DC73-40E0-9D2D-A98F13B6AAF5}" type="parTrans" cxnId="{F2BCE461-7EDE-4B88-A128-D3F5951F52E7}">
      <dgm:prSet/>
      <dgm:spPr/>
      <dgm:t>
        <a:bodyPr/>
        <a:lstStyle/>
        <a:p>
          <a:endParaRPr lang="en-US"/>
        </a:p>
      </dgm:t>
    </dgm:pt>
    <dgm:pt modelId="{D8CBD3CB-3F2D-4EED-A76F-9EE0344FA58C}" type="sibTrans" cxnId="{F2BCE461-7EDE-4B88-A128-D3F5951F52E7}">
      <dgm:prSet/>
      <dgm:spPr/>
      <dgm:t>
        <a:bodyPr/>
        <a:lstStyle/>
        <a:p>
          <a:endParaRPr lang="en-US"/>
        </a:p>
      </dgm:t>
    </dgm:pt>
    <dgm:pt modelId="{8BF06A58-DD38-43B3-B3B3-CCCA0E45FDEE}">
      <dgm:prSet/>
      <dgm:spPr/>
      <dgm:t>
        <a:bodyPr/>
        <a:lstStyle/>
        <a:p>
          <a:r>
            <a:rPr lang="tr-TR" dirty="0"/>
            <a:t>Öğrencinin, karşı kurum hakkında barınma koşulları/ depozito ve gerekli belgeler gibi bilgileri edinmesi yararlı olacaktır.</a:t>
          </a:r>
          <a:endParaRPr lang="en-US" dirty="0"/>
        </a:p>
      </dgm:t>
    </dgm:pt>
    <dgm:pt modelId="{C0D2B2D0-B32E-4050-A85C-F948CDFB874C}" type="parTrans" cxnId="{BDB2B87B-558D-4A0A-AF45-F430A3AB1629}">
      <dgm:prSet/>
      <dgm:spPr/>
      <dgm:t>
        <a:bodyPr/>
        <a:lstStyle/>
        <a:p>
          <a:endParaRPr lang="en-US"/>
        </a:p>
      </dgm:t>
    </dgm:pt>
    <dgm:pt modelId="{7D903442-9FF2-4922-AB6C-45D4BA5FE037}" type="sibTrans" cxnId="{BDB2B87B-558D-4A0A-AF45-F430A3AB1629}">
      <dgm:prSet/>
      <dgm:spPr/>
      <dgm:t>
        <a:bodyPr/>
        <a:lstStyle/>
        <a:p>
          <a:endParaRPr lang="en-US"/>
        </a:p>
      </dgm:t>
    </dgm:pt>
    <dgm:pt modelId="{0575E481-D719-44D6-8B28-2C2EA043A023}" type="pres">
      <dgm:prSet presAssocID="{B46FC30B-AACB-48D0-BA6B-DFE7B6EF6D7D}" presName="outerComposite" presStyleCnt="0">
        <dgm:presLayoutVars>
          <dgm:chMax val="5"/>
          <dgm:dir/>
          <dgm:resizeHandles val="exact"/>
        </dgm:presLayoutVars>
      </dgm:prSet>
      <dgm:spPr/>
    </dgm:pt>
    <dgm:pt modelId="{A981DC01-5252-4901-9E86-9B7E45E09F87}" type="pres">
      <dgm:prSet presAssocID="{B46FC30B-AACB-48D0-BA6B-DFE7B6EF6D7D}" presName="dummyMaxCanvas" presStyleCnt="0">
        <dgm:presLayoutVars/>
      </dgm:prSet>
      <dgm:spPr/>
    </dgm:pt>
    <dgm:pt modelId="{F30F85B2-5E71-4086-BAD3-50713BAADC99}" type="pres">
      <dgm:prSet presAssocID="{B46FC30B-AACB-48D0-BA6B-DFE7B6EF6D7D}" presName="ThreeNodes_1" presStyleLbl="node1" presStyleIdx="0" presStyleCnt="3">
        <dgm:presLayoutVars>
          <dgm:bulletEnabled val="1"/>
        </dgm:presLayoutVars>
      </dgm:prSet>
      <dgm:spPr/>
    </dgm:pt>
    <dgm:pt modelId="{47AAFA54-61D4-444A-AD6A-55E2572F09AD}" type="pres">
      <dgm:prSet presAssocID="{B46FC30B-AACB-48D0-BA6B-DFE7B6EF6D7D}" presName="ThreeNodes_2" presStyleLbl="node1" presStyleIdx="1" presStyleCnt="3">
        <dgm:presLayoutVars>
          <dgm:bulletEnabled val="1"/>
        </dgm:presLayoutVars>
      </dgm:prSet>
      <dgm:spPr/>
    </dgm:pt>
    <dgm:pt modelId="{D8B85B55-AD76-4F88-9AC9-4F79FBCD4487}" type="pres">
      <dgm:prSet presAssocID="{B46FC30B-AACB-48D0-BA6B-DFE7B6EF6D7D}" presName="ThreeNodes_3" presStyleLbl="node1" presStyleIdx="2" presStyleCnt="3">
        <dgm:presLayoutVars>
          <dgm:bulletEnabled val="1"/>
        </dgm:presLayoutVars>
      </dgm:prSet>
      <dgm:spPr/>
    </dgm:pt>
    <dgm:pt modelId="{59A0151E-4E34-403A-889D-ADD2163EB172}" type="pres">
      <dgm:prSet presAssocID="{B46FC30B-AACB-48D0-BA6B-DFE7B6EF6D7D}" presName="ThreeConn_1-2" presStyleLbl="fgAccFollowNode1" presStyleIdx="0" presStyleCnt="2">
        <dgm:presLayoutVars>
          <dgm:bulletEnabled val="1"/>
        </dgm:presLayoutVars>
      </dgm:prSet>
      <dgm:spPr/>
    </dgm:pt>
    <dgm:pt modelId="{26398193-8CFA-4BBF-A491-016C9697D280}" type="pres">
      <dgm:prSet presAssocID="{B46FC30B-AACB-48D0-BA6B-DFE7B6EF6D7D}" presName="ThreeConn_2-3" presStyleLbl="fgAccFollowNode1" presStyleIdx="1" presStyleCnt="2">
        <dgm:presLayoutVars>
          <dgm:bulletEnabled val="1"/>
        </dgm:presLayoutVars>
      </dgm:prSet>
      <dgm:spPr/>
    </dgm:pt>
    <dgm:pt modelId="{B34D2DF3-2C3B-4B7C-A325-8FDA21C6D2F4}" type="pres">
      <dgm:prSet presAssocID="{B46FC30B-AACB-48D0-BA6B-DFE7B6EF6D7D}" presName="ThreeNodes_1_text" presStyleLbl="node1" presStyleIdx="2" presStyleCnt="3">
        <dgm:presLayoutVars>
          <dgm:bulletEnabled val="1"/>
        </dgm:presLayoutVars>
      </dgm:prSet>
      <dgm:spPr/>
    </dgm:pt>
    <dgm:pt modelId="{08157B34-60D3-4494-A33E-D9A003EC1844}" type="pres">
      <dgm:prSet presAssocID="{B46FC30B-AACB-48D0-BA6B-DFE7B6EF6D7D}" presName="ThreeNodes_2_text" presStyleLbl="node1" presStyleIdx="2" presStyleCnt="3">
        <dgm:presLayoutVars>
          <dgm:bulletEnabled val="1"/>
        </dgm:presLayoutVars>
      </dgm:prSet>
      <dgm:spPr/>
    </dgm:pt>
    <dgm:pt modelId="{C848F242-5B65-4086-80EE-7034FD37A25D}" type="pres">
      <dgm:prSet presAssocID="{B46FC30B-AACB-48D0-BA6B-DFE7B6EF6D7D}" presName="ThreeNodes_3_text" presStyleLbl="node1" presStyleIdx="2" presStyleCnt="3">
        <dgm:presLayoutVars>
          <dgm:bulletEnabled val="1"/>
        </dgm:presLayoutVars>
      </dgm:prSet>
      <dgm:spPr/>
    </dgm:pt>
  </dgm:ptLst>
  <dgm:cxnLst>
    <dgm:cxn modelId="{983F0703-0619-43B8-B380-3F4E1F4F97CC}" type="presOf" srcId="{8BF06A58-DD38-43B3-B3B3-CCCA0E45FDEE}" destId="{C848F242-5B65-4086-80EE-7034FD37A25D}" srcOrd="1" destOrd="0" presId="urn:microsoft.com/office/officeart/2005/8/layout/vProcess5"/>
    <dgm:cxn modelId="{88236F2A-4334-4319-A2F2-797422ED3D5B}" type="presOf" srcId="{B46FC30B-AACB-48D0-BA6B-DFE7B6EF6D7D}" destId="{0575E481-D719-44D6-8B28-2C2EA043A023}" srcOrd="0" destOrd="0" presId="urn:microsoft.com/office/officeart/2005/8/layout/vProcess5"/>
    <dgm:cxn modelId="{F2BCE461-7EDE-4B88-A128-D3F5951F52E7}" srcId="{B46FC30B-AACB-48D0-BA6B-DFE7B6EF6D7D}" destId="{7508FCD5-9497-48FA-892C-00FADD8CC9B6}" srcOrd="1" destOrd="0" parTransId="{5C9A32F4-DC73-40E0-9D2D-A98F13B6AAF5}" sibTransId="{D8CBD3CB-3F2D-4EED-A76F-9EE0344FA58C}"/>
    <dgm:cxn modelId="{4C696476-AA46-4649-82BE-2EB2144DD87D}" type="presOf" srcId="{19D6CADA-E1D4-455F-BB68-684FDACDAB5D}" destId="{F30F85B2-5E71-4086-BAD3-50713BAADC99}" srcOrd="0" destOrd="0" presId="urn:microsoft.com/office/officeart/2005/8/layout/vProcess5"/>
    <dgm:cxn modelId="{BDB2B87B-558D-4A0A-AF45-F430A3AB1629}" srcId="{B46FC30B-AACB-48D0-BA6B-DFE7B6EF6D7D}" destId="{8BF06A58-DD38-43B3-B3B3-CCCA0E45FDEE}" srcOrd="2" destOrd="0" parTransId="{C0D2B2D0-B32E-4050-A85C-F948CDFB874C}" sibTransId="{7D903442-9FF2-4922-AB6C-45D4BA5FE037}"/>
    <dgm:cxn modelId="{22F7F481-261F-407C-B284-B63786A9B0E5}" type="presOf" srcId="{584756AB-DF60-4DC1-ACF7-988E4DF0A41D}" destId="{59A0151E-4E34-403A-889D-ADD2163EB172}" srcOrd="0" destOrd="0" presId="urn:microsoft.com/office/officeart/2005/8/layout/vProcess5"/>
    <dgm:cxn modelId="{13A57A84-B125-4843-9C7A-9C67F89C69EA}" type="presOf" srcId="{7508FCD5-9497-48FA-892C-00FADD8CC9B6}" destId="{08157B34-60D3-4494-A33E-D9A003EC1844}" srcOrd="1" destOrd="0" presId="urn:microsoft.com/office/officeart/2005/8/layout/vProcess5"/>
    <dgm:cxn modelId="{F4B2358C-5B39-415D-8B0C-F9013D5B48D5}" type="presOf" srcId="{19D6CADA-E1D4-455F-BB68-684FDACDAB5D}" destId="{B34D2DF3-2C3B-4B7C-A325-8FDA21C6D2F4}" srcOrd="1" destOrd="0" presId="urn:microsoft.com/office/officeart/2005/8/layout/vProcess5"/>
    <dgm:cxn modelId="{F880F498-A050-4523-8581-91CA12697FB0}" type="presOf" srcId="{7508FCD5-9497-48FA-892C-00FADD8CC9B6}" destId="{47AAFA54-61D4-444A-AD6A-55E2572F09AD}" srcOrd="0" destOrd="0" presId="urn:microsoft.com/office/officeart/2005/8/layout/vProcess5"/>
    <dgm:cxn modelId="{6F12DEF5-C064-4537-AE3F-D8E8D42F1E7E}" type="presOf" srcId="{D8CBD3CB-3F2D-4EED-A76F-9EE0344FA58C}" destId="{26398193-8CFA-4BBF-A491-016C9697D280}" srcOrd="0" destOrd="0" presId="urn:microsoft.com/office/officeart/2005/8/layout/vProcess5"/>
    <dgm:cxn modelId="{9207FBF7-04BA-4A7F-BC22-3E66037BCA68}" type="presOf" srcId="{8BF06A58-DD38-43B3-B3B3-CCCA0E45FDEE}" destId="{D8B85B55-AD76-4F88-9AC9-4F79FBCD4487}" srcOrd="0" destOrd="0" presId="urn:microsoft.com/office/officeart/2005/8/layout/vProcess5"/>
    <dgm:cxn modelId="{EC746CFD-784A-44EB-9C30-9143E0DC74FE}" srcId="{B46FC30B-AACB-48D0-BA6B-DFE7B6EF6D7D}" destId="{19D6CADA-E1D4-455F-BB68-684FDACDAB5D}" srcOrd="0" destOrd="0" parTransId="{A13871EA-98E3-4F30-B079-30B85E7D4B72}" sibTransId="{584756AB-DF60-4DC1-ACF7-988E4DF0A41D}"/>
    <dgm:cxn modelId="{E4B9C032-744F-4368-BC12-C0E351D64C7D}" type="presParOf" srcId="{0575E481-D719-44D6-8B28-2C2EA043A023}" destId="{A981DC01-5252-4901-9E86-9B7E45E09F87}" srcOrd="0" destOrd="0" presId="urn:microsoft.com/office/officeart/2005/8/layout/vProcess5"/>
    <dgm:cxn modelId="{05BA3C7B-654F-48F5-AF2F-A512899E69BA}" type="presParOf" srcId="{0575E481-D719-44D6-8B28-2C2EA043A023}" destId="{F30F85B2-5E71-4086-BAD3-50713BAADC99}" srcOrd="1" destOrd="0" presId="urn:microsoft.com/office/officeart/2005/8/layout/vProcess5"/>
    <dgm:cxn modelId="{4B94C1E6-FAB0-4A87-9CEE-8EFEB9C8F111}" type="presParOf" srcId="{0575E481-D719-44D6-8B28-2C2EA043A023}" destId="{47AAFA54-61D4-444A-AD6A-55E2572F09AD}" srcOrd="2" destOrd="0" presId="urn:microsoft.com/office/officeart/2005/8/layout/vProcess5"/>
    <dgm:cxn modelId="{1223D604-B5EE-4061-A56A-C8EF53FEF4CE}" type="presParOf" srcId="{0575E481-D719-44D6-8B28-2C2EA043A023}" destId="{D8B85B55-AD76-4F88-9AC9-4F79FBCD4487}" srcOrd="3" destOrd="0" presId="urn:microsoft.com/office/officeart/2005/8/layout/vProcess5"/>
    <dgm:cxn modelId="{A6EA4EA5-8BA0-47DA-A719-DBF705DF2A97}" type="presParOf" srcId="{0575E481-D719-44D6-8B28-2C2EA043A023}" destId="{59A0151E-4E34-403A-889D-ADD2163EB172}" srcOrd="4" destOrd="0" presId="urn:microsoft.com/office/officeart/2005/8/layout/vProcess5"/>
    <dgm:cxn modelId="{8E7CF3FE-AE89-427C-961D-CCE0D83670EB}" type="presParOf" srcId="{0575E481-D719-44D6-8B28-2C2EA043A023}" destId="{26398193-8CFA-4BBF-A491-016C9697D280}" srcOrd="5" destOrd="0" presId="urn:microsoft.com/office/officeart/2005/8/layout/vProcess5"/>
    <dgm:cxn modelId="{F56250ED-6DC6-4A34-AA9C-771663DB834C}" type="presParOf" srcId="{0575E481-D719-44D6-8B28-2C2EA043A023}" destId="{B34D2DF3-2C3B-4B7C-A325-8FDA21C6D2F4}" srcOrd="6" destOrd="0" presId="urn:microsoft.com/office/officeart/2005/8/layout/vProcess5"/>
    <dgm:cxn modelId="{D2BC8FFB-8270-40E1-8DF7-58D0AA05CBBB}" type="presParOf" srcId="{0575E481-D719-44D6-8B28-2C2EA043A023}" destId="{08157B34-60D3-4494-A33E-D9A003EC1844}" srcOrd="7" destOrd="0" presId="urn:microsoft.com/office/officeart/2005/8/layout/vProcess5"/>
    <dgm:cxn modelId="{35F1BD34-7E11-4538-9AB5-51133BD7236F}" type="presParOf" srcId="{0575E481-D719-44D6-8B28-2C2EA043A023}" destId="{C848F242-5B65-4086-80EE-7034FD37A25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8155D4-A206-43F3-983B-CC0958CFFC73}"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25DDB231-4744-4B3B-95B2-A005AACE64D7}">
      <dgm:prSet/>
      <dgm:spPr/>
      <dgm:t>
        <a:bodyPr/>
        <a:lstStyle/>
        <a:p>
          <a:r>
            <a:rPr lang="tr-TR" dirty="0"/>
            <a:t>Öğrencilerin ders seçimlerini yapmadan önce ders içerikleri konusunda </a:t>
          </a:r>
          <a:r>
            <a:rPr lang="tr-TR" dirty="0">
              <a:solidFill>
                <a:srgbClr val="FF0000"/>
              </a:solidFill>
            </a:rPr>
            <a:t>araştırma yapmaları ve bölüm koordinatörlerine hazırlıklı gitmeleri </a:t>
          </a:r>
          <a:r>
            <a:rPr lang="tr-TR" dirty="0"/>
            <a:t>gerekmektedir.</a:t>
          </a:r>
          <a:endParaRPr lang="en-US" dirty="0"/>
        </a:p>
      </dgm:t>
    </dgm:pt>
    <dgm:pt modelId="{2A71C3B1-8CAF-4E75-9410-9D8A18A32395}" type="parTrans" cxnId="{1E4B4FAD-B56D-4FD1-996D-7E3E7227EE57}">
      <dgm:prSet/>
      <dgm:spPr/>
      <dgm:t>
        <a:bodyPr/>
        <a:lstStyle/>
        <a:p>
          <a:endParaRPr lang="en-US"/>
        </a:p>
      </dgm:t>
    </dgm:pt>
    <dgm:pt modelId="{ED26BCCC-16F1-4297-994B-56F88961168D}" type="sibTrans" cxnId="{1E4B4FAD-B56D-4FD1-996D-7E3E7227EE57}">
      <dgm:prSet/>
      <dgm:spPr/>
      <dgm:t>
        <a:bodyPr/>
        <a:lstStyle/>
        <a:p>
          <a:endParaRPr lang="en-US"/>
        </a:p>
      </dgm:t>
    </dgm:pt>
    <dgm:pt modelId="{1C2CB729-DA92-42CE-9619-A35345F47A6E}">
      <dgm:prSet/>
      <dgm:spPr/>
      <dgm:t>
        <a:bodyPr/>
        <a:lstStyle/>
        <a:p>
          <a:r>
            <a:rPr lang="tr-TR" dirty="0"/>
            <a:t>Öğrenciler karşı kurumda </a:t>
          </a:r>
          <a:r>
            <a:rPr lang="tr-TR" dirty="0">
              <a:solidFill>
                <a:srgbClr val="FF0000"/>
              </a:solidFill>
            </a:rPr>
            <a:t>en az 30 AKTS’lik </a:t>
          </a:r>
          <a:r>
            <a:rPr lang="tr-TR" dirty="0"/>
            <a:t>ders yükü almak zorundadır.</a:t>
          </a:r>
        </a:p>
        <a:p>
          <a:r>
            <a:rPr lang="tr-TR" dirty="0"/>
            <a:t>Bu ders yüküne ulaşamayan öğrenciler, Erasmus hakkını kullanamaz.</a:t>
          </a:r>
          <a:endParaRPr lang="en-US" dirty="0"/>
        </a:p>
      </dgm:t>
    </dgm:pt>
    <dgm:pt modelId="{F14A425B-2BE5-4A5F-89A6-53ACFA98E335}" type="parTrans" cxnId="{6BD14ACC-C72E-4E32-9FED-DCF344433C8A}">
      <dgm:prSet/>
      <dgm:spPr/>
      <dgm:t>
        <a:bodyPr/>
        <a:lstStyle/>
        <a:p>
          <a:endParaRPr lang="en-US"/>
        </a:p>
      </dgm:t>
    </dgm:pt>
    <dgm:pt modelId="{D0C3A102-671F-43EA-9DEE-0E0053207FAC}" type="sibTrans" cxnId="{6BD14ACC-C72E-4E32-9FED-DCF344433C8A}">
      <dgm:prSet/>
      <dgm:spPr/>
      <dgm:t>
        <a:bodyPr/>
        <a:lstStyle/>
        <a:p>
          <a:endParaRPr lang="en-US"/>
        </a:p>
      </dgm:t>
    </dgm:pt>
    <dgm:pt modelId="{AF30B116-5FF4-44A7-99E0-89C0D4C7F5C0}" type="pres">
      <dgm:prSet presAssocID="{E18155D4-A206-43F3-983B-CC0958CFFC73}" presName="root" presStyleCnt="0">
        <dgm:presLayoutVars>
          <dgm:dir/>
          <dgm:resizeHandles val="exact"/>
        </dgm:presLayoutVars>
      </dgm:prSet>
      <dgm:spPr/>
    </dgm:pt>
    <dgm:pt modelId="{8DFA5C65-DE84-4839-9E83-C39470DF14F1}" type="pres">
      <dgm:prSet presAssocID="{25DDB231-4744-4B3B-95B2-A005AACE64D7}" presName="compNode" presStyleCnt="0"/>
      <dgm:spPr/>
    </dgm:pt>
    <dgm:pt modelId="{FFBA5867-A914-4794-BD5F-21BB4E4342A0}" type="pres">
      <dgm:prSet presAssocID="{25DDB231-4744-4B3B-95B2-A005AACE64D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6">
              <a:lumMod val="60000"/>
              <a:lumOff val="40000"/>
            </a:schemeClr>
          </a:solidFill>
        </a:ln>
      </dgm:spPr>
      <dgm:extLst>
        <a:ext uri="{E40237B7-FDA0-4F09-8148-C483321AD2D9}">
          <dgm14:cNvPr xmlns:dgm14="http://schemas.microsoft.com/office/drawing/2010/diagram" id="0" name="" descr="Sınıf düz dolguyla"/>
        </a:ext>
      </dgm:extLst>
    </dgm:pt>
    <dgm:pt modelId="{A72B6FF8-63CD-4975-AAD0-68850246E44A}" type="pres">
      <dgm:prSet presAssocID="{25DDB231-4744-4B3B-95B2-A005AACE64D7}" presName="spaceRect" presStyleCnt="0"/>
      <dgm:spPr/>
    </dgm:pt>
    <dgm:pt modelId="{BCDC6453-030B-42AF-A297-8272F0AB41C7}" type="pres">
      <dgm:prSet presAssocID="{25DDB231-4744-4B3B-95B2-A005AACE64D7}" presName="textRect" presStyleLbl="revTx" presStyleIdx="0" presStyleCnt="2" custScaleY="175575">
        <dgm:presLayoutVars>
          <dgm:chMax val="1"/>
          <dgm:chPref val="1"/>
        </dgm:presLayoutVars>
      </dgm:prSet>
      <dgm:spPr/>
    </dgm:pt>
    <dgm:pt modelId="{CD95F153-49FA-4FD3-B24D-625232D0355C}" type="pres">
      <dgm:prSet presAssocID="{ED26BCCC-16F1-4297-994B-56F88961168D}" presName="sibTrans" presStyleCnt="0"/>
      <dgm:spPr/>
    </dgm:pt>
    <dgm:pt modelId="{A0C5DB70-0D8B-4228-816F-45F570562DC4}" type="pres">
      <dgm:prSet presAssocID="{1C2CB729-DA92-42CE-9619-A35345F47A6E}" presName="compNode" presStyleCnt="0"/>
      <dgm:spPr/>
    </dgm:pt>
    <dgm:pt modelId="{1309E5B4-C632-4A0B-8D77-8BEE93BC2B78}" type="pres">
      <dgm:prSet presAssocID="{1C2CB729-DA92-42CE-9619-A35345F47A6E}" presName="iconRect" presStyleLbl="node1" presStyleIdx="1" presStyleCnt="2"/>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accent6">
              <a:lumMod val="60000"/>
              <a:lumOff val="40000"/>
            </a:schemeClr>
          </a:solidFill>
        </a:ln>
      </dgm:spPr>
    </dgm:pt>
    <dgm:pt modelId="{93D7D422-BEA3-4EEA-943B-7B13501DC6A6}" type="pres">
      <dgm:prSet presAssocID="{1C2CB729-DA92-42CE-9619-A35345F47A6E}" presName="spaceRect" presStyleCnt="0"/>
      <dgm:spPr/>
    </dgm:pt>
    <dgm:pt modelId="{C2AC3E9F-F7E0-4463-A8CC-9558F40852DE}" type="pres">
      <dgm:prSet presAssocID="{1C2CB729-DA92-42CE-9619-A35345F47A6E}" presName="textRect" presStyleLbl="revTx" presStyleIdx="1" presStyleCnt="2" custScaleY="187057">
        <dgm:presLayoutVars>
          <dgm:chMax val="1"/>
          <dgm:chPref val="1"/>
        </dgm:presLayoutVars>
      </dgm:prSet>
      <dgm:spPr/>
    </dgm:pt>
  </dgm:ptLst>
  <dgm:cxnLst>
    <dgm:cxn modelId="{1719E650-8921-48A5-879E-F6CCDD2FB4CF}" type="presOf" srcId="{E18155D4-A206-43F3-983B-CC0958CFFC73}" destId="{AF30B116-5FF4-44A7-99E0-89C0D4C7F5C0}" srcOrd="0" destOrd="0" presId="urn:microsoft.com/office/officeart/2018/2/layout/IconLabelList"/>
    <dgm:cxn modelId="{1E4B4FAD-B56D-4FD1-996D-7E3E7227EE57}" srcId="{E18155D4-A206-43F3-983B-CC0958CFFC73}" destId="{25DDB231-4744-4B3B-95B2-A005AACE64D7}" srcOrd="0" destOrd="0" parTransId="{2A71C3B1-8CAF-4E75-9410-9D8A18A32395}" sibTransId="{ED26BCCC-16F1-4297-994B-56F88961168D}"/>
    <dgm:cxn modelId="{6BD14ACC-C72E-4E32-9FED-DCF344433C8A}" srcId="{E18155D4-A206-43F3-983B-CC0958CFFC73}" destId="{1C2CB729-DA92-42CE-9619-A35345F47A6E}" srcOrd="1" destOrd="0" parTransId="{F14A425B-2BE5-4A5F-89A6-53ACFA98E335}" sibTransId="{D0C3A102-671F-43EA-9DEE-0E0053207FAC}"/>
    <dgm:cxn modelId="{FFDA4ECE-12E0-44F9-9E57-DFDC9E2A60AF}" type="presOf" srcId="{25DDB231-4744-4B3B-95B2-A005AACE64D7}" destId="{BCDC6453-030B-42AF-A297-8272F0AB41C7}" srcOrd="0" destOrd="0" presId="urn:microsoft.com/office/officeart/2018/2/layout/IconLabelList"/>
    <dgm:cxn modelId="{DAFAB6D5-5620-4100-8BC6-5C22ADEF5354}" type="presOf" srcId="{1C2CB729-DA92-42CE-9619-A35345F47A6E}" destId="{C2AC3E9F-F7E0-4463-A8CC-9558F40852DE}" srcOrd="0" destOrd="0" presId="urn:microsoft.com/office/officeart/2018/2/layout/IconLabelList"/>
    <dgm:cxn modelId="{ACBB847C-F0BB-4CB7-943E-FB24A77FCDE1}" type="presParOf" srcId="{AF30B116-5FF4-44A7-99E0-89C0D4C7F5C0}" destId="{8DFA5C65-DE84-4839-9E83-C39470DF14F1}" srcOrd="0" destOrd="0" presId="urn:microsoft.com/office/officeart/2018/2/layout/IconLabelList"/>
    <dgm:cxn modelId="{81AF5394-5DA5-418F-A104-BC8EDCE09498}" type="presParOf" srcId="{8DFA5C65-DE84-4839-9E83-C39470DF14F1}" destId="{FFBA5867-A914-4794-BD5F-21BB4E4342A0}" srcOrd="0" destOrd="0" presId="urn:microsoft.com/office/officeart/2018/2/layout/IconLabelList"/>
    <dgm:cxn modelId="{359AA61D-5643-47E3-B602-4E55B1C1B751}" type="presParOf" srcId="{8DFA5C65-DE84-4839-9E83-C39470DF14F1}" destId="{A72B6FF8-63CD-4975-AAD0-68850246E44A}" srcOrd="1" destOrd="0" presId="urn:microsoft.com/office/officeart/2018/2/layout/IconLabelList"/>
    <dgm:cxn modelId="{2D865DF8-63F9-4A7F-80A3-D8A4029A55FF}" type="presParOf" srcId="{8DFA5C65-DE84-4839-9E83-C39470DF14F1}" destId="{BCDC6453-030B-42AF-A297-8272F0AB41C7}" srcOrd="2" destOrd="0" presId="urn:microsoft.com/office/officeart/2018/2/layout/IconLabelList"/>
    <dgm:cxn modelId="{5FAD46D5-4283-48FC-9D66-2D0FB2ED79B1}" type="presParOf" srcId="{AF30B116-5FF4-44A7-99E0-89C0D4C7F5C0}" destId="{CD95F153-49FA-4FD3-B24D-625232D0355C}" srcOrd="1" destOrd="0" presId="urn:microsoft.com/office/officeart/2018/2/layout/IconLabelList"/>
    <dgm:cxn modelId="{4ABB0E08-F41C-426E-9C5F-6A794E8F4AE4}" type="presParOf" srcId="{AF30B116-5FF4-44A7-99E0-89C0D4C7F5C0}" destId="{A0C5DB70-0D8B-4228-816F-45F570562DC4}" srcOrd="2" destOrd="0" presId="urn:microsoft.com/office/officeart/2018/2/layout/IconLabelList"/>
    <dgm:cxn modelId="{29F6FFF8-D7AD-46BE-A6A6-C69F1392FD2D}" type="presParOf" srcId="{A0C5DB70-0D8B-4228-816F-45F570562DC4}" destId="{1309E5B4-C632-4A0B-8D77-8BEE93BC2B78}" srcOrd="0" destOrd="0" presId="urn:microsoft.com/office/officeart/2018/2/layout/IconLabelList"/>
    <dgm:cxn modelId="{0D93EC02-9C17-4A03-A690-CB35BA98E3FF}" type="presParOf" srcId="{A0C5DB70-0D8B-4228-816F-45F570562DC4}" destId="{93D7D422-BEA3-4EEA-943B-7B13501DC6A6}" srcOrd="1" destOrd="0" presId="urn:microsoft.com/office/officeart/2018/2/layout/IconLabelList"/>
    <dgm:cxn modelId="{25ED1C31-E437-4A09-A94D-6B2F9854BC96}" type="presParOf" srcId="{A0C5DB70-0D8B-4228-816F-45F570562DC4}" destId="{C2AC3E9F-F7E0-4463-A8CC-9558F40852D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7FCE52-BB8D-4E5E-B5CD-78601353216B}" type="doc">
      <dgm:prSet loTypeId="urn:microsoft.com/office/officeart/2005/8/layout/vProcess5" loCatId="process" qsTypeId="urn:microsoft.com/office/officeart/2005/8/quickstyle/simple2" qsCatId="simple" csTypeId="urn:microsoft.com/office/officeart/2005/8/colors/accent0_3" csCatId="mainScheme" phldr="1"/>
      <dgm:spPr/>
      <dgm:t>
        <a:bodyPr/>
        <a:lstStyle/>
        <a:p>
          <a:endParaRPr lang="en-US"/>
        </a:p>
      </dgm:t>
    </dgm:pt>
    <dgm:pt modelId="{51EBE00E-0DAF-4293-9188-59B33CBC9EFC}">
      <dgm:prSet custT="1"/>
      <dgm:spPr/>
      <dgm:t>
        <a:bodyPr/>
        <a:lstStyle/>
        <a:p>
          <a:r>
            <a:rPr lang="tr-TR" sz="1600" dirty="0"/>
            <a:t>Hareketliliğin başarılı sayılabilmesi için minimum süre 2 aydır.</a:t>
          </a:r>
          <a:endParaRPr lang="en-US" sz="1600" dirty="0"/>
        </a:p>
      </dgm:t>
    </dgm:pt>
    <dgm:pt modelId="{CAC5E0DD-03B0-4744-AE0F-6272714DD64C}" type="parTrans" cxnId="{A009BCED-2BAC-4EA0-A5F4-1CF8E889B502}">
      <dgm:prSet/>
      <dgm:spPr/>
      <dgm:t>
        <a:bodyPr/>
        <a:lstStyle/>
        <a:p>
          <a:endParaRPr lang="en-US"/>
        </a:p>
      </dgm:t>
    </dgm:pt>
    <dgm:pt modelId="{38B56183-5DD8-4313-B152-3F1C86A1CB8F}" type="sibTrans" cxnId="{A009BCED-2BAC-4EA0-A5F4-1CF8E889B502}">
      <dgm:prSet/>
      <dgm:spPr/>
      <dgm:t>
        <a:bodyPr/>
        <a:lstStyle/>
        <a:p>
          <a:endParaRPr lang="en-US"/>
        </a:p>
      </dgm:t>
    </dgm:pt>
    <dgm:pt modelId="{150A7444-5DF1-4A6B-998A-18643DC53D16}">
      <dgm:prSet custT="1"/>
      <dgm:spPr/>
      <dgm:t>
        <a:bodyPr/>
        <a:lstStyle/>
        <a:p>
          <a:pPr algn="ctr"/>
          <a:r>
            <a:rPr lang="tr-TR" sz="1400" dirty="0"/>
            <a:t>2 aydan önce dönmek isterseniz, hareketlilik başarısız sayıldığı için tahsis edilen hibe geri alınır.</a:t>
          </a:r>
          <a:r>
            <a:rPr lang="tr-TR" altLang="en-US" sz="1400" dirty="0">
              <a:latin typeface="Franklin Gothic Book" panose="020B0503020102020204" pitchFamily="34" charset="0"/>
            </a:rPr>
            <a:t> </a:t>
          </a:r>
        </a:p>
      </dgm:t>
    </dgm:pt>
    <dgm:pt modelId="{98124EFC-FB48-4304-900A-C733371A3A63}" type="parTrans" cxnId="{DBF89B4C-9994-41EC-B5BC-756360AC4E14}">
      <dgm:prSet/>
      <dgm:spPr/>
      <dgm:t>
        <a:bodyPr/>
        <a:lstStyle/>
        <a:p>
          <a:endParaRPr lang="tr-TR"/>
        </a:p>
      </dgm:t>
    </dgm:pt>
    <dgm:pt modelId="{8DA5911E-4EC3-4BAC-BE25-E29051B204A6}" type="sibTrans" cxnId="{DBF89B4C-9994-41EC-B5BC-756360AC4E14}">
      <dgm:prSet/>
      <dgm:spPr/>
      <dgm:t>
        <a:bodyPr/>
        <a:lstStyle/>
        <a:p>
          <a:endParaRPr lang="tr-TR"/>
        </a:p>
      </dgm:t>
    </dgm:pt>
    <dgm:pt modelId="{F4B8FA05-AB98-48D0-A43C-6CFA7CE7A2EA}">
      <dgm:prSet custT="1"/>
      <dgm:spPr/>
      <dgm:t>
        <a:bodyPr/>
        <a:lstStyle/>
        <a:p>
          <a:pPr algn="ctr"/>
          <a:r>
            <a:rPr lang="tr-TR" altLang="en-US" sz="1300" dirty="0">
              <a:latin typeface="Franklin Gothic Book" panose="020B0503020102020204" pitchFamily="34" charset="0"/>
            </a:rPr>
            <a:t>Sömestr ve resmi tatil haricinde 7 </a:t>
          </a:r>
          <a:r>
            <a:rPr lang="tr-TR" altLang="en-US" sz="1600" dirty="0">
              <a:latin typeface="Franklin Gothic Book" panose="020B0503020102020204" pitchFamily="34" charset="0"/>
            </a:rPr>
            <a:t>günden</a:t>
          </a:r>
          <a:r>
            <a:rPr lang="tr-TR" altLang="en-US" sz="1300" dirty="0">
              <a:latin typeface="Franklin Gothic Book" panose="020B0503020102020204" pitchFamily="34" charset="0"/>
            </a:rPr>
            <a:t> fazla ev sahibi şehir / ülkeden ayrı kalınması, dönüş hibenizde kesinti sebebidir.</a:t>
          </a:r>
        </a:p>
      </dgm:t>
    </dgm:pt>
    <dgm:pt modelId="{290C0EA3-F26E-47FD-B714-5707F6CF0350}" type="parTrans" cxnId="{2E7C9839-6881-41CB-9302-D859E6B0356F}">
      <dgm:prSet/>
      <dgm:spPr/>
      <dgm:t>
        <a:bodyPr/>
        <a:lstStyle/>
        <a:p>
          <a:endParaRPr lang="tr-TR"/>
        </a:p>
      </dgm:t>
    </dgm:pt>
    <dgm:pt modelId="{597DF2E7-2308-427E-91F1-4B97864045E9}" type="sibTrans" cxnId="{2E7C9839-6881-41CB-9302-D859E6B0356F}">
      <dgm:prSet/>
      <dgm:spPr/>
      <dgm:t>
        <a:bodyPr/>
        <a:lstStyle/>
        <a:p>
          <a:endParaRPr lang="tr-TR"/>
        </a:p>
      </dgm:t>
    </dgm:pt>
    <dgm:pt modelId="{D7DCE5C8-2031-4683-9691-1B4197212BDD}">
      <dgm:prSet custT="1"/>
      <dgm:spPr/>
      <dgm:t>
        <a:bodyPr/>
        <a:lstStyle/>
        <a:p>
          <a:pPr algn="ctr"/>
          <a:r>
            <a:rPr lang="tr-TR" altLang="en-US" sz="1600" dirty="0">
              <a:latin typeface="Franklin Gothic Book" panose="020B0503020102020204" pitchFamily="34" charset="0"/>
            </a:rPr>
            <a:t>Dönüşünüzde</a:t>
          </a:r>
          <a:r>
            <a:rPr lang="tr-TR" altLang="en-US" sz="1700" dirty="0">
              <a:latin typeface="Franklin Gothic Book" panose="020B0503020102020204" pitchFamily="34" charset="0"/>
            </a:rPr>
            <a:t> gerekli belgeler teslim edilmez ise: %80 hibe iade ALINIR.</a:t>
          </a:r>
          <a:endParaRPr lang="en-US" sz="1700" dirty="0"/>
        </a:p>
      </dgm:t>
    </dgm:pt>
    <dgm:pt modelId="{AD1F3DFB-65C3-4ECE-8074-CD367CDE21FA}" type="parTrans" cxnId="{688E0E29-7DE5-4E83-8BF5-39668690CCE3}">
      <dgm:prSet/>
      <dgm:spPr/>
      <dgm:t>
        <a:bodyPr/>
        <a:lstStyle/>
        <a:p>
          <a:endParaRPr lang="tr-TR"/>
        </a:p>
      </dgm:t>
    </dgm:pt>
    <dgm:pt modelId="{D0867464-4F09-4627-A2DD-1096F705BEB9}" type="sibTrans" cxnId="{688E0E29-7DE5-4E83-8BF5-39668690CCE3}">
      <dgm:prSet/>
      <dgm:spPr/>
      <dgm:t>
        <a:bodyPr/>
        <a:lstStyle/>
        <a:p>
          <a:endParaRPr lang="tr-TR"/>
        </a:p>
      </dgm:t>
    </dgm:pt>
    <dgm:pt modelId="{28602AB3-94AF-4B74-A79A-94D620133866}" type="pres">
      <dgm:prSet presAssocID="{A37FCE52-BB8D-4E5E-B5CD-78601353216B}" presName="outerComposite" presStyleCnt="0">
        <dgm:presLayoutVars>
          <dgm:chMax val="5"/>
          <dgm:dir/>
          <dgm:resizeHandles val="exact"/>
        </dgm:presLayoutVars>
      </dgm:prSet>
      <dgm:spPr/>
    </dgm:pt>
    <dgm:pt modelId="{C1179C4D-EAA9-4C42-9A9F-8D2A9F9A021C}" type="pres">
      <dgm:prSet presAssocID="{A37FCE52-BB8D-4E5E-B5CD-78601353216B}" presName="dummyMaxCanvas" presStyleCnt="0">
        <dgm:presLayoutVars/>
      </dgm:prSet>
      <dgm:spPr/>
    </dgm:pt>
    <dgm:pt modelId="{E18EB023-921F-49D2-A635-2DA1529FA516}" type="pres">
      <dgm:prSet presAssocID="{A37FCE52-BB8D-4E5E-B5CD-78601353216B}" presName="FourNodes_1" presStyleLbl="node1" presStyleIdx="0" presStyleCnt="4">
        <dgm:presLayoutVars>
          <dgm:bulletEnabled val="1"/>
        </dgm:presLayoutVars>
      </dgm:prSet>
      <dgm:spPr/>
    </dgm:pt>
    <dgm:pt modelId="{6C00CC25-BDD9-4B17-BF22-7CA986506F6F}" type="pres">
      <dgm:prSet presAssocID="{A37FCE52-BB8D-4E5E-B5CD-78601353216B}" presName="FourNodes_2" presStyleLbl="node1" presStyleIdx="1" presStyleCnt="4">
        <dgm:presLayoutVars>
          <dgm:bulletEnabled val="1"/>
        </dgm:presLayoutVars>
      </dgm:prSet>
      <dgm:spPr/>
    </dgm:pt>
    <dgm:pt modelId="{E4BA76F6-6917-455B-BA15-C181AFBCEF16}" type="pres">
      <dgm:prSet presAssocID="{A37FCE52-BB8D-4E5E-B5CD-78601353216B}" presName="FourNodes_3" presStyleLbl="node1" presStyleIdx="2" presStyleCnt="4">
        <dgm:presLayoutVars>
          <dgm:bulletEnabled val="1"/>
        </dgm:presLayoutVars>
      </dgm:prSet>
      <dgm:spPr/>
    </dgm:pt>
    <dgm:pt modelId="{0B77E71F-3ED7-4163-8375-DF58BF8A83B5}" type="pres">
      <dgm:prSet presAssocID="{A37FCE52-BB8D-4E5E-B5CD-78601353216B}" presName="FourNodes_4" presStyleLbl="node1" presStyleIdx="3" presStyleCnt="4">
        <dgm:presLayoutVars>
          <dgm:bulletEnabled val="1"/>
        </dgm:presLayoutVars>
      </dgm:prSet>
      <dgm:spPr/>
    </dgm:pt>
    <dgm:pt modelId="{E7FAB0B1-F69E-4166-85DE-EF7938551434}" type="pres">
      <dgm:prSet presAssocID="{A37FCE52-BB8D-4E5E-B5CD-78601353216B}" presName="FourConn_1-2" presStyleLbl="fgAccFollowNode1" presStyleIdx="0" presStyleCnt="3">
        <dgm:presLayoutVars>
          <dgm:bulletEnabled val="1"/>
        </dgm:presLayoutVars>
      </dgm:prSet>
      <dgm:spPr/>
    </dgm:pt>
    <dgm:pt modelId="{6693A955-21D0-4641-AED6-FF77D19B1D10}" type="pres">
      <dgm:prSet presAssocID="{A37FCE52-BB8D-4E5E-B5CD-78601353216B}" presName="FourConn_2-3" presStyleLbl="fgAccFollowNode1" presStyleIdx="1" presStyleCnt="3">
        <dgm:presLayoutVars>
          <dgm:bulletEnabled val="1"/>
        </dgm:presLayoutVars>
      </dgm:prSet>
      <dgm:spPr/>
    </dgm:pt>
    <dgm:pt modelId="{5AD0AA9C-766F-4A07-B382-C75B3AC7FB9E}" type="pres">
      <dgm:prSet presAssocID="{A37FCE52-BB8D-4E5E-B5CD-78601353216B}" presName="FourConn_3-4" presStyleLbl="fgAccFollowNode1" presStyleIdx="2" presStyleCnt="3">
        <dgm:presLayoutVars>
          <dgm:bulletEnabled val="1"/>
        </dgm:presLayoutVars>
      </dgm:prSet>
      <dgm:spPr/>
    </dgm:pt>
    <dgm:pt modelId="{F9308F07-2EAE-4FD4-85FD-2E9A192F0DB3}" type="pres">
      <dgm:prSet presAssocID="{A37FCE52-BB8D-4E5E-B5CD-78601353216B}" presName="FourNodes_1_text" presStyleLbl="node1" presStyleIdx="3" presStyleCnt="4">
        <dgm:presLayoutVars>
          <dgm:bulletEnabled val="1"/>
        </dgm:presLayoutVars>
      </dgm:prSet>
      <dgm:spPr/>
    </dgm:pt>
    <dgm:pt modelId="{00C0E835-AAAF-4563-AE74-51B4F140C5E1}" type="pres">
      <dgm:prSet presAssocID="{A37FCE52-BB8D-4E5E-B5CD-78601353216B}" presName="FourNodes_2_text" presStyleLbl="node1" presStyleIdx="3" presStyleCnt="4">
        <dgm:presLayoutVars>
          <dgm:bulletEnabled val="1"/>
        </dgm:presLayoutVars>
      </dgm:prSet>
      <dgm:spPr/>
    </dgm:pt>
    <dgm:pt modelId="{07F9A5A2-2C42-44BE-8071-DCBFC97DE2DC}" type="pres">
      <dgm:prSet presAssocID="{A37FCE52-BB8D-4E5E-B5CD-78601353216B}" presName="FourNodes_3_text" presStyleLbl="node1" presStyleIdx="3" presStyleCnt="4">
        <dgm:presLayoutVars>
          <dgm:bulletEnabled val="1"/>
        </dgm:presLayoutVars>
      </dgm:prSet>
      <dgm:spPr/>
    </dgm:pt>
    <dgm:pt modelId="{12C47E95-1D02-4DC8-A1D3-603B26F21CE2}" type="pres">
      <dgm:prSet presAssocID="{A37FCE52-BB8D-4E5E-B5CD-78601353216B}" presName="FourNodes_4_text" presStyleLbl="node1" presStyleIdx="3" presStyleCnt="4">
        <dgm:presLayoutVars>
          <dgm:bulletEnabled val="1"/>
        </dgm:presLayoutVars>
      </dgm:prSet>
      <dgm:spPr/>
    </dgm:pt>
  </dgm:ptLst>
  <dgm:cxnLst>
    <dgm:cxn modelId="{3C2F1C14-D1A8-4624-B5DF-068B090B0FEF}" type="presOf" srcId="{51EBE00E-0DAF-4293-9188-59B33CBC9EFC}" destId="{E18EB023-921F-49D2-A635-2DA1529FA516}" srcOrd="0" destOrd="0" presId="urn:microsoft.com/office/officeart/2005/8/layout/vProcess5"/>
    <dgm:cxn modelId="{9BAAF922-5F10-4110-BA81-30908A1DF389}" type="presOf" srcId="{F4B8FA05-AB98-48D0-A43C-6CFA7CE7A2EA}" destId="{07F9A5A2-2C42-44BE-8071-DCBFC97DE2DC}" srcOrd="1" destOrd="0" presId="urn:microsoft.com/office/officeart/2005/8/layout/vProcess5"/>
    <dgm:cxn modelId="{688E0E29-7DE5-4E83-8BF5-39668690CCE3}" srcId="{A37FCE52-BB8D-4E5E-B5CD-78601353216B}" destId="{D7DCE5C8-2031-4683-9691-1B4197212BDD}" srcOrd="3" destOrd="0" parTransId="{AD1F3DFB-65C3-4ECE-8074-CD367CDE21FA}" sibTransId="{D0867464-4F09-4627-A2DD-1096F705BEB9}"/>
    <dgm:cxn modelId="{2E7C9839-6881-41CB-9302-D859E6B0356F}" srcId="{A37FCE52-BB8D-4E5E-B5CD-78601353216B}" destId="{F4B8FA05-AB98-48D0-A43C-6CFA7CE7A2EA}" srcOrd="2" destOrd="0" parTransId="{290C0EA3-F26E-47FD-B714-5707F6CF0350}" sibTransId="{597DF2E7-2308-427E-91F1-4B97864045E9}"/>
    <dgm:cxn modelId="{55781E5E-B5DF-4D28-9811-B955A4852A5B}" type="presOf" srcId="{F4B8FA05-AB98-48D0-A43C-6CFA7CE7A2EA}" destId="{E4BA76F6-6917-455B-BA15-C181AFBCEF16}" srcOrd="0" destOrd="0" presId="urn:microsoft.com/office/officeart/2005/8/layout/vProcess5"/>
    <dgm:cxn modelId="{D2541B69-6E0F-4FE2-981C-8C4B163479BC}" type="presOf" srcId="{A37FCE52-BB8D-4E5E-B5CD-78601353216B}" destId="{28602AB3-94AF-4B74-A79A-94D620133866}" srcOrd="0" destOrd="0" presId="urn:microsoft.com/office/officeart/2005/8/layout/vProcess5"/>
    <dgm:cxn modelId="{02824E4B-4D05-41A7-A691-9C86FC3BD044}" type="presOf" srcId="{D7DCE5C8-2031-4683-9691-1B4197212BDD}" destId="{12C47E95-1D02-4DC8-A1D3-603B26F21CE2}" srcOrd="1" destOrd="0" presId="urn:microsoft.com/office/officeart/2005/8/layout/vProcess5"/>
    <dgm:cxn modelId="{DBF89B4C-9994-41EC-B5BC-756360AC4E14}" srcId="{A37FCE52-BB8D-4E5E-B5CD-78601353216B}" destId="{150A7444-5DF1-4A6B-998A-18643DC53D16}" srcOrd="1" destOrd="0" parTransId="{98124EFC-FB48-4304-900A-C733371A3A63}" sibTransId="{8DA5911E-4EC3-4BAC-BE25-E29051B204A6}"/>
    <dgm:cxn modelId="{22D3254E-4567-467A-99D7-06D5B9934412}" type="presOf" srcId="{51EBE00E-0DAF-4293-9188-59B33CBC9EFC}" destId="{F9308F07-2EAE-4FD4-85FD-2E9A192F0DB3}" srcOrd="1" destOrd="0" presId="urn:microsoft.com/office/officeart/2005/8/layout/vProcess5"/>
    <dgm:cxn modelId="{DC659A74-C0BB-407A-B846-21E794882E2D}" type="presOf" srcId="{597DF2E7-2308-427E-91F1-4B97864045E9}" destId="{5AD0AA9C-766F-4A07-B382-C75B3AC7FB9E}" srcOrd="0" destOrd="0" presId="urn:microsoft.com/office/officeart/2005/8/layout/vProcess5"/>
    <dgm:cxn modelId="{9E0A1489-97AD-42F7-9C1C-0D05337055C0}" type="presOf" srcId="{38B56183-5DD8-4313-B152-3F1C86A1CB8F}" destId="{E7FAB0B1-F69E-4166-85DE-EF7938551434}" srcOrd="0" destOrd="0" presId="urn:microsoft.com/office/officeart/2005/8/layout/vProcess5"/>
    <dgm:cxn modelId="{0C53FE8C-87A4-4386-BBDF-C233965432A9}" type="presOf" srcId="{150A7444-5DF1-4A6B-998A-18643DC53D16}" destId="{00C0E835-AAAF-4563-AE74-51B4F140C5E1}" srcOrd="1" destOrd="0" presId="urn:microsoft.com/office/officeart/2005/8/layout/vProcess5"/>
    <dgm:cxn modelId="{B8259996-ED49-4D3F-9865-33FC881F24A5}" type="presOf" srcId="{D7DCE5C8-2031-4683-9691-1B4197212BDD}" destId="{0B77E71F-3ED7-4163-8375-DF58BF8A83B5}" srcOrd="0" destOrd="0" presId="urn:microsoft.com/office/officeart/2005/8/layout/vProcess5"/>
    <dgm:cxn modelId="{A0F261DF-1E95-4E28-8F01-DA2288678067}" type="presOf" srcId="{8DA5911E-4EC3-4BAC-BE25-E29051B204A6}" destId="{6693A955-21D0-4641-AED6-FF77D19B1D10}" srcOrd="0" destOrd="0" presId="urn:microsoft.com/office/officeart/2005/8/layout/vProcess5"/>
    <dgm:cxn modelId="{A009BCED-2BAC-4EA0-A5F4-1CF8E889B502}" srcId="{A37FCE52-BB8D-4E5E-B5CD-78601353216B}" destId="{51EBE00E-0DAF-4293-9188-59B33CBC9EFC}" srcOrd="0" destOrd="0" parTransId="{CAC5E0DD-03B0-4744-AE0F-6272714DD64C}" sibTransId="{38B56183-5DD8-4313-B152-3F1C86A1CB8F}"/>
    <dgm:cxn modelId="{45FBD2FE-2105-48CD-8EAA-EB93EAFAF1AD}" type="presOf" srcId="{150A7444-5DF1-4A6B-998A-18643DC53D16}" destId="{6C00CC25-BDD9-4B17-BF22-7CA986506F6F}" srcOrd="0" destOrd="0" presId="urn:microsoft.com/office/officeart/2005/8/layout/vProcess5"/>
    <dgm:cxn modelId="{5A48DDFA-DC4A-445B-8E63-4176585B8557}" type="presParOf" srcId="{28602AB3-94AF-4B74-A79A-94D620133866}" destId="{C1179C4D-EAA9-4C42-9A9F-8D2A9F9A021C}" srcOrd="0" destOrd="0" presId="urn:microsoft.com/office/officeart/2005/8/layout/vProcess5"/>
    <dgm:cxn modelId="{F9EA3C1B-3919-4B59-900B-BE6E0E447673}" type="presParOf" srcId="{28602AB3-94AF-4B74-A79A-94D620133866}" destId="{E18EB023-921F-49D2-A635-2DA1529FA516}" srcOrd="1" destOrd="0" presId="urn:microsoft.com/office/officeart/2005/8/layout/vProcess5"/>
    <dgm:cxn modelId="{2AF81906-FBE6-4542-8627-B51686539B89}" type="presParOf" srcId="{28602AB3-94AF-4B74-A79A-94D620133866}" destId="{6C00CC25-BDD9-4B17-BF22-7CA986506F6F}" srcOrd="2" destOrd="0" presId="urn:microsoft.com/office/officeart/2005/8/layout/vProcess5"/>
    <dgm:cxn modelId="{60C927F5-5B77-447F-BBD3-5A2810B2A233}" type="presParOf" srcId="{28602AB3-94AF-4B74-A79A-94D620133866}" destId="{E4BA76F6-6917-455B-BA15-C181AFBCEF16}" srcOrd="3" destOrd="0" presId="urn:microsoft.com/office/officeart/2005/8/layout/vProcess5"/>
    <dgm:cxn modelId="{24D10407-17B7-41F0-AA54-EDB778BA84F5}" type="presParOf" srcId="{28602AB3-94AF-4B74-A79A-94D620133866}" destId="{0B77E71F-3ED7-4163-8375-DF58BF8A83B5}" srcOrd="4" destOrd="0" presId="urn:microsoft.com/office/officeart/2005/8/layout/vProcess5"/>
    <dgm:cxn modelId="{0713C233-C914-4DC3-B43D-132B8D99AB4C}" type="presParOf" srcId="{28602AB3-94AF-4B74-A79A-94D620133866}" destId="{E7FAB0B1-F69E-4166-85DE-EF7938551434}" srcOrd="5" destOrd="0" presId="urn:microsoft.com/office/officeart/2005/8/layout/vProcess5"/>
    <dgm:cxn modelId="{AF1A11D4-861A-4E19-BA6A-6EC80C49E5E0}" type="presParOf" srcId="{28602AB3-94AF-4B74-A79A-94D620133866}" destId="{6693A955-21D0-4641-AED6-FF77D19B1D10}" srcOrd="6" destOrd="0" presId="urn:microsoft.com/office/officeart/2005/8/layout/vProcess5"/>
    <dgm:cxn modelId="{24EE3E3D-3DC7-40CD-9308-13676AA02309}" type="presParOf" srcId="{28602AB3-94AF-4B74-A79A-94D620133866}" destId="{5AD0AA9C-766F-4A07-B382-C75B3AC7FB9E}" srcOrd="7" destOrd="0" presId="urn:microsoft.com/office/officeart/2005/8/layout/vProcess5"/>
    <dgm:cxn modelId="{E8F64467-C915-41C0-8B1D-501F8EC439D3}" type="presParOf" srcId="{28602AB3-94AF-4B74-A79A-94D620133866}" destId="{F9308F07-2EAE-4FD4-85FD-2E9A192F0DB3}" srcOrd="8" destOrd="0" presId="urn:microsoft.com/office/officeart/2005/8/layout/vProcess5"/>
    <dgm:cxn modelId="{095645B7-5812-4AA3-9AF3-78D246A641A6}" type="presParOf" srcId="{28602AB3-94AF-4B74-A79A-94D620133866}" destId="{00C0E835-AAAF-4563-AE74-51B4F140C5E1}" srcOrd="9" destOrd="0" presId="urn:microsoft.com/office/officeart/2005/8/layout/vProcess5"/>
    <dgm:cxn modelId="{0F9D66FE-BC95-45BB-A5E1-C7DFB37732AD}" type="presParOf" srcId="{28602AB3-94AF-4B74-A79A-94D620133866}" destId="{07F9A5A2-2C42-44BE-8071-DCBFC97DE2DC}" srcOrd="10" destOrd="0" presId="urn:microsoft.com/office/officeart/2005/8/layout/vProcess5"/>
    <dgm:cxn modelId="{597FB2CE-76F5-4C1E-B773-18B22236426B}" type="presParOf" srcId="{28602AB3-94AF-4B74-A79A-94D620133866}" destId="{12C47E95-1D02-4DC8-A1D3-603B26F21CE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3F6D57-0196-4F59-97E7-1C8DECAB128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1D97A96-9C52-4D04-8CF2-2E0B555C93E5}">
      <dgm:prSet/>
      <dgm:spPr/>
      <dgm:t>
        <a:bodyPr/>
        <a:lstStyle/>
        <a:p>
          <a:r>
            <a:rPr lang="tr-TR"/>
            <a:t>Sending Institution: Erzincan Binali Yıldırım University</a:t>
          </a:r>
          <a:endParaRPr lang="en-US"/>
        </a:p>
      </dgm:t>
    </dgm:pt>
    <dgm:pt modelId="{90A05FDF-AD00-4659-ABC9-8BFF41BF130A}" type="parTrans" cxnId="{3EA5C101-6CEE-4540-81ED-899E8511905A}">
      <dgm:prSet/>
      <dgm:spPr/>
      <dgm:t>
        <a:bodyPr/>
        <a:lstStyle/>
        <a:p>
          <a:endParaRPr lang="en-US"/>
        </a:p>
      </dgm:t>
    </dgm:pt>
    <dgm:pt modelId="{3C44F7B2-7B4D-4A59-AB5E-62E2824AEA89}" type="sibTrans" cxnId="{3EA5C101-6CEE-4540-81ED-899E8511905A}">
      <dgm:prSet/>
      <dgm:spPr/>
      <dgm:t>
        <a:bodyPr/>
        <a:lstStyle/>
        <a:p>
          <a:endParaRPr lang="en-US"/>
        </a:p>
      </dgm:t>
    </dgm:pt>
    <dgm:pt modelId="{A79BB103-43F3-4483-BDA7-0218904CFC7D}">
      <dgm:prSet/>
      <dgm:spPr/>
      <dgm:t>
        <a:bodyPr/>
        <a:lstStyle/>
        <a:p>
          <a:r>
            <a:rPr lang="tr-TR"/>
            <a:t>Erasmus ID Code: TR ERZINCA01</a:t>
          </a:r>
          <a:endParaRPr lang="en-US"/>
        </a:p>
      </dgm:t>
    </dgm:pt>
    <dgm:pt modelId="{56008892-C478-406C-9276-45D2192E663B}" type="parTrans" cxnId="{9FC1E26B-D88D-4CF5-9E76-5D364718CC93}">
      <dgm:prSet/>
      <dgm:spPr/>
      <dgm:t>
        <a:bodyPr/>
        <a:lstStyle/>
        <a:p>
          <a:endParaRPr lang="en-US"/>
        </a:p>
      </dgm:t>
    </dgm:pt>
    <dgm:pt modelId="{8CFD0955-1834-4380-8C8F-87C54E62A9AE}" type="sibTrans" cxnId="{9FC1E26B-D88D-4CF5-9E76-5D364718CC93}">
      <dgm:prSet/>
      <dgm:spPr/>
      <dgm:t>
        <a:bodyPr/>
        <a:lstStyle/>
        <a:p>
          <a:endParaRPr lang="en-US"/>
        </a:p>
      </dgm:t>
    </dgm:pt>
    <dgm:pt modelId="{AC46E175-E0F2-4FC5-B0FB-89942D22D0E2}">
      <dgm:prSet/>
      <dgm:spPr/>
      <dgm:t>
        <a:bodyPr/>
        <a:lstStyle/>
        <a:p>
          <a:r>
            <a:rPr lang="tr-TR"/>
            <a:t>Erasmus PIC Code: 941937707</a:t>
          </a:r>
          <a:endParaRPr lang="en-US"/>
        </a:p>
      </dgm:t>
    </dgm:pt>
    <dgm:pt modelId="{501013FF-93CC-47B2-82D3-FF0E9A7DEA67}" type="parTrans" cxnId="{F3FAB1BB-1043-4792-8699-85E7A7361034}">
      <dgm:prSet/>
      <dgm:spPr/>
      <dgm:t>
        <a:bodyPr/>
        <a:lstStyle/>
        <a:p>
          <a:endParaRPr lang="en-US"/>
        </a:p>
      </dgm:t>
    </dgm:pt>
    <dgm:pt modelId="{55F50589-FD0C-4AE1-9A0B-8A7C57E8CEDA}" type="sibTrans" cxnId="{F3FAB1BB-1043-4792-8699-85E7A7361034}">
      <dgm:prSet/>
      <dgm:spPr/>
      <dgm:t>
        <a:bodyPr/>
        <a:lstStyle/>
        <a:p>
          <a:endParaRPr lang="en-US"/>
        </a:p>
      </dgm:t>
    </dgm:pt>
    <dgm:pt modelId="{F54DE679-B18C-484B-97D0-6C90C24FCF89}">
      <dgm:prSet/>
      <dgm:spPr/>
      <dgm:t>
        <a:bodyPr/>
        <a:lstStyle/>
        <a:p>
          <a:r>
            <a:rPr lang="tr-TR"/>
            <a:t>Organization ID: E10011569</a:t>
          </a:r>
          <a:endParaRPr lang="en-US"/>
        </a:p>
      </dgm:t>
    </dgm:pt>
    <dgm:pt modelId="{21C53E3D-32B6-4EC7-AB97-02B3336C0465}" type="parTrans" cxnId="{700E74D2-43D4-4977-B932-728B71F0320C}">
      <dgm:prSet/>
      <dgm:spPr/>
      <dgm:t>
        <a:bodyPr/>
        <a:lstStyle/>
        <a:p>
          <a:endParaRPr lang="en-US"/>
        </a:p>
      </dgm:t>
    </dgm:pt>
    <dgm:pt modelId="{8A77FAA6-8AE7-4601-AEEA-B88E8B5C0A04}" type="sibTrans" cxnId="{700E74D2-43D4-4977-B932-728B71F0320C}">
      <dgm:prSet/>
      <dgm:spPr/>
      <dgm:t>
        <a:bodyPr/>
        <a:lstStyle/>
        <a:p>
          <a:endParaRPr lang="en-US"/>
        </a:p>
      </dgm:t>
    </dgm:pt>
    <dgm:pt modelId="{1793ABC6-12E2-4D06-BE19-7F9E80E9E680}">
      <dgm:prSet/>
      <dgm:spPr/>
      <dgm:t>
        <a:bodyPr/>
        <a:lstStyle/>
        <a:p>
          <a:r>
            <a:rPr lang="tr-TR"/>
            <a:t>ISCED Codes: Her bölüme göre farklılık gösterir, internet sayfamızdan listeye ve linke ulaşabilirsiniz.</a:t>
          </a:r>
          <a:endParaRPr lang="en-US"/>
        </a:p>
      </dgm:t>
    </dgm:pt>
    <dgm:pt modelId="{AF5DBE6D-3102-416A-B20E-AD77FAAF7838}" type="parTrans" cxnId="{8DEB95DC-81A9-4520-94A5-2235E5C26E83}">
      <dgm:prSet/>
      <dgm:spPr/>
      <dgm:t>
        <a:bodyPr/>
        <a:lstStyle/>
        <a:p>
          <a:endParaRPr lang="en-US"/>
        </a:p>
      </dgm:t>
    </dgm:pt>
    <dgm:pt modelId="{FCF4810D-5825-4BDB-95DF-E22EA3F75CDE}" type="sibTrans" cxnId="{8DEB95DC-81A9-4520-94A5-2235E5C26E83}">
      <dgm:prSet/>
      <dgm:spPr/>
      <dgm:t>
        <a:bodyPr/>
        <a:lstStyle/>
        <a:p>
          <a:endParaRPr lang="en-US"/>
        </a:p>
      </dgm:t>
    </dgm:pt>
    <dgm:pt modelId="{6FFBD16B-97F4-4222-BED3-8259A5ABA092}">
      <dgm:prSet/>
      <dgm:spPr/>
      <dgm:t>
        <a:bodyPr/>
        <a:lstStyle/>
        <a:p>
          <a:r>
            <a:rPr lang="tr-TR" dirty="0"/>
            <a:t>Erasmus+ </a:t>
          </a:r>
          <a:r>
            <a:rPr lang="tr-TR" dirty="0" err="1"/>
            <a:t>Institutional</a:t>
          </a:r>
          <a:r>
            <a:rPr lang="tr-TR" dirty="0"/>
            <a:t> </a:t>
          </a:r>
          <a:r>
            <a:rPr lang="tr-TR" dirty="0" err="1"/>
            <a:t>Coordinator</a:t>
          </a:r>
          <a:r>
            <a:rPr lang="tr-TR" dirty="0"/>
            <a:t>: </a:t>
          </a:r>
          <a:r>
            <a:rPr lang="tr-TR" dirty="0" err="1"/>
            <a:t>Assist</a:t>
          </a:r>
          <a:r>
            <a:rPr lang="tr-TR" dirty="0"/>
            <a:t>. Prof. Dr. Emrah Özbay</a:t>
          </a:r>
          <a:endParaRPr lang="en-US" dirty="0"/>
        </a:p>
      </dgm:t>
    </dgm:pt>
    <dgm:pt modelId="{7163BF1C-D83B-439E-9D67-54F29614A105}" type="parTrans" cxnId="{676DE5ED-00B1-4CF3-A443-57F135DE5AA3}">
      <dgm:prSet/>
      <dgm:spPr/>
      <dgm:t>
        <a:bodyPr/>
        <a:lstStyle/>
        <a:p>
          <a:endParaRPr lang="en-US"/>
        </a:p>
      </dgm:t>
    </dgm:pt>
    <dgm:pt modelId="{4E23CD61-44E8-408D-A0FE-B9C79BB7730B}" type="sibTrans" cxnId="{676DE5ED-00B1-4CF3-A443-57F135DE5AA3}">
      <dgm:prSet/>
      <dgm:spPr/>
      <dgm:t>
        <a:bodyPr/>
        <a:lstStyle/>
        <a:p>
          <a:endParaRPr lang="en-US"/>
        </a:p>
      </dgm:t>
    </dgm:pt>
    <dgm:pt modelId="{FFF8929A-5EC8-4E52-87E7-24DECF934016}" type="pres">
      <dgm:prSet presAssocID="{E93F6D57-0196-4F59-97E7-1C8DECAB1289}" presName="linear" presStyleCnt="0">
        <dgm:presLayoutVars>
          <dgm:animLvl val="lvl"/>
          <dgm:resizeHandles val="exact"/>
        </dgm:presLayoutVars>
      </dgm:prSet>
      <dgm:spPr/>
    </dgm:pt>
    <dgm:pt modelId="{67353B5C-82DD-45DA-B0E1-D6418FB243C3}" type="pres">
      <dgm:prSet presAssocID="{A1D97A96-9C52-4D04-8CF2-2E0B555C93E5}" presName="parentText" presStyleLbl="node1" presStyleIdx="0" presStyleCnt="6">
        <dgm:presLayoutVars>
          <dgm:chMax val="0"/>
          <dgm:bulletEnabled val="1"/>
        </dgm:presLayoutVars>
      </dgm:prSet>
      <dgm:spPr/>
    </dgm:pt>
    <dgm:pt modelId="{566D94D8-A618-4999-8E5C-31600A977ECD}" type="pres">
      <dgm:prSet presAssocID="{3C44F7B2-7B4D-4A59-AB5E-62E2824AEA89}" presName="spacer" presStyleCnt="0"/>
      <dgm:spPr/>
    </dgm:pt>
    <dgm:pt modelId="{2BC1795B-CEFC-49B9-B424-1B4A40D146DD}" type="pres">
      <dgm:prSet presAssocID="{A79BB103-43F3-4483-BDA7-0218904CFC7D}" presName="parentText" presStyleLbl="node1" presStyleIdx="1" presStyleCnt="6">
        <dgm:presLayoutVars>
          <dgm:chMax val="0"/>
          <dgm:bulletEnabled val="1"/>
        </dgm:presLayoutVars>
      </dgm:prSet>
      <dgm:spPr/>
    </dgm:pt>
    <dgm:pt modelId="{366E357B-1A7C-48C5-88C7-8449FFD79294}" type="pres">
      <dgm:prSet presAssocID="{8CFD0955-1834-4380-8C8F-87C54E62A9AE}" presName="spacer" presStyleCnt="0"/>
      <dgm:spPr/>
    </dgm:pt>
    <dgm:pt modelId="{A2A36235-2CD1-48BF-8BDC-F0BC4A0843FA}" type="pres">
      <dgm:prSet presAssocID="{AC46E175-E0F2-4FC5-B0FB-89942D22D0E2}" presName="parentText" presStyleLbl="node1" presStyleIdx="2" presStyleCnt="6">
        <dgm:presLayoutVars>
          <dgm:chMax val="0"/>
          <dgm:bulletEnabled val="1"/>
        </dgm:presLayoutVars>
      </dgm:prSet>
      <dgm:spPr/>
    </dgm:pt>
    <dgm:pt modelId="{52065026-0079-47A0-A5EF-B4263F20CB09}" type="pres">
      <dgm:prSet presAssocID="{55F50589-FD0C-4AE1-9A0B-8A7C57E8CEDA}" presName="spacer" presStyleCnt="0"/>
      <dgm:spPr/>
    </dgm:pt>
    <dgm:pt modelId="{1060EF03-3166-4B4A-A80A-388666223660}" type="pres">
      <dgm:prSet presAssocID="{F54DE679-B18C-484B-97D0-6C90C24FCF89}" presName="parentText" presStyleLbl="node1" presStyleIdx="3" presStyleCnt="6">
        <dgm:presLayoutVars>
          <dgm:chMax val="0"/>
          <dgm:bulletEnabled val="1"/>
        </dgm:presLayoutVars>
      </dgm:prSet>
      <dgm:spPr/>
    </dgm:pt>
    <dgm:pt modelId="{336C21E1-48D5-4271-B429-51711CA5950F}" type="pres">
      <dgm:prSet presAssocID="{8A77FAA6-8AE7-4601-AEEA-B88E8B5C0A04}" presName="spacer" presStyleCnt="0"/>
      <dgm:spPr/>
    </dgm:pt>
    <dgm:pt modelId="{58D38734-2ACF-4C18-A111-DECEF3B316E9}" type="pres">
      <dgm:prSet presAssocID="{1793ABC6-12E2-4D06-BE19-7F9E80E9E680}" presName="parentText" presStyleLbl="node1" presStyleIdx="4" presStyleCnt="6">
        <dgm:presLayoutVars>
          <dgm:chMax val="0"/>
          <dgm:bulletEnabled val="1"/>
        </dgm:presLayoutVars>
      </dgm:prSet>
      <dgm:spPr/>
    </dgm:pt>
    <dgm:pt modelId="{74DA34FA-0344-4A7B-9BCC-9E0AA76C0C45}" type="pres">
      <dgm:prSet presAssocID="{FCF4810D-5825-4BDB-95DF-E22EA3F75CDE}" presName="spacer" presStyleCnt="0"/>
      <dgm:spPr/>
    </dgm:pt>
    <dgm:pt modelId="{345124F6-D79F-4F98-ADDC-2247D747B9ED}" type="pres">
      <dgm:prSet presAssocID="{6FFBD16B-97F4-4222-BED3-8259A5ABA092}" presName="parentText" presStyleLbl="node1" presStyleIdx="5" presStyleCnt="6">
        <dgm:presLayoutVars>
          <dgm:chMax val="0"/>
          <dgm:bulletEnabled val="1"/>
        </dgm:presLayoutVars>
      </dgm:prSet>
      <dgm:spPr/>
    </dgm:pt>
  </dgm:ptLst>
  <dgm:cxnLst>
    <dgm:cxn modelId="{3EA5C101-6CEE-4540-81ED-899E8511905A}" srcId="{E93F6D57-0196-4F59-97E7-1C8DECAB1289}" destId="{A1D97A96-9C52-4D04-8CF2-2E0B555C93E5}" srcOrd="0" destOrd="0" parTransId="{90A05FDF-AD00-4659-ABC9-8BFF41BF130A}" sibTransId="{3C44F7B2-7B4D-4A59-AB5E-62E2824AEA89}"/>
    <dgm:cxn modelId="{8100EA1E-ED80-4BCD-B802-4F64B3A0294B}" type="presOf" srcId="{F54DE679-B18C-484B-97D0-6C90C24FCF89}" destId="{1060EF03-3166-4B4A-A80A-388666223660}" srcOrd="0" destOrd="0" presId="urn:microsoft.com/office/officeart/2005/8/layout/vList2"/>
    <dgm:cxn modelId="{60EAB633-0381-4F35-86C9-B70C5D8019EB}" type="presOf" srcId="{A1D97A96-9C52-4D04-8CF2-2E0B555C93E5}" destId="{67353B5C-82DD-45DA-B0E1-D6418FB243C3}" srcOrd="0" destOrd="0" presId="urn:microsoft.com/office/officeart/2005/8/layout/vList2"/>
    <dgm:cxn modelId="{4014114A-D3B3-4B58-AC35-35B33D0DDA14}" type="presOf" srcId="{E93F6D57-0196-4F59-97E7-1C8DECAB1289}" destId="{FFF8929A-5EC8-4E52-87E7-24DECF934016}" srcOrd="0" destOrd="0" presId="urn:microsoft.com/office/officeart/2005/8/layout/vList2"/>
    <dgm:cxn modelId="{9FC1E26B-D88D-4CF5-9E76-5D364718CC93}" srcId="{E93F6D57-0196-4F59-97E7-1C8DECAB1289}" destId="{A79BB103-43F3-4483-BDA7-0218904CFC7D}" srcOrd="1" destOrd="0" parTransId="{56008892-C478-406C-9276-45D2192E663B}" sibTransId="{8CFD0955-1834-4380-8C8F-87C54E62A9AE}"/>
    <dgm:cxn modelId="{CA5F4D7A-21B4-4BF9-9D51-559D87BF5978}" type="presOf" srcId="{A79BB103-43F3-4483-BDA7-0218904CFC7D}" destId="{2BC1795B-CEFC-49B9-B424-1B4A40D146DD}" srcOrd="0" destOrd="0" presId="urn:microsoft.com/office/officeart/2005/8/layout/vList2"/>
    <dgm:cxn modelId="{648FC296-9937-49E8-AD19-B877670EE7C4}" type="presOf" srcId="{1793ABC6-12E2-4D06-BE19-7F9E80E9E680}" destId="{58D38734-2ACF-4C18-A111-DECEF3B316E9}" srcOrd="0" destOrd="0" presId="urn:microsoft.com/office/officeart/2005/8/layout/vList2"/>
    <dgm:cxn modelId="{D70BD7A1-9F65-4868-A085-B5BEE5297FDE}" type="presOf" srcId="{AC46E175-E0F2-4FC5-B0FB-89942D22D0E2}" destId="{A2A36235-2CD1-48BF-8BDC-F0BC4A0843FA}" srcOrd="0" destOrd="0" presId="urn:microsoft.com/office/officeart/2005/8/layout/vList2"/>
    <dgm:cxn modelId="{F3FAB1BB-1043-4792-8699-85E7A7361034}" srcId="{E93F6D57-0196-4F59-97E7-1C8DECAB1289}" destId="{AC46E175-E0F2-4FC5-B0FB-89942D22D0E2}" srcOrd="2" destOrd="0" parTransId="{501013FF-93CC-47B2-82D3-FF0E9A7DEA67}" sibTransId="{55F50589-FD0C-4AE1-9A0B-8A7C57E8CEDA}"/>
    <dgm:cxn modelId="{BDAA32D0-E368-474F-A512-2FF555F767D9}" type="presOf" srcId="{6FFBD16B-97F4-4222-BED3-8259A5ABA092}" destId="{345124F6-D79F-4F98-ADDC-2247D747B9ED}" srcOrd="0" destOrd="0" presId="urn:microsoft.com/office/officeart/2005/8/layout/vList2"/>
    <dgm:cxn modelId="{700E74D2-43D4-4977-B932-728B71F0320C}" srcId="{E93F6D57-0196-4F59-97E7-1C8DECAB1289}" destId="{F54DE679-B18C-484B-97D0-6C90C24FCF89}" srcOrd="3" destOrd="0" parTransId="{21C53E3D-32B6-4EC7-AB97-02B3336C0465}" sibTransId="{8A77FAA6-8AE7-4601-AEEA-B88E8B5C0A04}"/>
    <dgm:cxn modelId="{8DEB95DC-81A9-4520-94A5-2235E5C26E83}" srcId="{E93F6D57-0196-4F59-97E7-1C8DECAB1289}" destId="{1793ABC6-12E2-4D06-BE19-7F9E80E9E680}" srcOrd="4" destOrd="0" parTransId="{AF5DBE6D-3102-416A-B20E-AD77FAAF7838}" sibTransId="{FCF4810D-5825-4BDB-95DF-E22EA3F75CDE}"/>
    <dgm:cxn modelId="{676DE5ED-00B1-4CF3-A443-57F135DE5AA3}" srcId="{E93F6D57-0196-4F59-97E7-1C8DECAB1289}" destId="{6FFBD16B-97F4-4222-BED3-8259A5ABA092}" srcOrd="5" destOrd="0" parTransId="{7163BF1C-D83B-439E-9D67-54F29614A105}" sibTransId="{4E23CD61-44E8-408D-A0FE-B9C79BB7730B}"/>
    <dgm:cxn modelId="{A11A6EA9-ED65-4BE6-BE76-CA52D86DCC4C}" type="presParOf" srcId="{FFF8929A-5EC8-4E52-87E7-24DECF934016}" destId="{67353B5C-82DD-45DA-B0E1-D6418FB243C3}" srcOrd="0" destOrd="0" presId="urn:microsoft.com/office/officeart/2005/8/layout/vList2"/>
    <dgm:cxn modelId="{2EAD2163-D7BD-4B39-826F-B7587F194A98}" type="presParOf" srcId="{FFF8929A-5EC8-4E52-87E7-24DECF934016}" destId="{566D94D8-A618-4999-8E5C-31600A977ECD}" srcOrd="1" destOrd="0" presId="urn:microsoft.com/office/officeart/2005/8/layout/vList2"/>
    <dgm:cxn modelId="{0A5CFC63-F72D-4EEF-99F9-B3D291C87AF2}" type="presParOf" srcId="{FFF8929A-5EC8-4E52-87E7-24DECF934016}" destId="{2BC1795B-CEFC-49B9-B424-1B4A40D146DD}" srcOrd="2" destOrd="0" presId="urn:microsoft.com/office/officeart/2005/8/layout/vList2"/>
    <dgm:cxn modelId="{75FEE67C-4902-496D-9B01-07BBC3259885}" type="presParOf" srcId="{FFF8929A-5EC8-4E52-87E7-24DECF934016}" destId="{366E357B-1A7C-48C5-88C7-8449FFD79294}" srcOrd="3" destOrd="0" presId="urn:microsoft.com/office/officeart/2005/8/layout/vList2"/>
    <dgm:cxn modelId="{7247756F-D782-48E1-9814-7B8132864161}" type="presParOf" srcId="{FFF8929A-5EC8-4E52-87E7-24DECF934016}" destId="{A2A36235-2CD1-48BF-8BDC-F0BC4A0843FA}" srcOrd="4" destOrd="0" presId="urn:microsoft.com/office/officeart/2005/8/layout/vList2"/>
    <dgm:cxn modelId="{1F13A93A-AF63-4F21-9662-B37A4BB8E44F}" type="presParOf" srcId="{FFF8929A-5EC8-4E52-87E7-24DECF934016}" destId="{52065026-0079-47A0-A5EF-B4263F20CB09}" srcOrd="5" destOrd="0" presId="urn:microsoft.com/office/officeart/2005/8/layout/vList2"/>
    <dgm:cxn modelId="{4A583C29-74DE-42EE-A2B1-B768D15B26D6}" type="presParOf" srcId="{FFF8929A-5EC8-4E52-87E7-24DECF934016}" destId="{1060EF03-3166-4B4A-A80A-388666223660}" srcOrd="6" destOrd="0" presId="urn:microsoft.com/office/officeart/2005/8/layout/vList2"/>
    <dgm:cxn modelId="{4307C4A5-3958-4D5A-B7EF-C316E0F2034C}" type="presParOf" srcId="{FFF8929A-5EC8-4E52-87E7-24DECF934016}" destId="{336C21E1-48D5-4271-B429-51711CA5950F}" srcOrd="7" destOrd="0" presId="urn:microsoft.com/office/officeart/2005/8/layout/vList2"/>
    <dgm:cxn modelId="{7FB08CC5-ED46-4B6F-9A96-2A4D6D556727}" type="presParOf" srcId="{FFF8929A-5EC8-4E52-87E7-24DECF934016}" destId="{58D38734-2ACF-4C18-A111-DECEF3B316E9}" srcOrd="8" destOrd="0" presId="urn:microsoft.com/office/officeart/2005/8/layout/vList2"/>
    <dgm:cxn modelId="{5F5ED1D3-FF19-476B-BCEA-D288620900C8}" type="presParOf" srcId="{FFF8929A-5EC8-4E52-87E7-24DECF934016}" destId="{74DA34FA-0344-4A7B-9BCC-9E0AA76C0C45}" srcOrd="9" destOrd="0" presId="urn:microsoft.com/office/officeart/2005/8/layout/vList2"/>
    <dgm:cxn modelId="{D4A5040B-8687-448A-A400-3D92DAC34B14}" type="presParOf" srcId="{FFF8929A-5EC8-4E52-87E7-24DECF934016}" destId="{345124F6-D79F-4F98-ADDC-2247D747B9E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3B029-4688-4587-96D1-4D3EEC412D63}">
      <dsp:nvSpPr>
        <dsp:cNvPr id="0" name=""/>
        <dsp:cNvSpPr/>
      </dsp:nvSpPr>
      <dsp:spPr>
        <a:xfrm>
          <a:off x="0" y="454418"/>
          <a:ext cx="5393361" cy="20412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8585" tIns="374904" rIns="418585"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dirty="0"/>
            <a:t>Öğrenim Hareketliliğine katılmaktan vazgeçen öğrencilerimizin Uluslararası İlişkiler Ofisine dilekçe vermesi gerekmektedir. Dilekçeler gerekçeli ve imzalı olmalıdır. Zamanında bildirilmeyen feragat durumunda bir sonraki başvuruda 10 puan kesinti uygulanacaktır.</a:t>
          </a:r>
          <a:endParaRPr lang="en-US" sz="1800" kern="1200" dirty="0"/>
        </a:p>
      </dsp:txBody>
      <dsp:txXfrm>
        <a:off x="0" y="454418"/>
        <a:ext cx="5393361" cy="2041200"/>
      </dsp:txXfrm>
    </dsp:sp>
    <dsp:sp modelId="{267816FF-3100-4D32-BBF0-538A8A09BC1D}">
      <dsp:nvSpPr>
        <dsp:cNvPr id="0" name=""/>
        <dsp:cNvSpPr/>
      </dsp:nvSpPr>
      <dsp:spPr>
        <a:xfrm>
          <a:off x="269668" y="188738"/>
          <a:ext cx="3775352" cy="5313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b="1" kern="1200" dirty="0"/>
            <a:t>Feragat Dilekçesi</a:t>
          </a:r>
          <a:endParaRPr lang="en-US" sz="1800" kern="1200" dirty="0"/>
        </a:p>
      </dsp:txBody>
      <dsp:txXfrm>
        <a:off x="295607" y="214677"/>
        <a:ext cx="3723474" cy="479482"/>
      </dsp:txXfrm>
    </dsp:sp>
    <dsp:sp modelId="{A2AAB2DA-18EF-4DE6-A45E-603B63E63AE8}">
      <dsp:nvSpPr>
        <dsp:cNvPr id="0" name=""/>
        <dsp:cNvSpPr/>
      </dsp:nvSpPr>
      <dsp:spPr>
        <a:xfrm>
          <a:off x="0" y="2858499"/>
          <a:ext cx="5393361" cy="13041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8585" tIns="374904" rIns="418585"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dirty="0"/>
            <a:t>Dilekçeler gerekçeli ve imzalı olmalıdır. </a:t>
          </a:r>
          <a:endParaRPr lang="en-US" sz="1800" kern="1200" dirty="0"/>
        </a:p>
        <a:p>
          <a:pPr marL="171450" lvl="1" indent="-171450" algn="l" defTabSz="800100">
            <a:lnSpc>
              <a:spcPct val="90000"/>
            </a:lnSpc>
            <a:spcBef>
              <a:spcPct val="0"/>
            </a:spcBef>
            <a:spcAft>
              <a:spcPct val="15000"/>
            </a:spcAft>
            <a:buChar char="•"/>
          </a:pPr>
          <a:r>
            <a:rPr lang="tr-TR" sz="1800" kern="1200" dirty="0"/>
            <a:t>Gerekçe uygun görülmediği takdirde değişim yapılmayacaktır.</a:t>
          </a:r>
          <a:endParaRPr lang="en-US" sz="1800" kern="1200" dirty="0"/>
        </a:p>
      </dsp:txBody>
      <dsp:txXfrm>
        <a:off x="0" y="2858499"/>
        <a:ext cx="5393361" cy="1304100"/>
      </dsp:txXfrm>
    </dsp:sp>
    <dsp:sp modelId="{E99DB642-CF39-417F-98DD-C551EAA4EC08}">
      <dsp:nvSpPr>
        <dsp:cNvPr id="0" name=""/>
        <dsp:cNvSpPr/>
      </dsp:nvSpPr>
      <dsp:spPr>
        <a:xfrm>
          <a:off x="269668" y="2592819"/>
          <a:ext cx="3775352" cy="5313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b="1" kern="1200" dirty="0"/>
            <a:t>Dönem Değişikliği Dilekçesi</a:t>
          </a:r>
          <a:endParaRPr lang="en-US" sz="1800" kern="1200" dirty="0"/>
        </a:p>
      </dsp:txBody>
      <dsp:txXfrm>
        <a:off x="295607" y="2618758"/>
        <a:ext cx="3723474"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8C6C5-B188-4B77-84B0-DC33D5016D84}">
      <dsp:nvSpPr>
        <dsp:cNvPr id="0" name=""/>
        <dsp:cNvSpPr/>
      </dsp:nvSpPr>
      <dsp:spPr>
        <a:xfrm>
          <a:off x="1024422" y="1733"/>
          <a:ext cx="3344515" cy="200670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Dilekçeleri doldurarak bölüm koordinatörlerinize imzalatmanız ve </a:t>
          </a:r>
        </a:p>
        <a:p>
          <a:pPr marL="0" lvl="0" indent="0" algn="ctr" defTabSz="844550">
            <a:lnSpc>
              <a:spcPct val="90000"/>
            </a:lnSpc>
            <a:spcBef>
              <a:spcPct val="0"/>
            </a:spcBef>
            <a:spcAft>
              <a:spcPct val="35000"/>
            </a:spcAft>
            <a:buNone/>
          </a:pPr>
          <a:r>
            <a:rPr lang="tr-TR" sz="1900" b="1" kern="1200" dirty="0">
              <a:hlinkClick xmlns:r="http://schemas.openxmlformats.org/officeDocument/2006/relationships" r:id="rId1">
                <a:extLst>
                  <a:ext uri="{A12FA001-AC4F-418D-AE19-62706E023703}">
                    <ahyp:hlinkClr xmlns:ahyp="http://schemas.microsoft.com/office/drawing/2018/hyperlinkcolor" val="tx"/>
                  </a:ext>
                </a:extLst>
              </a:hlinkClick>
            </a:rPr>
            <a:t>erasmus@erzincan.edu.tr</a:t>
          </a:r>
          <a:r>
            <a:rPr lang="tr-TR" sz="1900" b="1" kern="1200" dirty="0"/>
            <a:t> </a:t>
          </a:r>
        </a:p>
        <a:p>
          <a:pPr marL="0" lvl="0" indent="0" algn="ctr" defTabSz="844550">
            <a:lnSpc>
              <a:spcPct val="90000"/>
            </a:lnSpc>
            <a:spcBef>
              <a:spcPct val="0"/>
            </a:spcBef>
            <a:spcAft>
              <a:spcPct val="35000"/>
            </a:spcAft>
            <a:buNone/>
          </a:pPr>
          <a:r>
            <a:rPr lang="tr-TR" sz="1900" kern="1200" dirty="0"/>
            <a:t>adresine taratıp göndermeniz gerekmektedir.</a:t>
          </a:r>
          <a:endParaRPr lang="en-US" sz="1900" kern="1200" dirty="0"/>
        </a:p>
      </dsp:txBody>
      <dsp:txXfrm>
        <a:off x="1024422" y="1733"/>
        <a:ext cx="3344515" cy="2006709"/>
      </dsp:txXfrm>
    </dsp:sp>
    <dsp:sp modelId="{79BB2684-02DF-4B04-8F3A-7EEE79D9602A}">
      <dsp:nvSpPr>
        <dsp:cNvPr id="0" name=""/>
        <dsp:cNvSpPr/>
      </dsp:nvSpPr>
      <dsp:spPr>
        <a:xfrm>
          <a:off x="449784" y="2342894"/>
          <a:ext cx="4493791" cy="2006709"/>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b="1" kern="1200" dirty="0"/>
            <a:t>FERAGAT, DÖNEM VE ÜLKE DEĞİŞİKLİĞİ </a:t>
          </a:r>
        </a:p>
        <a:p>
          <a:pPr marL="0" lvl="0" indent="0" algn="ctr" defTabSz="844550">
            <a:lnSpc>
              <a:spcPct val="90000"/>
            </a:lnSpc>
            <a:spcBef>
              <a:spcPct val="0"/>
            </a:spcBef>
            <a:spcAft>
              <a:spcPct val="35000"/>
            </a:spcAft>
            <a:buNone/>
          </a:pPr>
          <a:r>
            <a:rPr lang="tr-TR" sz="1900" b="1" kern="1200" dirty="0"/>
            <a:t>için</a:t>
          </a:r>
        </a:p>
        <a:p>
          <a:pPr marL="0" lvl="0" indent="0" algn="ctr" defTabSz="844550">
            <a:lnSpc>
              <a:spcPct val="90000"/>
            </a:lnSpc>
            <a:spcBef>
              <a:spcPct val="0"/>
            </a:spcBef>
            <a:spcAft>
              <a:spcPct val="35000"/>
            </a:spcAft>
            <a:buNone/>
          </a:pPr>
          <a:r>
            <a:rPr lang="tr-TR" sz="1900" b="1" kern="1200" dirty="0"/>
            <a:t>Son Dilekçe Teslim Tarihi: </a:t>
          </a:r>
          <a:r>
            <a:rPr lang="tr-TR" sz="1900" b="1" i="0" u="sng" kern="1200" dirty="0">
              <a:solidFill>
                <a:srgbClr val="FF0000"/>
              </a:solidFill>
              <a:highlight>
                <a:srgbClr val="FFFF00"/>
              </a:highlight>
              <a:latin typeface="Calibri" panose="020F0502020204030204"/>
              <a:ea typeface="+mn-ea"/>
              <a:cs typeface="+mn-cs"/>
            </a:rPr>
            <a:t>15 </a:t>
          </a:r>
          <a:r>
            <a:rPr lang="tr-TR" sz="1900" b="1" i="0" u="sng" kern="1200" dirty="0">
              <a:solidFill>
                <a:srgbClr val="FF0000"/>
              </a:solidFill>
              <a:highlight>
                <a:srgbClr val="FFFF00"/>
              </a:highlight>
            </a:rPr>
            <a:t>Nisan 2025 Saat 17:00’a kadar</a:t>
          </a:r>
          <a:endParaRPr lang="en-US" sz="1900" i="0" u="sng" kern="1200" dirty="0">
            <a:solidFill>
              <a:srgbClr val="FF0000"/>
            </a:solidFill>
            <a:highlight>
              <a:srgbClr val="FFFF00"/>
            </a:highlight>
          </a:endParaRPr>
        </a:p>
      </dsp:txBody>
      <dsp:txXfrm>
        <a:off x="449784" y="2342894"/>
        <a:ext cx="4493791" cy="20067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86B1C-E393-4341-A889-EFE284BF21EF}">
      <dsp:nvSpPr>
        <dsp:cNvPr id="0" name=""/>
        <dsp:cNvSpPr/>
      </dsp:nvSpPr>
      <dsp:spPr>
        <a:xfrm>
          <a:off x="1924187" y="137499"/>
          <a:ext cx="529051" cy="5000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AA10D9-2841-49DF-97C2-71958C690485}">
      <dsp:nvSpPr>
        <dsp:cNvPr id="0" name=""/>
        <dsp:cNvSpPr/>
      </dsp:nvSpPr>
      <dsp:spPr>
        <a:xfrm>
          <a:off x="11413"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a:latin typeface="+mj-lt"/>
            </a:rPr>
            <a:t>1. ADIM NOMİNASYON</a:t>
          </a:r>
        </a:p>
      </dsp:txBody>
      <dsp:txXfrm>
        <a:off x="11413" y="697399"/>
        <a:ext cx="1511574" cy="909156"/>
      </dsp:txXfrm>
    </dsp:sp>
    <dsp:sp modelId="{203D5D9B-D603-4AD6-9749-2E9B7F6B5A80}">
      <dsp:nvSpPr>
        <dsp:cNvPr id="0" name=""/>
        <dsp:cNvSpPr/>
      </dsp:nvSpPr>
      <dsp:spPr>
        <a:xfrm>
          <a:off x="1" y="1358376"/>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İlgili Erasmus bölüm koordinatörü tarafından karşı kuruma aday gösterilmesi.</a:t>
          </a:r>
        </a:p>
        <a:p>
          <a:pPr marL="0" lvl="0" indent="0" algn="l" defTabSz="622300">
            <a:lnSpc>
              <a:spcPct val="100000"/>
            </a:lnSpc>
            <a:spcBef>
              <a:spcPct val="0"/>
            </a:spcBef>
            <a:spcAft>
              <a:spcPct val="35000"/>
            </a:spcAft>
            <a:buNone/>
          </a:pPr>
          <a:r>
            <a:rPr lang="tr-TR" sz="1400" kern="1200" dirty="0">
              <a:latin typeface="+mj-lt"/>
            </a:rPr>
            <a:t>Karşı kurumun yönlendirmesine uygun olarak öğrenci tarafından karşı kuruma gerekli bilgi ve belgelerin sağlanması (online </a:t>
          </a:r>
          <a:r>
            <a:rPr lang="tr-TR" sz="1400" kern="1200" dirty="0" err="1">
              <a:latin typeface="+mj-lt"/>
            </a:rPr>
            <a:t>application</a:t>
          </a:r>
          <a:r>
            <a:rPr lang="tr-TR" sz="1400" kern="1200" dirty="0">
              <a:latin typeface="+mj-lt"/>
            </a:rPr>
            <a:t> vb. işlemlerin gerçekleştirilmesi)</a:t>
          </a:r>
        </a:p>
      </dsp:txBody>
      <dsp:txXfrm>
        <a:off x="1" y="1358376"/>
        <a:ext cx="1511574" cy="3162572"/>
      </dsp:txXfrm>
    </dsp:sp>
    <dsp:sp modelId="{E8647E3A-289C-4C10-939B-83A1AB5609E2}">
      <dsp:nvSpPr>
        <dsp:cNvPr id="0" name=""/>
        <dsp:cNvSpPr/>
      </dsp:nvSpPr>
      <dsp:spPr>
        <a:xfrm>
          <a:off x="0" y="-98652"/>
          <a:ext cx="730445" cy="894644"/>
        </a:xfrm>
        <a:prstGeom prst="star5">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7A9120-E455-40F8-B13D-9F081BD51FE8}">
      <dsp:nvSpPr>
        <dsp:cNvPr id="0" name=""/>
        <dsp:cNvSpPr/>
      </dsp:nvSpPr>
      <dsp:spPr>
        <a:xfrm>
          <a:off x="1888210" y="796051"/>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2. ADIM </a:t>
          </a:r>
        </a:p>
        <a:p>
          <a:pPr marL="0" lvl="0" indent="0" algn="l" defTabSz="622300">
            <a:lnSpc>
              <a:spcPct val="100000"/>
            </a:lnSpc>
            <a:spcBef>
              <a:spcPct val="0"/>
            </a:spcBef>
            <a:spcAft>
              <a:spcPct val="35000"/>
            </a:spcAft>
            <a:buNone/>
            <a:defRPr b="1"/>
          </a:pPr>
          <a:r>
            <a:rPr lang="tr-TR" sz="1400" b="1" kern="1200" dirty="0">
              <a:latin typeface="+mj-lt"/>
            </a:rPr>
            <a:t>KARŞI KURUM İLE BAĞLANTILI İŞLEMLER</a:t>
          </a:r>
        </a:p>
      </dsp:txBody>
      <dsp:txXfrm>
        <a:off x="1888210" y="796051"/>
        <a:ext cx="1511574" cy="909156"/>
      </dsp:txXfrm>
    </dsp:sp>
    <dsp:sp modelId="{014387FA-BB1A-46F2-8E54-61F0208C4AE1}">
      <dsp:nvSpPr>
        <dsp:cNvPr id="0" name=""/>
        <dsp:cNvSpPr/>
      </dsp:nvSpPr>
      <dsp:spPr>
        <a:xfrm>
          <a:off x="1888210" y="1797004"/>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b="1" kern="1200" dirty="0">
              <a:latin typeface="+mj-lt"/>
            </a:rPr>
            <a:t>Öğrenim Anlaşması (Learning </a:t>
          </a:r>
          <a:r>
            <a:rPr lang="tr-TR" sz="1400" b="1" kern="1200" dirty="0" err="1">
              <a:latin typeface="+mj-lt"/>
            </a:rPr>
            <a:t>Agreement</a:t>
          </a:r>
          <a:r>
            <a:rPr lang="tr-TR" sz="1400" b="1" kern="1200" dirty="0">
              <a:latin typeface="+mj-lt"/>
            </a:rPr>
            <a:t>)</a:t>
          </a:r>
        </a:p>
        <a:p>
          <a:pPr marL="0" lvl="0" indent="0" algn="l" defTabSz="622300">
            <a:lnSpc>
              <a:spcPct val="100000"/>
            </a:lnSpc>
            <a:spcBef>
              <a:spcPct val="0"/>
            </a:spcBef>
            <a:spcAft>
              <a:spcPct val="35000"/>
            </a:spcAft>
            <a:buNone/>
          </a:pPr>
          <a:r>
            <a:rPr lang="tr-TR" sz="1400" kern="1200" dirty="0">
              <a:latin typeface="+mj-lt"/>
            </a:rPr>
            <a:t>Dil belgesi (Koordinatörlüğümüzden temin edilebilir)</a:t>
          </a:r>
        </a:p>
        <a:p>
          <a:pPr marL="0" lvl="0" indent="0" algn="l" defTabSz="622300">
            <a:lnSpc>
              <a:spcPct val="100000"/>
            </a:lnSpc>
            <a:spcBef>
              <a:spcPct val="0"/>
            </a:spcBef>
            <a:spcAft>
              <a:spcPct val="35000"/>
            </a:spcAft>
            <a:buNone/>
          </a:pPr>
          <a:r>
            <a:rPr lang="tr-TR" sz="1400" kern="1200" dirty="0">
              <a:latin typeface="+mj-lt"/>
            </a:rPr>
            <a:t>Karşı kurumca talep edilecek diğer belgeler…</a:t>
          </a:r>
        </a:p>
      </dsp:txBody>
      <dsp:txXfrm>
        <a:off x="1888210" y="1797004"/>
        <a:ext cx="1511574" cy="3162572"/>
      </dsp:txXfrm>
    </dsp:sp>
    <dsp:sp modelId="{7614DCF5-CBBD-48A5-9983-2F4DE162D326}">
      <dsp:nvSpPr>
        <dsp:cNvPr id="0" name=""/>
        <dsp:cNvSpPr/>
      </dsp:nvSpPr>
      <dsp:spPr>
        <a:xfrm>
          <a:off x="3664311" y="0"/>
          <a:ext cx="529051" cy="5000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32044C-3713-42A4-AAAC-A23A84C165C9}">
      <dsp:nvSpPr>
        <dsp:cNvPr id="0" name=""/>
        <dsp:cNvSpPr/>
      </dsp:nvSpPr>
      <dsp:spPr>
        <a:xfrm>
          <a:off x="36643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3. ADIM </a:t>
          </a:r>
        </a:p>
        <a:p>
          <a:pPr marL="0" lvl="0" indent="0" algn="l" defTabSz="622300">
            <a:lnSpc>
              <a:spcPct val="100000"/>
            </a:lnSpc>
            <a:spcBef>
              <a:spcPct val="0"/>
            </a:spcBef>
            <a:spcAft>
              <a:spcPct val="35000"/>
            </a:spcAft>
            <a:buNone/>
            <a:defRPr b="1"/>
          </a:pPr>
          <a:r>
            <a:rPr lang="tr-TR" sz="1400" b="1" kern="1200" dirty="0">
              <a:latin typeface="+mj-lt"/>
            </a:rPr>
            <a:t>AKADEMİK BİRİMİNİZ İLE BAĞLANTILI İŞLEMLER</a:t>
          </a:r>
        </a:p>
      </dsp:txBody>
      <dsp:txXfrm>
        <a:off x="3664311" y="697399"/>
        <a:ext cx="1511574" cy="909156"/>
      </dsp:txXfrm>
    </dsp:sp>
    <dsp:sp modelId="{35822ABD-1419-494E-BF88-930CF0AD2F0F}">
      <dsp:nvSpPr>
        <dsp:cNvPr id="0" name=""/>
        <dsp:cNvSpPr/>
      </dsp:nvSpPr>
      <dsp:spPr>
        <a:xfrm>
          <a:off x="36643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b="1" kern="1200" dirty="0">
              <a:latin typeface="+mj-lt"/>
            </a:rPr>
            <a:t>Öğrenim Anlaşması</a:t>
          </a:r>
        </a:p>
        <a:p>
          <a:pPr marL="0" lvl="0" indent="0" algn="l" defTabSz="622300">
            <a:lnSpc>
              <a:spcPct val="100000"/>
            </a:lnSpc>
            <a:spcBef>
              <a:spcPct val="0"/>
            </a:spcBef>
            <a:spcAft>
              <a:spcPct val="35000"/>
            </a:spcAft>
            <a:buNone/>
          </a:pPr>
          <a:r>
            <a:rPr lang="tr-TR" sz="1400" kern="1200" dirty="0">
              <a:latin typeface="+mj-lt"/>
            </a:rPr>
            <a:t>Akademik Tanınma belgesinin hazırlanması ve bölüm Yönetim Kurulu tarafından onaylanması</a:t>
          </a:r>
        </a:p>
      </dsp:txBody>
      <dsp:txXfrm>
        <a:off x="3664311" y="1698352"/>
        <a:ext cx="1511574" cy="3162572"/>
      </dsp:txXfrm>
    </dsp:sp>
    <dsp:sp modelId="{0A10B9F6-C36B-4A23-AAE5-CAC868A9C2F1}">
      <dsp:nvSpPr>
        <dsp:cNvPr id="0" name=""/>
        <dsp:cNvSpPr/>
      </dsp:nvSpPr>
      <dsp:spPr>
        <a:xfrm>
          <a:off x="5440411" y="0"/>
          <a:ext cx="529051" cy="5000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ADB578-E7A6-481A-852F-DADF64E6AE49}">
      <dsp:nvSpPr>
        <dsp:cNvPr id="0" name=""/>
        <dsp:cNvSpPr/>
      </dsp:nvSpPr>
      <dsp:spPr>
        <a:xfrm>
          <a:off x="54404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4. ADIM</a:t>
          </a:r>
        </a:p>
        <a:p>
          <a:pPr marL="0" lvl="0" indent="0" algn="l" defTabSz="622300">
            <a:lnSpc>
              <a:spcPct val="100000"/>
            </a:lnSpc>
            <a:spcBef>
              <a:spcPct val="0"/>
            </a:spcBef>
            <a:spcAft>
              <a:spcPct val="35000"/>
            </a:spcAft>
            <a:buNone/>
            <a:defRPr b="1"/>
          </a:pPr>
          <a:r>
            <a:rPr lang="tr-TR" sz="1400" b="1" kern="1200" dirty="0">
              <a:latin typeface="+mj-lt"/>
            </a:rPr>
            <a:t> SEYAHAT PLANLAMASI</a:t>
          </a:r>
        </a:p>
      </dsp:txBody>
      <dsp:txXfrm>
        <a:off x="5440411" y="697399"/>
        <a:ext cx="1511574" cy="909156"/>
      </dsp:txXfrm>
    </dsp:sp>
    <dsp:sp modelId="{55F96B73-8AD1-4A6C-A246-C15A199AC63A}">
      <dsp:nvSpPr>
        <dsp:cNvPr id="0" name=""/>
        <dsp:cNvSpPr/>
      </dsp:nvSpPr>
      <dsp:spPr>
        <a:xfrm>
          <a:off x="54404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Vize işlemleri</a:t>
          </a:r>
        </a:p>
        <a:p>
          <a:pPr marL="0" lvl="0" indent="0" algn="l" defTabSz="622300">
            <a:lnSpc>
              <a:spcPct val="100000"/>
            </a:lnSpc>
            <a:spcBef>
              <a:spcPct val="0"/>
            </a:spcBef>
            <a:spcAft>
              <a:spcPct val="35000"/>
            </a:spcAft>
            <a:buNone/>
          </a:pPr>
          <a:r>
            <a:rPr lang="tr-TR" sz="1400" kern="1200">
              <a:latin typeface="+mj-lt"/>
            </a:rPr>
            <a:t>Sigortalar</a:t>
          </a:r>
        </a:p>
        <a:p>
          <a:pPr marL="0" lvl="0" indent="0" algn="l" defTabSz="622300">
            <a:lnSpc>
              <a:spcPct val="100000"/>
            </a:lnSpc>
            <a:spcBef>
              <a:spcPct val="0"/>
            </a:spcBef>
            <a:spcAft>
              <a:spcPct val="35000"/>
            </a:spcAft>
            <a:buNone/>
          </a:pPr>
          <a:r>
            <a:rPr lang="tr-TR" sz="1400" kern="1200" dirty="0">
              <a:latin typeface="+mj-lt"/>
            </a:rPr>
            <a:t>Banka hesabı</a:t>
          </a:r>
        </a:p>
        <a:p>
          <a:pPr marL="0" lvl="0" indent="0" algn="l" defTabSz="622300">
            <a:lnSpc>
              <a:spcPct val="100000"/>
            </a:lnSpc>
            <a:spcBef>
              <a:spcPct val="0"/>
            </a:spcBef>
            <a:spcAft>
              <a:spcPct val="35000"/>
            </a:spcAft>
            <a:buNone/>
          </a:pPr>
          <a:r>
            <a:rPr lang="tr-TR" sz="1400" kern="1200" dirty="0">
              <a:latin typeface="+mj-lt"/>
            </a:rPr>
            <a:t>(</a:t>
          </a:r>
          <a:r>
            <a:rPr lang="tr-TR" sz="1400" kern="1200" dirty="0" err="1">
              <a:latin typeface="+mj-lt"/>
            </a:rPr>
            <a:t>HalkBank</a:t>
          </a:r>
          <a:r>
            <a:rPr lang="tr-TR" sz="1400" kern="1200" dirty="0">
              <a:latin typeface="+mj-lt"/>
            </a:rPr>
            <a:t>)</a:t>
          </a:r>
        </a:p>
      </dsp:txBody>
      <dsp:txXfrm>
        <a:off x="5440411" y="1698352"/>
        <a:ext cx="1511574" cy="3162572"/>
      </dsp:txXfrm>
    </dsp:sp>
    <dsp:sp modelId="{561762E2-3BAD-415D-83B0-30FEF7EE1A53}">
      <dsp:nvSpPr>
        <dsp:cNvPr id="0" name=""/>
        <dsp:cNvSpPr/>
      </dsp:nvSpPr>
      <dsp:spPr>
        <a:xfrm>
          <a:off x="7216511" y="0"/>
          <a:ext cx="529051" cy="5000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70F21D-F4DB-4D86-9AC8-1183FF4D8CAB}">
      <dsp:nvSpPr>
        <dsp:cNvPr id="0" name=""/>
        <dsp:cNvSpPr/>
      </dsp:nvSpPr>
      <dsp:spPr>
        <a:xfrm>
          <a:off x="72165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5. ADIM </a:t>
          </a:r>
        </a:p>
        <a:p>
          <a:pPr marL="0" lvl="0" indent="0" algn="l" defTabSz="622300">
            <a:lnSpc>
              <a:spcPct val="100000"/>
            </a:lnSpc>
            <a:spcBef>
              <a:spcPct val="0"/>
            </a:spcBef>
            <a:spcAft>
              <a:spcPct val="35000"/>
            </a:spcAft>
            <a:buNone/>
            <a:defRPr b="1"/>
          </a:pPr>
          <a:r>
            <a:rPr lang="tr-TR" sz="1400" b="1" kern="1200" dirty="0">
              <a:latin typeface="+mj-lt"/>
            </a:rPr>
            <a:t>GİDİŞ ÖNCESİ TESLİM EDİLECEK BELGELER</a:t>
          </a:r>
        </a:p>
      </dsp:txBody>
      <dsp:txXfrm>
        <a:off x="7216511" y="697399"/>
        <a:ext cx="1511574" cy="909156"/>
      </dsp:txXfrm>
    </dsp:sp>
    <dsp:sp modelId="{70A32635-9482-4295-A53B-2E5F7D7DC148}">
      <dsp:nvSpPr>
        <dsp:cNvPr id="0" name=""/>
        <dsp:cNvSpPr/>
      </dsp:nvSpPr>
      <dsp:spPr>
        <a:xfrm>
          <a:off x="7244505"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Kabul/Davet mektubu</a:t>
          </a:r>
        </a:p>
        <a:p>
          <a:pPr marL="0" lvl="0" indent="0" algn="l" defTabSz="622300">
            <a:lnSpc>
              <a:spcPct val="100000"/>
            </a:lnSpc>
            <a:spcBef>
              <a:spcPct val="0"/>
            </a:spcBef>
            <a:spcAft>
              <a:spcPct val="35000"/>
            </a:spcAft>
            <a:buNone/>
          </a:pPr>
          <a:r>
            <a:rPr lang="tr-TR" sz="1400" kern="1200" dirty="0">
              <a:latin typeface="+mj-lt"/>
            </a:rPr>
            <a:t>Öğrenim anlaşması</a:t>
          </a:r>
        </a:p>
        <a:p>
          <a:pPr marL="0" lvl="0" indent="0" algn="l" defTabSz="622300">
            <a:lnSpc>
              <a:spcPct val="100000"/>
            </a:lnSpc>
            <a:spcBef>
              <a:spcPct val="0"/>
            </a:spcBef>
            <a:spcAft>
              <a:spcPct val="35000"/>
            </a:spcAft>
            <a:buNone/>
          </a:pPr>
          <a:r>
            <a:rPr lang="tr-TR" sz="1400" kern="1200" dirty="0">
              <a:latin typeface="+mj-lt"/>
            </a:rPr>
            <a:t>Akademik Tanınma Belgesi</a:t>
          </a:r>
        </a:p>
        <a:p>
          <a:pPr marL="0" lvl="0" indent="0" algn="l" defTabSz="622300">
            <a:lnSpc>
              <a:spcPct val="100000"/>
            </a:lnSpc>
            <a:spcBef>
              <a:spcPct val="0"/>
            </a:spcBef>
            <a:spcAft>
              <a:spcPct val="35000"/>
            </a:spcAft>
            <a:buNone/>
          </a:pPr>
          <a:r>
            <a:rPr lang="tr-TR" sz="1400" kern="1200" dirty="0">
              <a:latin typeface="+mj-lt"/>
            </a:rPr>
            <a:t>Vadesiz Euro Hesabı</a:t>
          </a:r>
        </a:p>
        <a:p>
          <a:pPr marL="0" lvl="0" indent="0" algn="l" defTabSz="622300">
            <a:lnSpc>
              <a:spcPct val="100000"/>
            </a:lnSpc>
            <a:spcBef>
              <a:spcPct val="0"/>
            </a:spcBef>
            <a:spcAft>
              <a:spcPct val="35000"/>
            </a:spcAft>
            <a:buNone/>
          </a:pPr>
          <a:r>
            <a:rPr lang="tr-TR" sz="1400" kern="1200">
              <a:latin typeface="+mj-lt"/>
            </a:rPr>
            <a:t>Vize</a:t>
          </a:r>
        </a:p>
        <a:p>
          <a:pPr marL="0" lvl="0" indent="0" algn="l" defTabSz="622300">
            <a:lnSpc>
              <a:spcPct val="100000"/>
            </a:lnSpc>
            <a:spcBef>
              <a:spcPct val="0"/>
            </a:spcBef>
            <a:spcAft>
              <a:spcPct val="35000"/>
            </a:spcAft>
            <a:buNone/>
          </a:pPr>
          <a:r>
            <a:rPr lang="tr-TR" sz="1400" kern="1200" dirty="0">
              <a:latin typeface="+mj-lt"/>
            </a:rPr>
            <a:t>Sağlık ve Seyahat Sigortası</a:t>
          </a:r>
        </a:p>
        <a:p>
          <a:pPr marL="0" lvl="0" indent="0" algn="l" defTabSz="622300">
            <a:lnSpc>
              <a:spcPct val="100000"/>
            </a:lnSpc>
            <a:spcBef>
              <a:spcPct val="0"/>
            </a:spcBef>
            <a:spcAft>
              <a:spcPct val="35000"/>
            </a:spcAft>
            <a:buNone/>
          </a:pPr>
          <a:endParaRPr lang="tr-TR" sz="1400" kern="1200" dirty="0">
            <a:latin typeface="+mj-lt"/>
          </a:endParaRPr>
        </a:p>
      </dsp:txBody>
      <dsp:txXfrm>
        <a:off x="7244505" y="1698352"/>
        <a:ext cx="1511574" cy="3162572"/>
      </dsp:txXfrm>
    </dsp:sp>
    <dsp:sp modelId="{92CFB635-CE8C-4780-85BD-3D32CE3102D8}">
      <dsp:nvSpPr>
        <dsp:cNvPr id="0" name=""/>
        <dsp:cNvSpPr/>
      </dsp:nvSpPr>
      <dsp:spPr>
        <a:xfrm>
          <a:off x="8992611" y="0"/>
          <a:ext cx="529051" cy="50003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A2DDCE-AC0A-48C1-B348-ACC7669F545F}">
      <dsp:nvSpPr>
        <dsp:cNvPr id="0" name=""/>
        <dsp:cNvSpPr/>
      </dsp:nvSpPr>
      <dsp:spPr>
        <a:xfrm>
          <a:off x="89926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ERASMUS+ </a:t>
          </a:r>
        </a:p>
        <a:p>
          <a:pPr marL="0" lvl="0" indent="0" algn="l" defTabSz="622300">
            <a:lnSpc>
              <a:spcPct val="100000"/>
            </a:lnSpc>
            <a:spcBef>
              <a:spcPct val="0"/>
            </a:spcBef>
            <a:spcAft>
              <a:spcPct val="35000"/>
            </a:spcAft>
            <a:buNone/>
            <a:defRPr b="1"/>
          </a:pPr>
          <a:r>
            <a:rPr lang="tr-TR" sz="1400" b="1" kern="1200" dirty="0">
              <a:latin typeface="+mj-lt"/>
            </a:rPr>
            <a:t>Öğrenim Hareketliliğinin Başlaması</a:t>
          </a:r>
        </a:p>
      </dsp:txBody>
      <dsp:txXfrm>
        <a:off x="8992611" y="697399"/>
        <a:ext cx="1511574" cy="909156"/>
      </dsp:txXfrm>
    </dsp:sp>
    <dsp:sp modelId="{057FD39A-F4F1-422F-8F0A-EA5052934335}">
      <dsp:nvSpPr>
        <dsp:cNvPr id="0" name=""/>
        <dsp:cNvSpPr/>
      </dsp:nvSpPr>
      <dsp:spPr>
        <a:xfrm>
          <a:off x="89926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F85B2-5E71-4086-BAD3-50713BAADC99}">
      <dsp:nvSpPr>
        <dsp:cNvPr id="0" name=""/>
        <dsp:cNvSpPr/>
      </dsp:nvSpPr>
      <dsp:spPr>
        <a:xfrm>
          <a:off x="0" y="0"/>
          <a:ext cx="6334506" cy="163791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a:t>Öğrencilerin </a:t>
          </a:r>
          <a:r>
            <a:rPr lang="tr-TR" sz="1900" kern="1200" dirty="0" err="1"/>
            <a:t>nominasyon</a:t>
          </a:r>
          <a:r>
            <a:rPr lang="tr-TR" sz="1900" kern="1200" dirty="0"/>
            <a:t> işlemleri mutlaka </a:t>
          </a:r>
          <a:r>
            <a:rPr lang="tr-TR" sz="1900" kern="1200" dirty="0">
              <a:solidFill>
                <a:srgbClr val="FFFF00"/>
              </a:solidFill>
            </a:rPr>
            <a:t>bölüm koordinatörleri </a:t>
          </a:r>
          <a:r>
            <a:rPr lang="tr-TR" sz="1900" kern="1200" dirty="0"/>
            <a:t>tarafından yapılmalıdır. </a:t>
          </a:r>
          <a:r>
            <a:rPr lang="tr-TR" sz="1900" kern="1200" dirty="0" err="1"/>
            <a:t>Nominasyon</a:t>
          </a:r>
          <a:r>
            <a:rPr lang="tr-TR" sz="1900" kern="1200" dirty="0"/>
            <a:t> öncesi, karşı kuruma öğrenci tarafından atılan </a:t>
          </a:r>
          <a:r>
            <a:rPr lang="tr-TR" sz="1900" u="sng" kern="1200" dirty="0"/>
            <a:t>e-postalar kabul edilmemektedir</a:t>
          </a:r>
          <a:r>
            <a:rPr lang="tr-TR" sz="1900" kern="1200" dirty="0"/>
            <a:t>.</a:t>
          </a:r>
          <a:r>
            <a:rPr lang="tr-TR" sz="1900" u="sng" kern="1200" dirty="0"/>
            <a:t> </a:t>
          </a:r>
          <a:endParaRPr lang="en-US" sz="1900" kern="1200" dirty="0"/>
        </a:p>
      </dsp:txBody>
      <dsp:txXfrm>
        <a:off x="47973" y="47973"/>
        <a:ext cx="4567071" cy="1541965"/>
      </dsp:txXfrm>
    </dsp:sp>
    <dsp:sp modelId="{47AAFA54-61D4-444A-AD6A-55E2572F09AD}">
      <dsp:nvSpPr>
        <dsp:cNvPr id="0" name=""/>
        <dsp:cNvSpPr/>
      </dsp:nvSpPr>
      <dsp:spPr>
        <a:xfrm>
          <a:off x="558926" y="1910897"/>
          <a:ext cx="6334506" cy="16379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err="1"/>
            <a:t>Nominasyon</a:t>
          </a:r>
          <a:r>
            <a:rPr lang="tr-TR" sz="1900" kern="1200" dirty="0"/>
            <a:t> tarihleri, son başvuru tarihleri gibi önemli tarihleri takip etmek </a:t>
          </a:r>
          <a:r>
            <a:rPr lang="tr-TR" sz="1900" u="sng" kern="1200" dirty="0"/>
            <a:t>öğrenci sorumluluğundadır.</a:t>
          </a:r>
          <a:endParaRPr lang="en-US" sz="1900" kern="1200" dirty="0"/>
        </a:p>
      </dsp:txBody>
      <dsp:txXfrm>
        <a:off x="606899" y="1958870"/>
        <a:ext cx="4614990" cy="1541965"/>
      </dsp:txXfrm>
    </dsp:sp>
    <dsp:sp modelId="{D8B85B55-AD76-4F88-9AC9-4F79FBCD4487}">
      <dsp:nvSpPr>
        <dsp:cNvPr id="0" name=""/>
        <dsp:cNvSpPr/>
      </dsp:nvSpPr>
      <dsp:spPr>
        <a:xfrm>
          <a:off x="1117853" y="3821794"/>
          <a:ext cx="6334506" cy="163791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a:t>Öğrencinin, karşı kurum hakkında barınma koşulları/ depozito ve gerekli belgeler gibi bilgileri edinmesi yararlı olacaktır.</a:t>
          </a:r>
          <a:endParaRPr lang="en-US" sz="1900" kern="1200" dirty="0"/>
        </a:p>
      </dsp:txBody>
      <dsp:txXfrm>
        <a:off x="1165826" y="3869767"/>
        <a:ext cx="4614990" cy="1541965"/>
      </dsp:txXfrm>
    </dsp:sp>
    <dsp:sp modelId="{59A0151E-4E34-403A-889D-ADD2163EB172}">
      <dsp:nvSpPr>
        <dsp:cNvPr id="0" name=""/>
        <dsp:cNvSpPr/>
      </dsp:nvSpPr>
      <dsp:spPr>
        <a:xfrm>
          <a:off x="5269863" y="1242083"/>
          <a:ext cx="1064642" cy="106464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09407" y="1242083"/>
        <a:ext cx="585554" cy="801143"/>
      </dsp:txXfrm>
    </dsp:sp>
    <dsp:sp modelId="{26398193-8CFA-4BBF-A491-016C9697D280}">
      <dsp:nvSpPr>
        <dsp:cNvPr id="0" name=""/>
        <dsp:cNvSpPr/>
      </dsp:nvSpPr>
      <dsp:spPr>
        <a:xfrm>
          <a:off x="5828790" y="3142060"/>
          <a:ext cx="1064642" cy="106464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68334" y="3142060"/>
        <a:ext cx="585554" cy="8011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A5867-A914-4794-BD5F-21BB4E4342A0}">
      <dsp:nvSpPr>
        <dsp:cNvPr id="0" name=""/>
        <dsp:cNvSpPr/>
      </dsp:nvSpPr>
      <dsp:spPr>
        <a:xfrm>
          <a:off x="1747800" y="591436"/>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C6453-030B-42AF-A297-8272F0AB41C7}">
      <dsp:nvSpPr>
        <dsp:cNvPr id="0" name=""/>
        <dsp:cNvSpPr/>
      </dsp:nvSpPr>
      <dsp:spPr>
        <a:xfrm>
          <a:off x="559800" y="2733675"/>
          <a:ext cx="4320000" cy="1264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dirty="0"/>
            <a:t>Öğrencilerin ders seçimlerini yapmadan önce ders içerikleri konusunda </a:t>
          </a:r>
          <a:r>
            <a:rPr lang="tr-TR" sz="1600" kern="1200" dirty="0">
              <a:solidFill>
                <a:srgbClr val="FF0000"/>
              </a:solidFill>
            </a:rPr>
            <a:t>araştırma yapmaları ve bölüm koordinatörlerine hazırlıklı gitmeleri </a:t>
          </a:r>
          <a:r>
            <a:rPr lang="tr-TR" sz="1600" kern="1200" dirty="0"/>
            <a:t>gerekmektedir.</a:t>
          </a:r>
          <a:endParaRPr lang="en-US" sz="1600" kern="1200" dirty="0"/>
        </a:p>
      </dsp:txBody>
      <dsp:txXfrm>
        <a:off x="559800" y="2733675"/>
        <a:ext cx="4320000" cy="1264139"/>
      </dsp:txXfrm>
    </dsp:sp>
    <dsp:sp modelId="{1309E5B4-C632-4A0B-8D77-8BEE93BC2B78}">
      <dsp:nvSpPr>
        <dsp:cNvPr id="0" name=""/>
        <dsp:cNvSpPr/>
      </dsp:nvSpPr>
      <dsp:spPr>
        <a:xfrm>
          <a:off x="6823800" y="570769"/>
          <a:ext cx="1944000" cy="1944000"/>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AC3E9F-F7E0-4463-A8CC-9558F40852DE}">
      <dsp:nvSpPr>
        <dsp:cNvPr id="0" name=""/>
        <dsp:cNvSpPr/>
      </dsp:nvSpPr>
      <dsp:spPr>
        <a:xfrm>
          <a:off x="5635800" y="2671672"/>
          <a:ext cx="4320000" cy="1346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dirty="0"/>
            <a:t>Öğrenciler karşı kurumda </a:t>
          </a:r>
          <a:r>
            <a:rPr lang="tr-TR" sz="1600" kern="1200" dirty="0">
              <a:solidFill>
                <a:srgbClr val="FF0000"/>
              </a:solidFill>
            </a:rPr>
            <a:t>en az 30 AKTS’lik </a:t>
          </a:r>
          <a:r>
            <a:rPr lang="tr-TR" sz="1600" kern="1200" dirty="0"/>
            <a:t>ders yükü almak zorundadır.</a:t>
          </a:r>
        </a:p>
        <a:p>
          <a:pPr marL="0" lvl="0" indent="0" algn="ctr" defTabSz="711200">
            <a:lnSpc>
              <a:spcPct val="90000"/>
            </a:lnSpc>
            <a:spcBef>
              <a:spcPct val="0"/>
            </a:spcBef>
            <a:spcAft>
              <a:spcPct val="35000"/>
            </a:spcAft>
            <a:buNone/>
          </a:pPr>
          <a:r>
            <a:rPr lang="tr-TR" sz="1600" kern="1200" dirty="0"/>
            <a:t>Bu ders yüküne ulaşamayan öğrenciler, Erasmus hakkını kullanamaz.</a:t>
          </a:r>
          <a:endParaRPr lang="en-US" sz="1600" kern="1200" dirty="0"/>
        </a:p>
      </dsp:txBody>
      <dsp:txXfrm>
        <a:off x="5635800" y="2671672"/>
        <a:ext cx="4320000" cy="13468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EB023-921F-49D2-A635-2DA1529FA516}">
      <dsp:nvSpPr>
        <dsp:cNvPr id="0" name=""/>
        <dsp:cNvSpPr/>
      </dsp:nvSpPr>
      <dsp:spPr>
        <a:xfrm>
          <a:off x="0" y="0"/>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Hareketliliğin başarılı sayılabilmesi için minimum süre 2 aydır.</a:t>
          </a:r>
          <a:endParaRPr lang="en-US" sz="1600" kern="1200" dirty="0"/>
        </a:p>
      </dsp:txBody>
      <dsp:txXfrm>
        <a:off x="35514" y="35514"/>
        <a:ext cx="1827793" cy="1141509"/>
      </dsp:txXfrm>
    </dsp:sp>
    <dsp:sp modelId="{6C00CC25-BDD9-4B17-BF22-7CA986506F6F}">
      <dsp:nvSpPr>
        <dsp:cNvPr id="0" name=""/>
        <dsp:cNvSpPr/>
      </dsp:nvSpPr>
      <dsp:spPr>
        <a:xfrm>
          <a:off x="271239" y="1432998"/>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2 aydan önce dönmek isterseniz, hareketlilik başarısız sayıldığı için tahsis edilen hibe geri alınır.</a:t>
          </a:r>
          <a:r>
            <a:rPr lang="tr-TR" altLang="en-US" sz="1400" kern="1200" dirty="0">
              <a:latin typeface="Franklin Gothic Book" panose="020B0503020102020204" pitchFamily="34" charset="0"/>
            </a:rPr>
            <a:t> </a:t>
          </a:r>
        </a:p>
      </dsp:txBody>
      <dsp:txXfrm>
        <a:off x="306753" y="1468512"/>
        <a:ext cx="2108258" cy="1141509"/>
      </dsp:txXfrm>
    </dsp:sp>
    <dsp:sp modelId="{E4BA76F6-6917-455B-BA15-C181AFBCEF16}">
      <dsp:nvSpPr>
        <dsp:cNvPr id="0" name=""/>
        <dsp:cNvSpPr/>
      </dsp:nvSpPr>
      <dsp:spPr>
        <a:xfrm>
          <a:off x="538429" y="2865997"/>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altLang="en-US" sz="1300" kern="1200" dirty="0">
              <a:latin typeface="Franklin Gothic Book" panose="020B0503020102020204" pitchFamily="34" charset="0"/>
            </a:rPr>
            <a:t>Sömestr ve resmi tatil haricinde 7 </a:t>
          </a:r>
          <a:r>
            <a:rPr lang="tr-TR" altLang="en-US" sz="1600" kern="1200" dirty="0">
              <a:latin typeface="Franklin Gothic Book" panose="020B0503020102020204" pitchFamily="34" charset="0"/>
            </a:rPr>
            <a:t>günden</a:t>
          </a:r>
          <a:r>
            <a:rPr lang="tr-TR" altLang="en-US" sz="1300" kern="1200" dirty="0">
              <a:latin typeface="Franklin Gothic Book" panose="020B0503020102020204" pitchFamily="34" charset="0"/>
            </a:rPr>
            <a:t> fazla ev sahibi şehir / ülkeden ayrı kalınması, dönüş hibenizde kesinti sebebidir.</a:t>
          </a:r>
        </a:p>
      </dsp:txBody>
      <dsp:txXfrm>
        <a:off x="573943" y="2901511"/>
        <a:ext cx="2112307" cy="1141509"/>
      </dsp:txXfrm>
    </dsp:sp>
    <dsp:sp modelId="{0B77E71F-3ED7-4163-8375-DF58BF8A83B5}">
      <dsp:nvSpPr>
        <dsp:cNvPr id="0" name=""/>
        <dsp:cNvSpPr/>
      </dsp:nvSpPr>
      <dsp:spPr>
        <a:xfrm>
          <a:off x="809668" y="4298996"/>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altLang="en-US" sz="1600" kern="1200" dirty="0">
              <a:latin typeface="Franklin Gothic Book" panose="020B0503020102020204" pitchFamily="34" charset="0"/>
            </a:rPr>
            <a:t>Dönüşünüzde</a:t>
          </a:r>
          <a:r>
            <a:rPr lang="tr-TR" altLang="en-US" sz="1700" kern="1200" dirty="0">
              <a:latin typeface="Franklin Gothic Book" panose="020B0503020102020204" pitchFamily="34" charset="0"/>
            </a:rPr>
            <a:t> gerekli belgeler teslim edilmez ise: %80 hibe iade ALINIR.</a:t>
          </a:r>
          <a:endParaRPr lang="en-US" sz="1700" kern="1200" dirty="0"/>
        </a:p>
      </dsp:txBody>
      <dsp:txXfrm>
        <a:off x="845182" y="4334510"/>
        <a:ext cx="2108258" cy="1141509"/>
      </dsp:txXfrm>
    </dsp:sp>
    <dsp:sp modelId="{E7FAB0B1-F69E-4166-85DE-EF7938551434}">
      <dsp:nvSpPr>
        <dsp:cNvPr id="0" name=""/>
        <dsp:cNvSpPr/>
      </dsp:nvSpPr>
      <dsp:spPr>
        <a:xfrm>
          <a:off x="2450525" y="928693"/>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2627859" y="928693"/>
        <a:ext cx="433481" cy="593082"/>
      </dsp:txXfrm>
    </dsp:sp>
    <dsp:sp modelId="{6693A955-21D0-4641-AED6-FF77D19B1D10}">
      <dsp:nvSpPr>
        <dsp:cNvPr id="0" name=""/>
        <dsp:cNvSpPr/>
      </dsp:nvSpPr>
      <dsp:spPr>
        <a:xfrm>
          <a:off x="2721764" y="2361692"/>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2899098" y="2361692"/>
        <a:ext cx="433481" cy="593082"/>
      </dsp:txXfrm>
    </dsp:sp>
    <dsp:sp modelId="{5AD0AA9C-766F-4A07-B382-C75B3AC7FB9E}">
      <dsp:nvSpPr>
        <dsp:cNvPr id="0" name=""/>
        <dsp:cNvSpPr/>
      </dsp:nvSpPr>
      <dsp:spPr>
        <a:xfrm>
          <a:off x="2988955" y="3794691"/>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3166289" y="3794691"/>
        <a:ext cx="433481" cy="5930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53B5C-82DD-45DA-B0E1-D6418FB243C3}">
      <dsp:nvSpPr>
        <dsp:cNvPr id="0" name=""/>
        <dsp:cNvSpPr/>
      </dsp:nvSpPr>
      <dsp:spPr>
        <a:xfrm>
          <a:off x="0" y="292386"/>
          <a:ext cx="6367912" cy="9149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Sending Institution: Erzincan Binali Yıldırım University</a:t>
          </a:r>
          <a:endParaRPr lang="en-US" sz="2300" kern="1200"/>
        </a:p>
      </dsp:txBody>
      <dsp:txXfrm>
        <a:off x="44664" y="337050"/>
        <a:ext cx="6278584" cy="825612"/>
      </dsp:txXfrm>
    </dsp:sp>
    <dsp:sp modelId="{2BC1795B-CEFC-49B9-B424-1B4A40D146DD}">
      <dsp:nvSpPr>
        <dsp:cNvPr id="0" name=""/>
        <dsp:cNvSpPr/>
      </dsp:nvSpPr>
      <dsp:spPr>
        <a:xfrm>
          <a:off x="0" y="1273566"/>
          <a:ext cx="6367912" cy="91494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ID Code: TR ERZINCA01</a:t>
          </a:r>
          <a:endParaRPr lang="en-US" sz="2300" kern="1200"/>
        </a:p>
      </dsp:txBody>
      <dsp:txXfrm>
        <a:off x="44664" y="1318230"/>
        <a:ext cx="6278584" cy="825612"/>
      </dsp:txXfrm>
    </dsp:sp>
    <dsp:sp modelId="{A2A36235-2CD1-48BF-8BDC-F0BC4A0843FA}">
      <dsp:nvSpPr>
        <dsp:cNvPr id="0" name=""/>
        <dsp:cNvSpPr/>
      </dsp:nvSpPr>
      <dsp:spPr>
        <a:xfrm>
          <a:off x="0" y="2254746"/>
          <a:ext cx="6367912" cy="91494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PIC Code: 941937707</a:t>
          </a:r>
          <a:endParaRPr lang="en-US" sz="2300" kern="1200"/>
        </a:p>
      </dsp:txBody>
      <dsp:txXfrm>
        <a:off x="44664" y="2299410"/>
        <a:ext cx="6278584" cy="825612"/>
      </dsp:txXfrm>
    </dsp:sp>
    <dsp:sp modelId="{1060EF03-3166-4B4A-A80A-388666223660}">
      <dsp:nvSpPr>
        <dsp:cNvPr id="0" name=""/>
        <dsp:cNvSpPr/>
      </dsp:nvSpPr>
      <dsp:spPr>
        <a:xfrm>
          <a:off x="0" y="3235926"/>
          <a:ext cx="6367912" cy="91494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Organization ID: E10011569</a:t>
          </a:r>
          <a:endParaRPr lang="en-US" sz="2300" kern="1200"/>
        </a:p>
      </dsp:txBody>
      <dsp:txXfrm>
        <a:off x="44664" y="3280590"/>
        <a:ext cx="6278584" cy="825612"/>
      </dsp:txXfrm>
    </dsp:sp>
    <dsp:sp modelId="{58D38734-2ACF-4C18-A111-DECEF3B316E9}">
      <dsp:nvSpPr>
        <dsp:cNvPr id="0" name=""/>
        <dsp:cNvSpPr/>
      </dsp:nvSpPr>
      <dsp:spPr>
        <a:xfrm>
          <a:off x="0" y="4217106"/>
          <a:ext cx="6367912" cy="91494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ISCED Codes: Her bölüme göre farklılık gösterir, internet sayfamızdan listeye ve linke ulaşabilirsiniz.</a:t>
          </a:r>
          <a:endParaRPr lang="en-US" sz="2300" kern="1200"/>
        </a:p>
      </dsp:txBody>
      <dsp:txXfrm>
        <a:off x="44664" y="4261770"/>
        <a:ext cx="6278584" cy="825612"/>
      </dsp:txXfrm>
    </dsp:sp>
    <dsp:sp modelId="{345124F6-D79F-4F98-ADDC-2247D747B9ED}">
      <dsp:nvSpPr>
        <dsp:cNvPr id="0" name=""/>
        <dsp:cNvSpPr/>
      </dsp:nvSpPr>
      <dsp:spPr>
        <a:xfrm>
          <a:off x="0" y="5198286"/>
          <a:ext cx="6367912" cy="9149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Erasmus+ </a:t>
          </a:r>
          <a:r>
            <a:rPr lang="tr-TR" sz="2300" kern="1200" dirty="0" err="1"/>
            <a:t>Institutional</a:t>
          </a:r>
          <a:r>
            <a:rPr lang="tr-TR" sz="2300" kern="1200" dirty="0"/>
            <a:t> </a:t>
          </a:r>
          <a:r>
            <a:rPr lang="tr-TR" sz="2300" kern="1200" dirty="0" err="1"/>
            <a:t>Coordinator</a:t>
          </a:r>
          <a:r>
            <a:rPr lang="tr-TR" sz="2300" kern="1200" dirty="0"/>
            <a:t>: </a:t>
          </a:r>
          <a:r>
            <a:rPr lang="tr-TR" sz="2300" kern="1200" dirty="0" err="1"/>
            <a:t>Assist</a:t>
          </a:r>
          <a:r>
            <a:rPr lang="tr-TR" sz="2300" kern="1200" dirty="0"/>
            <a:t>. Prof. Dr. Emrah Özbay</a:t>
          </a:r>
          <a:endParaRPr lang="en-US" sz="2300" kern="1200" dirty="0"/>
        </a:p>
      </dsp:txBody>
      <dsp:txXfrm>
        <a:off x="44664" y="5242950"/>
        <a:ext cx="6278584" cy="82561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24.03.2025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84010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24.03.2025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34061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C7F941F-E8DE-4BD2-803B-9023E1B35AE8}" type="datetimeFigureOut">
              <a:rPr lang="tr-TR" smtClean="0"/>
              <a:t>24.03.2025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7050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C7F941F-E8DE-4BD2-803B-9023E1B35AE8}" type="datetimeFigureOut">
              <a:rPr lang="tr-TR" smtClean="0"/>
              <a:t>24.03.2025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9684717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C7F941F-E8DE-4BD2-803B-9023E1B35AE8}" type="datetimeFigureOut">
              <a:rPr lang="tr-TR" smtClean="0"/>
              <a:t>24.03.2025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3802611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C7F941F-E8DE-4BD2-803B-9023E1B35AE8}" type="datetimeFigureOut">
              <a:rPr lang="tr-TR" smtClean="0"/>
              <a:t>24.03.2025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30231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F941F-E8DE-4BD2-803B-9023E1B35AE8}" type="datetimeFigureOut">
              <a:rPr lang="tr-TR" smtClean="0"/>
              <a:t>24.03.2025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26179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24.03.2025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3467017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24.03.2025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428961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24.03.2025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752196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24.03.2025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5157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F941F-E8DE-4BD2-803B-9023E1B35AE8}" type="datetimeFigureOut">
              <a:rPr lang="tr-TR" smtClean="0"/>
              <a:t>24.03.2025</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DC58F-0A69-4437-A711-28D76F1FBF4A}" type="slidenum">
              <a:rPr lang="tr-TR" smtClean="0"/>
              <a:t>‹#›</a:t>
            </a:fld>
            <a:endParaRPr lang="tr-TR"/>
          </a:p>
        </p:txBody>
      </p:sp>
    </p:spTree>
    <p:extLst>
      <p:ext uri="{BB962C8B-B14F-4D97-AF65-F5344CB8AC3E}">
        <p14:creationId xmlns:p14="http://schemas.microsoft.com/office/powerpoint/2010/main" val="3540346880"/>
      </p:ext>
    </p:extLst>
  </p:cSld>
  <p:clrMap bg1="lt1" tx1="dk1" bg2="lt2" tx2="dk2" accent1="accent1" accent2="accent2" accent3="accent3" accent4="accent4" accent5="accent5" accent6="accent6" hlink="hlink" folHlink="folHlink"/>
  <p:sldLayoutIdLst>
    <p:sldLayoutId id="2147484620" r:id="rId1"/>
    <p:sldLayoutId id="2147484621" r:id="rId2"/>
    <p:sldLayoutId id="2147484622" r:id="rId3"/>
    <p:sldLayoutId id="2147484623" r:id="rId4"/>
    <p:sldLayoutId id="2147484624" r:id="rId5"/>
    <p:sldLayoutId id="2147484625" r:id="rId6"/>
    <p:sldLayoutId id="2147484626" r:id="rId7"/>
    <p:sldLayoutId id="2147484627" r:id="rId8"/>
    <p:sldLayoutId id="2147484628" r:id="rId9"/>
    <p:sldLayoutId id="2147484629" r:id="rId10"/>
    <p:sldLayoutId id="21474846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exels.com/tr-tr/fotograf/akvaryum-arka-fon-arka-plan-baliklar-283277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pexels.com/tr-tr/fotograf/arka-fon-arka-plan-artistik-boyama-2441454/" TargetMode="External"/><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tr-tr/fotograf/afis-arka-fon-arka-plan-artistik-2759113/"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tr-tr/fotograf/afis-arka-fon-arka-plan-artistik-2759113/"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hyperlink" Target="mailto:erasmus@erzincan.edu.t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www.sgk.gov.tr/wps/portal/sgk/tr/emekli/yurtdisi_islemler/yurtdisi_saglik_islemleri"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1.svg"/><Relationship Id="rId7" Type="http://schemas.openxmlformats.org/officeDocument/2006/relationships/diagramColors" Target="../diagrams/colors6.xml"/><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7">
            <a:extLst>
              <a:ext uri="{FF2B5EF4-FFF2-40B4-BE49-F238E27FC236}">
                <a16:creationId xmlns:a16="http://schemas.microsoft.com/office/drawing/2014/main" id="{854DEE1C-7FD6-4FA0-A96A-BDF952F1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ctrTitle"/>
          </p:nvPr>
        </p:nvSpPr>
        <p:spPr>
          <a:xfrm>
            <a:off x="1524000" y="4370227"/>
            <a:ext cx="9144000" cy="1193138"/>
          </a:xfrm>
        </p:spPr>
        <p:txBody>
          <a:bodyPr vert="horz" lIns="91440" tIns="45720" rIns="91440" bIns="45720" rtlCol="0">
            <a:normAutofit/>
          </a:bodyPr>
          <a:lstStyle/>
          <a:p>
            <a:r>
              <a:rPr lang="en-US" sz="4400" b="1" dirty="0"/>
              <a:t>ERASMUS+ 202</a:t>
            </a:r>
            <a:r>
              <a:rPr lang="tr-TR" sz="4400" b="1" dirty="0"/>
              <a:t>4</a:t>
            </a:r>
            <a:r>
              <a:rPr lang="en-US" sz="4400" b="1" dirty="0"/>
              <a:t> ORYANTASYON</a:t>
            </a:r>
          </a:p>
        </p:txBody>
      </p:sp>
      <p:pic>
        <p:nvPicPr>
          <p:cNvPr id="4" name="Picture 3" descr="Saint Isaac's Katedrali">
            <a:extLst>
              <a:ext uri="{FF2B5EF4-FFF2-40B4-BE49-F238E27FC236}">
                <a16:creationId xmlns:a16="http://schemas.microsoft.com/office/drawing/2014/main" id="{160D5668-0E1C-49BE-A39E-1E40FD80BFFB}"/>
              </a:ext>
            </a:extLst>
          </p:cNvPr>
          <p:cNvPicPr>
            <a:picLocks noChangeAspect="1"/>
          </p:cNvPicPr>
          <p:nvPr/>
        </p:nvPicPr>
        <p:blipFill rotWithShape="1">
          <a:blip r:embed="rId2"/>
          <a:srcRect t="9983" r="2" b="2"/>
          <a:stretch/>
        </p:blipFill>
        <p:spPr>
          <a:xfrm>
            <a:off x="1690046" y="386205"/>
            <a:ext cx="8903441"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p:spPr>
      </p:pic>
    </p:spTree>
    <p:extLst>
      <p:ext uri="{BB962C8B-B14F-4D97-AF65-F5344CB8AC3E}">
        <p14:creationId xmlns:p14="http://schemas.microsoft.com/office/powerpoint/2010/main" val="58532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E9182C-B0D0-4B54-8958-7C21E0E82861}"/>
              </a:ext>
            </a:extLst>
          </p:cNvPr>
          <p:cNvSpPr>
            <a:spLocks noGrp="1"/>
          </p:cNvSpPr>
          <p:nvPr>
            <p:ph type="title"/>
          </p:nvPr>
        </p:nvSpPr>
        <p:spPr>
          <a:xfrm>
            <a:off x="838200" y="150311"/>
            <a:ext cx="10515600" cy="945244"/>
          </a:xfrm>
        </p:spPr>
        <p:txBody>
          <a:bodyPr>
            <a:normAutofit/>
          </a:bodyPr>
          <a:lstStyle/>
          <a:p>
            <a:r>
              <a:rPr lang="tr-TR" b="1" dirty="0">
                <a:solidFill>
                  <a:srgbClr val="FFC000"/>
                </a:solidFill>
              </a:rPr>
              <a:t>KURUM DEĞİŞİKLİĞİ DİLEKÇESİ ŞARTLARI</a:t>
            </a:r>
          </a:p>
        </p:txBody>
      </p:sp>
      <p:sp>
        <p:nvSpPr>
          <p:cNvPr id="3" name="İçerik Yer Tutucusu 2">
            <a:extLst>
              <a:ext uri="{FF2B5EF4-FFF2-40B4-BE49-F238E27FC236}">
                <a16:creationId xmlns:a16="http://schemas.microsoft.com/office/drawing/2014/main" id="{3FC8A100-EECA-ACBB-8A9C-284E53D10B84}"/>
              </a:ext>
            </a:extLst>
          </p:cNvPr>
          <p:cNvSpPr>
            <a:spLocks noGrp="1"/>
          </p:cNvSpPr>
          <p:nvPr>
            <p:ph idx="1"/>
          </p:nvPr>
        </p:nvSpPr>
        <p:spPr>
          <a:xfrm>
            <a:off x="250521" y="1276709"/>
            <a:ext cx="11837095" cy="4900254"/>
          </a:xfrm>
        </p:spPr>
        <p:txBody>
          <a:bodyPr/>
          <a:lstStyle/>
          <a:p>
            <a:pPr>
              <a:buFont typeface="Wingdings" panose="05000000000000000000" pitchFamily="2" charset="2"/>
              <a:buChar char="Ø"/>
            </a:pPr>
            <a:r>
              <a:rPr lang="tr-TR" dirty="0"/>
              <a:t> Adaylar tüm dilekçelere, Uluslararası İlişkiler Koordinatörlüğü sitemizdeki Öğrenci Hareketliliği Belgeleri sayfasından ulaşabilir.</a:t>
            </a:r>
          </a:p>
          <a:p>
            <a:pPr marL="0" indent="0">
              <a:buNone/>
            </a:pPr>
            <a:endParaRPr lang="tr-TR" dirty="0"/>
          </a:p>
          <a:p>
            <a:pPr>
              <a:buFont typeface="Wingdings" panose="05000000000000000000" pitchFamily="2" charset="2"/>
              <a:buChar char="Ø"/>
            </a:pPr>
            <a:r>
              <a:rPr lang="tr-TR" dirty="0"/>
              <a:t> Adaylar, </a:t>
            </a:r>
            <a:r>
              <a:rPr lang="tr-TR" dirty="0">
                <a:solidFill>
                  <a:srgbClr val="FF0000"/>
                </a:solidFill>
              </a:rPr>
              <a:t>kişisel sebeplerle </a:t>
            </a:r>
            <a:r>
              <a:rPr lang="tr-TR" dirty="0"/>
              <a:t>kurum değişikliği yapamazlar.</a:t>
            </a:r>
          </a:p>
          <a:p>
            <a:pPr marL="0" indent="0">
              <a:buNone/>
            </a:pPr>
            <a:r>
              <a:rPr lang="tr-TR" dirty="0"/>
              <a:t>(Yerleşilen ülkeyi, üniversiteyi beğenmedim, arkadaşımla birlikte gitmek istiyorum gibi)</a:t>
            </a:r>
          </a:p>
          <a:p>
            <a:pPr marL="0" indent="0">
              <a:buNone/>
            </a:pPr>
            <a:endParaRPr lang="tr-TR" dirty="0"/>
          </a:p>
          <a:p>
            <a:pPr>
              <a:buFont typeface="Wingdings" panose="05000000000000000000" pitchFamily="2" charset="2"/>
              <a:buChar char="Ø"/>
            </a:pPr>
            <a:r>
              <a:rPr lang="tr-TR" dirty="0"/>
              <a:t> Tüm adaylar başvuru esnasında yapmış oldukları tercihlerden </a:t>
            </a:r>
            <a:r>
              <a:rPr lang="tr-TR" dirty="0">
                <a:solidFill>
                  <a:srgbClr val="FF0000"/>
                </a:solidFill>
              </a:rPr>
              <a:t>sorumludur.</a:t>
            </a:r>
          </a:p>
        </p:txBody>
      </p:sp>
    </p:spTree>
    <p:extLst>
      <p:ext uri="{BB962C8B-B14F-4D97-AF65-F5344CB8AC3E}">
        <p14:creationId xmlns:p14="http://schemas.microsoft.com/office/powerpoint/2010/main" val="199780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9089A-02B7-A90A-4913-B27456A7B5E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DA613DA-0CE8-42B8-878E-35B66D363052}"/>
              </a:ext>
            </a:extLst>
          </p:cNvPr>
          <p:cNvSpPr>
            <a:spLocks noGrp="1"/>
          </p:cNvSpPr>
          <p:nvPr>
            <p:ph type="title"/>
          </p:nvPr>
        </p:nvSpPr>
        <p:spPr>
          <a:xfrm>
            <a:off x="838200" y="150311"/>
            <a:ext cx="10515600" cy="594987"/>
          </a:xfrm>
        </p:spPr>
        <p:txBody>
          <a:bodyPr>
            <a:normAutofit fontScale="90000"/>
          </a:bodyPr>
          <a:lstStyle/>
          <a:p>
            <a:r>
              <a:rPr lang="tr-TR" b="1" dirty="0">
                <a:solidFill>
                  <a:srgbClr val="FFC000"/>
                </a:solidFill>
              </a:rPr>
              <a:t>KURUM DEĞİŞİKLİĞİ DİLEKÇESİ ŞARTLARI</a:t>
            </a:r>
          </a:p>
        </p:txBody>
      </p:sp>
      <p:sp>
        <p:nvSpPr>
          <p:cNvPr id="3" name="İçerik Yer Tutucusu 2">
            <a:extLst>
              <a:ext uri="{FF2B5EF4-FFF2-40B4-BE49-F238E27FC236}">
                <a16:creationId xmlns:a16="http://schemas.microsoft.com/office/drawing/2014/main" id="{834D13CA-FF4D-D7F0-AC34-C57D362EB5EB}"/>
              </a:ext>
            </a:extLst>
          </p:cNvPr>
          <p:cNvSpPr>
            <a:spLocks noGrp="1"/>
          </p:cNvSpPr>
          <p:nvPr>
            <p:ph idx="1"/>
          </p:nvPr>
        </p:nvSpPr>
        <p:spPr>
          <a:xfrm>
            <a:off x="250521" y="1155939"/>
            <a:ext cx="11837095" cy="5021023"/>
          </a:xfrm>
        </p:spPr>
        <p:txBody>
          <a:bodyPr>
            <a:normAutofit/>
          </a:bodyPr>
          <a:lstStyle/>
          <a:p>
            <a:pPr>
              <a:buFont typeface="Wingdings" panose="05000000000000000000" pitchFamily="2" charset="2"/>
              <a:buChar char="Ø"/>
            </a:pPr>
            <a:r>
              <a:rPr lang="tr-TR" sz="2600" dirty="0"/>
              <a:t>Kurum değişikliği ancak aşağıdaki şartlar sonucu gerçekleşebilir;</a:t>
            </a:r>
          </a:p>
          <a:p>
            <a:pPr marL="514350" indent="-514350">
              <a:buFont typeface="+mj-lt"/>
              <a:buAutoNum type="arabicParenR"/>
            </a:pPr>
            <a:r>
              <a:rPr lang="tr-TR" sz="2600" dirty="0"/>
              <a:t>Karşı üniversitenin, adaylığınızı sizden kaynaklanmayan bir sebeple reddetmesi.</a:t>
            </a:r>
          </a:p>
          <a:p>
            <a:pPr marL="514350" indent="-514350">
              <a:buFont typeface="+mj-lt"/>
              <a:buAutoNum type="arabicParenR"/>
            </a:pPr>
            <a:r>
              <a:rPr lang="tr-TR" sz="2600" dirty="0"/>
              <a:t>Karşı üniversitede alabileceğiniz derslerin büyük ölçüde uyuşmaması.                      (</a:t>
            </a:r>
            <a:r>
              <a:rPr lang="tr-TR" sz="2600" dirty="0">
                <a:solidFill>
                  <a:srgbClr val="FF0000"/>
                </a:solidFill>
              </a:rPr>
              <a:t>30 AKTS’lik </a:t>
            </a:r>
            <a:r>
              <a:rPr lang="tr-TR" sz="2600" dirty="0"/>
              <a:t>ders yüküne ulaşamamak)</a:t>
            </a:r>
          </a:p>
          <a:p>
            <a:pPr>
              <a:buFont typeface="Wingdings" panose="05000000000000000000" pitchFamily="2" charset="2"/>
              <a:buChar char="Ø"/>
            </a:pPr>
            <a:r>
              <a:rPr lang="tr-TR" sz="2600" dirty="0"/>
              <a:t> Ancak bu durumlar oluşursa </a:t>
            </a:r>
            <a:r>
              <a:rPr lang="tr-TR" sz="2600" dirty="0">
                <a:solidFill>
                  <a:srgbClr val="FF0000"/>
                </a:solidFill>
              </a:rPr>
              <a:t>Erasmus Ofisi </a:t>
            </a:r>
            <a:r>
              <a:rPr lang="tr-TR" sz="2600" dirty="0"/>
              <a:t>ve </a:t>
            </a:r>
            <a:r>
              <a:rPr lang="tr-TR" sz="2600" dirty="0">
                <a:solidFill>
                  <a:srgbClr val="FF0000"/>
                </a:solidFill>
              </a:rPr>
              <a:t>Bölüm Koordinatörünüzün </a:t>
            </a:r>
            <a:r>
              <a:rPr lang="tr-TR" sz="2600" dirty="0"/>
              <a:t>onay vermesi durumunda kurum değişikliği yapabilirsiniz.</a:t>
            </a:r>
          </a:p>
          <a:p>
            <a:pPr>
              <a:buFont typeface="Wingdings" panose="05000000000000000000" pitchFamily="2" charset="2"/>
              <a:buChar char="Ø"/>
            </a:pPr>
            <a:endParaRPr lang="tr-TR" sz="2600" dirty="0"/>
          </a:p>
          <a:p>
            <a:pPr>
              <a:buFont typeface="Wingdings" panose="05000000000000000000" pitchFamily="2" charset="2"/>
              <a:buChar char="q"/>
            </a:pPr>
            <a:r>
              <a:rPr lang="tr-TR" sz="2600" dirty="0"/>
              <a:t>Bu durumlar oluşsa bile yeni bir kuruma yerleşeceğinizin bir garantisi yoktur. </a:t>
            </a:r>
          </a:p>
          <a:p>
            <a:pPr>
              <a:buFont typeface="Wingdings" panose="05000000000000000000" pitchFamily="2" charset="2"/>
              <a:buChar char="q"/>
            </a:pPr>
            <a:r>
              <a:rPr lang="tr-TR" sz="2600" dirty="0"/>
              <a:t>Öğrenci, yeni yerleşeceği kurumu </a:t>
            </a:r>
            <a:r>
              <a:rPr lang="tr-TR" sz="2600" dirty="0">
                <a:solidFill>
                  <a:srgbClr val="FF0000"/>
                </a:solidFill>
              </a:rPr>
              <a:t>seçemez. </a:t>
            </a:r>
          </a:p>
          <a:p>
            <a:pPr>
              <a:buFont typeface="Wingdings" panose="05000000000000000000" pitchFamily="2" charset="2"/>
              <a:buChar char="q"/>
            </a:pPr>
            <a:r>
              <a:rPr lang="tr-TR" sz="2600" dirty="0"/>
              <a:t>Kontenjan imkanı varsa Erasmus Ofisi tarafından yeni kurum belirlenir.</a:t>
            </a:r>
          </a:p>
          <a:p>
            <a:pPr marL="0" indent="0">
              <a:buNone/>
            </a:pPr>
            <a:endParaRPr lang="tr-TR" sz="2600" dirty="0"/>
          </a:p>
          <a:p>
            <a:pPr marL="0" indent="0">
              <a:buNone/>
            </a:pPr>
            <a:endParaRPr lang="tr-TR" sz="2600" dirty="0"/>
          </a:p>
        </p:txBody>
      </p:sp>
    </p:spTree>
    <p:extLst>
      <p:ext uri="{BB962C8B-B14F-4D97-AF65-F5344CB8AC3E}">
        <p14:creationId xmlns:p14="http://schemas.microsoft.com/office/powerpoint/2010/main" val="72121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5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93361" cy="1325563"/>
          </a:xfrm>
        </p:spPr>
        <p:txBody>
          <a:bodyPr>
            <a:normAutofit/>
          </a:bodyPr>
          <a:lstStyle/>
          <a:p>
            <a:r>
              <a:rPr lang="tr-TR" b="1"/>
              <a:t>FERAGAT VE DEĞİŞİKLİK DİLEKÇESİ</a:t>
            </a:r>
            <a:endParaRPr lang="tr-TR"/>
          </a:p>
        </p:txBody>
      </p:sp>
      <p:pic>
        <p:nvPicPr>
          <p:cNvPr id="71" name="Picture 49">
            <a:extLst>
              <a:ext uri="{FF2B5EF4-FFF2-40B4-BE49-F238E27FC236}">
                <a16:creationId xmlns:a16="http://schemas.microsoft.com/office/drawing/2014/main" id="{00C2C1A0-9331-5974-A796-1DECAB211BA3}"/>
              </a:ext>
            </a:extLst>
          </p:cNvPr>
          <p:cNvPicPr>
            <a:picLocks noChangeAspect="1"/>
          </p:cNvPicPr>
          <p:nvPr/>
        </p:nvPicPr>
        <p:blipFill rotWithShape="1">
          <a:blip r:embed="rId2"/>
          <a:srcRect l="19371" r="13878"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7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İçerik Yer Tutucusu 2">
            <a:extLst>
              <a:ext uri="{FF2B5EF4-FFF2-40B4-BE49-F238E27FC236}">
                <a16:creationId xmlns:a16="http://schemas.microsoft.com/office/drawing/2014/main" id="{20490B7E-E712-4E54-AA8E-6B8A19745871}"/>
              </a:ext>
            </a:extLst>
          </p:cNvPr>
          <p:cNvGraphicFramePr>
            <a:graphicFrameLocks noGrp="1"/>
          </p:cNvGraphicFramePr>
          <p:nvPr>
            <p:ph idx="1"/>
            <p:extLst>
              <p:ext uri="{D42A27DB-BD31-4B8C-83A1-F6EECF244321}">
                <p14:modId xmlns:p14="http://schemas.microsoft.com/office/powerpoint/2010/main" val="3162489353"/>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İçerik Yer Tutucusu 2">
            <a:extLst>
              <a:ext uri="{FF2B5EF4-FFF2-40B4-BE49-F238E27FC236}">
                <a16:creationId xmlns:a16="http://schemas.microsoft.com/office/drawing/2014/main" id="{A0D30284-98FD-3440-E2F9-FCE694420D64}"/>
              </a:ext>
            </a:extLst>
          </p:cNvPr>
          <p:cNvGraphicFramePr>
            <a:graphicFrameLocks/>
          </p:cNvGraphicFramePr>
          <p:nvPr>
            <p:extLst>
              <p:ext uri="{D42A27DB-BD31-4B8C-83A1-F6EECF244321}">
                <p14:modId xmlns:p14="http://schemas.microsoft.com/office/powerpoint/2010/main" val="339545579"/>
              </p:ext>
            </p:extLst>
          </p:nvPr>
        </p:nvGraphicFramePr>
        <p:xfrm>
          <a:off x="6096000" y="1706775"/>
          <a:ext cx="5393361"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5821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2C8A021-17EF-4B86-93C6-D5933E77BF36}"/>
              </a:ext>
            </a:extLst>
          </p:cNvPr>
          <p:cNvSpPr>
            <a:spLocks noGrp="1"/>
          </p:cNvSpPr>
          <p:nvPr>
            <p:ph type="title"/>
          </p:nvPr>
        </p:nvSpPr>
        <p:spPr>
          <a:xfrm>
            <a:off x="6513788" y="365125"/>
            <a:ext cx="4840010" cy="1807305"/>
          </a:xfrm>
        </p:spPr>
        <p:txBody>
          <a:bodyPr>
            <a:normAutofit/>
          </a:bodyPr>
          <a:lstStyle/>
          <a:p>
            <a:r>
              <a:rPr lang="tr-TR" b="1" dirty="0"/>
              <a:t>HİBESİZ ÖĞRENİM HAREKETLİLİĞİ</a:t>
            </a:r>
            <a:endParaRPr lang="tr-TR" dirty="0"/>
          </a:p>
        </p:txBody>
      </p:sp>
      <p:pic>
        <p:nvPicPr>
          <p:cNvPr id="101" name="Picture 100">
            <a:extLst>
              <a:ext uri="{FF2B5EF4-FFF2-40B4-BE49-F238E27FC236}">
                <a16:creationId xmlns:a16="http://schemas.microsoft.com/office/drawing/2014/main" id="{4A3250C3-86E0-FAF1-A734-B46E640A5B30}"/>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377" r="34455"/>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9" name="İçerik Yer Tutucusu 2">
            <a:extLst>
              <a:ext uri="{FF2B5EF4-FFF2-40B4-BE49-F238E27FC236}">
                <a16:creationId xmlns:a16="http://schemas.microsoft.com/office/drawing/2014/main" id="{DA7A0C2B-A639-4C0B-A361-46288A30117F}"/>
              </a:ext>
            </a:extLst>
          </p:cNvPr>
          <p:cNvSpPr>
            <a:spLocks noGrp="1"/>
          </p:cNvSpPr>
          <p:nvPr>
            <p:ph idx="1"/>
          </p:nvPr>
        </p:nvSpPr>
        <p:spPr>
          <a:xfrm>
            <a:off x="6513788" y="2333297"/>
            <a:ext cx="5182912" cy="4591378"/>
          </a:xfrm>
        </p:spPr>
        <p:txBody>
          <a:bodyPr>
            <a:normAutofit/>
          </a:bodyPr>
          <a:lstStyle/>
          <a:p>
            <a:pPr marL="241300" marR="663575" indent="-228600"/>
            <a:r>
              <a:rPr lang="tr-TR" sz="1800" dirty="0">
                <a:solidFill>
                  <a:srgbClr val="FF0000"/>
                </a:solidFill>
                <a:latin typeface="Calibri"/>
                <a:cs typeface="Calibri"/>
              </a:rPr>
              <a:t>2025-2026 akademik yılı </a:t>
            </a:r>
            <a:r>
              <a:rPr lang="tr-TR" sz="1800" dirty="0">
                <a:latin typeface="Calibri"/>
                <a:cs typeface="Calibri"/>
              </a:rPr>
              <a:t>için duyurulmuş olan Öğrenim Hareketliliği listesinde </a:t>
            </a:r>
            <a:r>
              <a:rPr lang="tr-TR" sz="1800" u="sng" dirty="0">
                <a:latin typeface="Calibri"/>
                <a:cs typeface="Calibri"/>
              </a:rPr>
              <a:t>yedek</a:t>
            </a:r>
            <a:r>
              <a:rPr lang="tr-TR" sz="1800" dirty="0">
                <a:latin typeface="Calibri"/>
                <a:cs typeface="Calibri"/>
              </a:rPr>
              <a:t> aday sta</a:t>
            </a:r>
            <a:r>
              <a:rPr lang="tr-TR" sz="1800" spc="-15" dirty="0">
                <a:latin typeface="Calibri"/>
                <a:cs typeface="Calibri"/>
              </a:rPr>
              <a:t>tüsünde bulunan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encil</a:t>
            </a:r>
            <a:r>
              <a:rPr lang="tr-TR" sz="1800" spc="5" dirty="0">
                <a:latin typeface="Calibri"/>
                <a:cs typeface="Calibri"/>
              </a:rPr>
              <a:t>e</a:t>
            </a:r>
            <a:r>
              <a:rPr lang="tr-TR" sz="1800" dirty="0">
                <a:latin typeface="Calibri"/>
                <a:cs typeface="Calibri"/>
              </a:rPr>
              <a:t>rimiz </a:t>
            </a:r>
            <a:r>
              <a:rPr lang="tr-TR" sz="1800" u="sng" dirty="0" err="1">
                <a:latin typeface="Calibri"/>
                <a:cs typeface="Calibri"/>
              </a:rPr>
              <a:t>hibesiz</a:t>
            </a:r>
            <a:r>
              <a:rPr lang="tr-TR" sz="1800" dirty="0">
                <a:latin typeface="Calibri"/>
                <a:cs typeface="Calibri"/>
              </a:rPr>
              <a:t> olarak Erasmus hareketliliğinden faydalanabilirler.</a:t>
            </a:r>
            <a:endParaRPr lang="tr-TR" sz="1800" dirty="0"/>
          </a:p>
          <a:p>
            <a:endParaRPr lang="tr-TR" sz="1800" dirty="0"/>
          </a:p>
          <a:p>
            <a:pPr marL="241300" marR="12700" indent="-228600"/>
            <a:r>
              <a:rPr lang="tr-TR" sz="1800" dirty="0" err="1">
                <a:latin typeface="Calibri"/>
                <a:cs typeface="Calibri"/>
              </a:rPr>
              <a:t>Hib</a:t>
            </a:r>
            <a:r>
              <a:rPr lang="tr-TR" sz="1800" spc="5" dirty="0" err="1">
                <a:latin typeface="Calibri"/>
                <a:cs typeface="Calibri"/>
              </a:rPr>
              <a:t>e</a:t>
            </a:r>
            <a:r>
              <a:rPr lang="tr-TR" sz="1800" dirty="0" err="1">
                <a:latin typeface="Calibri"/>
                <a:cs typeface="Calibri"/>
              </a:rPr>
              <a:t>siz</a:t>
            </a:r>
            <a:r>
              <a:rPr lang="tr-TR" sz="1800" dirty="0">
                <a:latin typeface="Calibri"/>
                <a:cs typeface="Calibri"/>
              </a:rPr>
              <a:t> </a:t>
            </a:r>
            <a:r>
              <a:rPr lang="tr-TR" sz="1800" spc="-15" dirty="0">
                <a:latin typeface="Calibri"/>
                <a:cs typeface="Calibri"/>
              </a:rPr>
              <a:t>E</a:t>
            </a:r>
            <a:r>
              <a:rPr lang="tr-TR" sz="1800" spc="-55" dirty="0">
                <a:latin typeface="Calibri"/>
                <a:cs typeface="Calibri"/>
              </a:rPr>
              <a:t>r</a:t>
            </a:r>
            <a:r>
              <a:rPr lang="tr-TR" sz="1800" dirty="0">
                <a:latin typeface="Calibri"/>
                <a:cs typeface="Calibri"/>
              </a:rPr>
              <a:t>asmus</a:t>
            </a:r>
            <a:r>
              <a:rPr lang="tr-TR" sz="1800" spc="-20" dirty="0">
                <a:latin typeface="Calibri"/>
                <a:cs typeface="Calibri"/>
              </a:rPr>
              <a:t>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a:t>
            </a:r>
            <a:r>
              <a:rPr lang="tr-TR" sz="1800" spc="5" dirty="0">
                <a:latin typeface="Calibri"/>
                <a:cs typeface="Calibri"/>
              </a:rPr>
              <a:t>c</a:t>
            </a:r>
            <a:r>
              <a:rPr lang="tr-TR" sz="1800" dirty="0">
                <a:latin typeface="Calibri"/>
                <a:cs typeface="Calibri"/>
              </a:rPr>
              <a:t>ilerinin,</a:t>
            </a:r>
            <a:r>
              <a:rPr lang="tr-TR" sz="1800" spc="-15" dirty="0">
                <a:latin typeface="Calibri"/>
                <a:cs typeface="Calibri"/>
              </a:rPr>
              <a:t> </a:t>
            </a:r>
            <a:r>
              <a:rPr lang="tr-TR" sz="1800" dirty="0">
                <a:latin typeface="Calibri"/>
                <a:cs typeface="Calibri"/>
              </a:rPr>
              <a:t>hibeli</a:t>
            </a:r>
            <a:r>
              <a:rPr lang="tr-TR" sz="1800" spc="10" dirty="0">
                <a:latin typeface="Calibri"/>
                <a:cs typeface="Calibri"/>
              </a:rPr>
              <a:t> </a:t>
            </a:r>
            <a:r>
              <a:rPr lang="tr-TR" sz="1800" spc="-15" dirty="0">
                <a:latin typeface="Calibri"/>
                <a:cs typeface="Calibri"/>
              </a:rPr>
              <a:t>E</a:t>
            </a:r>
            <a:r>
              <a:rPr lang="tr-TR" sz="1800" spc="-55" dirty="0">
                <a:latin typeface="Calibri"/>
                <a:cs typeface="Calibri"/>
              </a:rPr>
              <a:t>r</a:t>
            </a:r>
            <a:r>
              <a:rPr lang="tr-TR" sz="1800" dirty="0">
                <a:latin typeface="Calibri"/>
                <a:cs typeface="Calibri"/>
              </a:rPr>
              <a:t>asmus</a:t>
            </a:r>
            <a:r>
              <a:rPr lang="tr-TR" sz="1800" spc="-15" dirty="0">
                <a:latin typeface="Calibri"/>
                <a:cs typeface="Calibri"/>
              </a:rPr>
              <a:t>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a:t>
            </a:r>
            <a:r>
              <a:rPr lang="tr-TR" sz="1800" spc="5" dirty="0">
                <a:latin typeface="Calibri"/>
                <a:cs typeface="Calibri"/>
              </a:rPr>
              <a:t>c</a:t>
            </a:r>
            <a:r>
              <a:rPr lang="tr-TR" sz="1800" dirty="0">
                <a:latin typeface="Calibri"/>
                <a:cs typeface="Calibri"/>
              </a:rPr>
              <a:t>ilerinden</a:t>
            </a:r>
            <a:r>
              <a:rPr lang="tr-TR" sz="1800" spc="-10" dirty="0">
                <a:latin typeface="Calibri"/>
                <a:cs typeface="Calibri"/>
              </a:rPr>
              <a:t> </a:t>
            </a:r>
            <a:r>
              <a:rPr lang="tr-TR" sz="1800" spc="-25" dirty="0">
                <a:latin typeface="Calibri"/>
                <a:cs typeface="Calibri"/>
              </a:rPr>
              <a:t>t</a:t>
            </a:r>
            <a:r>
              <a:rPr lang="tr-TR" sz="1800" dirty="0">
                <a:latin typeface="Calibri"/>
                <a:cs typeface="Calibri"/>
              </a:rPr>
              <a:t>ek</a:t>
            </a:r>
            <a:r>
              <a:rPr lang="tr-TR" sz="1800" spc="-10" dirty="0">
                <a:latin typeface="Calibri"/>
                <a:cs typeface="Calibri"/>
              </a:rPr>
              <a:t> </a:t>
            </a:r>
            <a:r>
              <a:rPr lang="tr-TR" sz="1800" spc="-50" dirty="0">
                <a:latin typeface="Calibri"/>
                <a:cs typeface="Calibri"/>
              </a:rPr>
              <a:t>f</a:t>
            </a:r>
            <a:r>
              <a:rPr lang="tr-TR" sz="1800" dirty="0">
                <a:latin typeface="Calibri"/>
                <a:cs typeface="Calibri"/>
              </a:rPr>
              <a:t>arkı hibe almam</a:t>
            </a:r>
            <a:r>
              <a:rPr lang="tr-TR" sz="1800" spc="5" dirty="0">
                <a:latin typeface="Calibri"/>
                <a:cs typeface="Calibri"/>
              </a:rPr>
              <a:t>a</a:t>
            </a:r>
            <a:r>
              <a:rPr lang="tr-TR" sz="1800" dirty="0">
                <a:latin typeface="Calibri"/>
                <a:cs typeface="Calibri"/>
              </a:rPr>
              <a:t>larıdı</a:t>
            </a:r>
            <a:r>
              <a:rPr lang="tr-TR" sz="1800" spc="-200" dirty="0">
                <a:latin typeface="Calibri"/>
                <a:cs typeface="Calibri"/>
              </a:rPr>
              <a:t>r</a:t>
            </a:r>
            <a:r>
              <a:rPr lang="tr-TR" sz="1800" dirty="0">
                <a:latin typeface="Calibri"/>
                <a:cs typeface="Calibri"/>
              </a:rPr>
              <a:t>, bunun</a:t>
            </a:r>
            <a:r>
              <a:rPr lang="tr-TR" sz="1800" spc="5" dirty="0">
                <a:latin typeface="Calibri"/>
                <a:cs typeface="Calibri"/>
              </a:rPr>
              <a:t> </a:t>
            </a:r>
            <a:r>
              <a:rPr lang="tr-TR" sz="1800" dirty="0">
                <a:latin typeface="Calibri"/>
                <a:cs typeface="Calibri"/>
              </a:rPr>
              <a:t>dışındaki</a:t>
            </a:r>
            <a:r>
              <a:rPr lang="tr-TR" sz="1800" spc="-10" dirty="0">
                <a:latin typeface="Calibri"/>
                <a:cs typeface="Calibri"/>
              </a:rPr>
              <a:t> </a:t>
            </a:r>
            <a:r>
              <a:rPr lang="tr-TR" sz="1800" dirty="0">
                <a:latin typeface="Calibri"/>
                <a:cs typeface="Calibri"/>
              </a:rPr>
              <a:t>tüm</a:t>
            </a:r>
            <a:r>
              <a:rPr lang="tr-TR" sz="1800" spc="-15" dirty="0">
                <a:latin typeface="Calibri"/>
                <a:cs typeface="Calibri"/>
              </a:rPr>
              <a:t> </a:t>
            </a:r>
            <a:r>
              <a:rPr lang="tr-TR" sz="1800" dirty="0">
                <a:latin typeface="Calibri"/>
                <a:cs typeface="Calibri"/>
              </a:rPr>
              <a:t>s</a:t>
            </a:r>
            <a:r>
              <a:rPr lang="tr-TR" sz="1800" spc="-10" dirty="0">
                <a:latin typeface="Calibri"/>
                <a:cs typeface="Calibri"/>
              </a:rPr>
              <a:t>o</a:t>
            </a:r>
            <a:r>
              <a:rPr lang="tr-TR" sz="1800" dirty="0">
                <a:latin typeface="Calibri"/>
                <a:cs typeface="Calibri"/>
              </a:rPr>
              <a:t>rumluluk </a:t>
            </a:r>
            <a:r>
              <a:rPr lang="tr-TR" sz="1800" spc="-30" dirty="0">
                <a:latin typeface="Calibri"/>
                <a:cs typeface="Calibri"/>
              </a:rPr>
              <a:t>v</a:t>
            </a:r>
            <a:r>
              <a:rPr lang="tr-TR" sz="1800" dirty="0">
                <a:latin typeface="Calibri"/>
                <a:cs typeface="Calibri"/>
              </a:rPr>
              <a:t>e yükümlülükler</a:t>
            </a:r>
            <a:r>
              <a:rPr lang="tr-TR" sz="1800" spc="-20" dirty="0">
                <a:latin typeface="Calibri"/>
                <a:cs typeface="Calibri"/>
              </a:rPr>
              <a:t> </a:t>
            </a:r>
            <a:r>
              <a:rPr lang="tr-TR" sz="1800" spc="-50" dirty="0">
                <a:latin typeface="Calibri"/>
                <a:cs typeface="Calibri"/>
              </a:rPr>
              <a:t>a</a:t>
            </a:r>
            <a:r>
              <a:rPr lang="tr-TR" sz="1800" dirty="0">
                <a:latin typeface="Calibri"/>
                <a:cs typeface="Calibri"/>
              </a:rPr>
              <a:t>ynıdı</a:t>
            </a:r>
            <a:r>
              <a:rPr lang="tr-TR" sz="1800" spc="-235" dirty="0">
                <a:latin typeface="Calibri"/>
                <a:cs typeface="Calibri"/>
              </a:rPr>
              <a:t>r</a:t>
            </a:r>
            <a:r>
              <a:rPr lang="tr-TR" sz="1800" dirty="0">
                <a:latin typeface="Calibri"/>
                <a:cs typeface="Calibri"/>
              </a:rPr>
              <a:t> . Bu sunumda ve internet sayfamızda belirtilen tüm Erasmus işlemleri </a:t>
            </a:r>
            <a:r>
              <a:rPr lang="tr-TR" sz="1800" dirty="0" err="1">
                <a:latin typeface="Calibri"/>
                <a:cs typeface="Calibri"/>
              </a:rPr>
              <a:t>hibesiz</a:t>
            </a:r>
            <a:r>
              <a:rPr lang="tr-TR" sz="1800" dirty="0">
                <a:latin typeface="Calibri"/>
                <a:cs typeface="Calibri"/>
              </a:rPr>
              <a:t> öğrencilerce de yerine getirilmelidir. </a:t>
            </a:r>
            <a:endParaRPr lang="tr-TR" sz="1400" dirty="0"/>
          </a:p>
        </p:txBody>
      </p:sp>
    </p:spTree>
    <p:extLst>
      <p:ext uri="{BB962C8B-B14F-4D97-AF65-F5344CB8AC3E}">
        <p14:creationId xmlns:p14="http://schemas.microsoft.com/office/powerpoint/2010/main" val="337113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93361" cy="1325563"/>
          </a:xfrm>
        </p:spPr>
        <p:txBody>
          <a:bodyPr>
            <a:normAutofit/>
          </a:bodyPr>
          <a:lstStyle/>
          <a:p>
            <a:r>
              <a:rPr lang="tr-TR" altLang="en-US"/>
              <a:t>Uluslararası Öğrenciler</a:t>
            </a:r>
            <a:endParaRPr lang="tr-TR"/>
          </a:p>
        </p:txBody>
      </p:sp>
      <p:sp>
        <p:nvSpPr>
          <p:cNvPr id="45" name="Freeform: Shape 44">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p:cNvSpPr>
            <a:spLocks noGrp="1"/>
          </p:cNvSpPr>
          <p:nvPr>
            <p:ph idx="1"/>
          </p:nvPr>
        </p:nvSpPr>
        <p:spPr>
          <a:xfrm>
            <a:off x="838200" y="1825625"/>
            <a:ext cx="5393361" cy="4351338"/>
          </a:xfrm>
        </p:spPr>
        <p:txBody>
          <a:bodyPr>
            <a:normAutofit/>
          </a:bodyPr>
          <a:lstStyle/>
          <a:p>
            <a:pPr marL="0" indent="0">
              <a:spcBef>
                <a:spcPts val="580"/>
              </a:spcBef>
              <a:buNone/>
              <a:defRPr/>
            </a:pPr>
            <a:endParaRPr lang="tr-TR"/>
          </a:p>
          <a:p>
            <a:pPr marL="0" indent="0">
              <a:spcBef>
                <a:spcPts val="580"/>
              </a:spcBef>
              <a:buNone/>
              <a:defRPr/>
            </a:pPr>
            <a:r>
              <a:rPr lang="tr-TR"/>
              <a:t>YTB burslu öğrencilerin bursları, </a:t>
            </a:r>
            <a:r>
              <a:rPr lang="tr-TR" err="1"/>
              <a:t>Erasmus'a</a:t>
            </a:r>
            <a:r>
              <a:rPr lang="tr-TR"/>
              <a:t> katıldıklarında kesilir.  </a:t>
            </a:r>
          </a:p>
          <a:p>
            <a:pPr marL="0" indent="0">
              <a:spcBef>
                <a:spcPts val="580"/>
              </a:spcBef>
              <a:buNone/>
              <a:defRPr/>
            </a:pPr>
            <a:endParaRPr lang="tr-TR"/>
          </a:p>
          <a:p>
            <a:pPr marL="0" indent="0">
              <a:spcBef>
                <a:spcPts val="580"/>
              </a:spcBef>
              <a:buNone/>
              <a:defRPr/>
            </a:pPr>
            <a:endParaRPr lang="tr-TR"/>
          </a:p>
          <a:p>
            <a:pPr marL="0" indent="0">
              <a:spcBef>
                <a:spcPts val="580"/>
              </a:spcBef>
              <a:buNone/>
              <a:defRPr/>
            </a:pPr>
            <a:r>
              <a:rPr lang="tr-TR" b="1"/>
              <a:t>SONUÇ:</a:t>
            </a:r>
            <a:r>
              <a:rPr lang="tr-TR"/>
              <a:t> Ya Erasmus hibesi alarak gidilir. Ya da YTB bursu devam eder Erasmus hibe hakkından vazgeçer. </a:t>
            </a:r>
          </a:p>
          <a:p>
            <a:endParaRPr lang="tr-TR"/>
          </a:p>
          <a:p>
            <a:endParaRPr lang="tr-TR"/>
          </a:p>
        </p:txBody>
      </p:sp>
      <p:sp>
        <p:nvSpPr>
          <p:cNvPr id="47" name="Oval 46">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Kuzey Amerika düz dolguyla">
            <a:extLst>
              <a:ext uri="{FF2B5EF4-FFF2-40B4-BE49-F238E27FC236}">
                <a16:creationId xmlns:a16="http://schemas.microsoft.com/office/drawing/2014/main" id="{2B1C87A0-E2F4-443F-A2CF-F55EACA5CC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9" name="Freeform: Shape 48">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51" name="Straight Connector 50">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2683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doğa, yatak, su, battaniye içeren bir resim&#10;&#10;Açıklama otomatik olarak oluşturuldu">
            <a:extLst>
              <a:ext uri="{FF2B5EF4-FFF2-40B4-BE49-F238E27FC236}">
                <a16:creationId xmlns:a16="http://schemas.microsoft.com/office/drawing/2014/main" id="{56BFDF8F-29A5-89A8-1362-7960200EEF45}"/>
              </a:ext>
            </a:extLst>
          </p:cNvPr>
          <p:cNvPicPr>
            <a:picLocks noChangeAspect="1"/>
          </p:cNvPicPr>
          <p:nvPr/>
        </p:nvPicPr>
        <p:blipFill rotWithShape="1">
          <a:blip r:embed="rId2"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088" b="9642"/>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37710C8B-DB60-483D-B843-08F344940022}"/>
              </a:ext>
            </a:extLst>
          </p:cNvPr>
          <p:cNvSpPr>
            <a:spLocks noGrp="1"/>
          </p:cNvSpPr>
          <p:nvPr>
            <p:ph type="title"/>
          </p:nvPr>
        </p:nvSpPr>
        <p:spPr>
          <a:xfrm>
            <a:off x="838200" y="365125"/>
            <a:ext cx="10515600" cy="1325563"/>
          </a:xfrm>
        </p:spPr>
        <p:txBody>
          <a:bodyPr>
            <a:normAutofit/>
          </a:bodyPr>
          <a:lstStyle/>
          <a:p>
            <a:r>
              <a:rPr lang="tr-TR" b="1">
                <a:solidFill>
                  <a:srgbClr val="FFFFFF"/>
                </a:solidFill>
              </a:rPr>
              <a:t>ADIM ADIM ERASMUS+ ÖĞRENİM HAREKETLİLİĞİ</a:t>
            </a:r>
          </a:p>
        </p:txBody>
      </p:sp>
      <p:graphicFrame>
        <p:nvGraphicFramePr>
          <p:cNvPr id="38" name="İçerik Yer Tutucusu 3">
            <a:extLst>
              <a:ext uri="{FF2B5EF4-FFF2-40B4-BE49-F238E27FC236}">
                <a16:creationId xmlns:a16="http://schemas.microsoft.com/office/drawing/2014/main" id="{A97DA464-B329-4C88-B3AD-FAF613EBE17E}"/>
              </a:ext>
            </a:extLst>
          </p:cNvPr>
          <p:cNvGraphicFramePr>
            <a:graphicFrameLocks noGrp="1"/>
          </p:cNvGraphicFramePr>
          <p:nvPr>
            <p:ph idx="1"/>
            <p:extLst>
              <p:ext uri="{D42A27DB-BD31-4B8C-83A1-F6EECF244321}">
                <p14:modId xmlns:p14="http://schemas.microsoft.com/office/powerpoint/2010/main" val="1564252206"/>
              </p:ext>
            </p:extLst>
          </p:nvPr>
        </p:nvGraphicFramePr>
        <p:xfrm>
          <a:off x="838200" y="1825624"/>
          <a:ext cx="10515600" cy="4860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9674816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E60DB9E7-2327-43A3-BD01-F96B911B9C8D}"/>
              </a:ext>
            </a:extLst>
          </p:cNvPr>
          <p:cNvSpPr txBox="1"/>
          <p:nvPr/>
        </p:nvSpPr>
        <p:spPr>
          <a:xfrm>
            <a:off x="6513788" y="69012"/>
            <a:ext cx="4840010" cy="76775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b="1" dirty="0">
                <a:latin typeface="+mj-lt"/>
                <a:ea typeface="+mj-ea"/>
                <a:cs typeface="+mj-cs"/>
              </a:rPr>
              <a:t>ÖNEMLİ!</a:t>
            </a:r>
          </a:p>
        </p:txBody>
      </p:sp>
      <p:pic>
        <p:nvPicPr>
          <p:cNvPr id="3" name="Grafik 2">
            <a:extLst>
              <a:ext uri="{FF2B5EF4-FFF2-40B4-BE49-F238E27FC236}">
                <a16:creationId xmlns:a16="http://schemas.microsoft.com/office/drawing/2014/main" id="{4DAE0018-A572-46FC-9048-F7E7B35258F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949" r="28449"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1" name="İçerik Yer Tutucusu 2"/>
          <p:cNvSpPr>
            <a:spLocks noGrp="1"/>
          </p:cNvSpPr>
          <p:nvPr>
            <p:ph idx="1"/>
          </p:nvPr>
        </p:nvSpPr>
        <p:spPr>
          <a:xfrm>
            <a:off x="6095999" y="1009291"/>
            <a:ext cx="6092953" cy="5167672"/>
          </a:xfrm>
        </p:spPr>
        <p:txBody>
          <a:bodyPr vert="horz" lIns="91440" tIns="45720" rIns="91440" bIns="45720" rtlCol="0">
            <a:normAutofit/>
          </a:bodyPr>
          <a:lstStyle/>
          <a:p>
            <a:pPr marL="0"/>
            <a:r>
              <a:rPr lang="tr-TR" sz="1700" dirty="0"/>
              <a:t>Öğrenci, bu toplantı sonrası bölüm koordinatörünün yanına gitmeden önce yerleştiği kurumun Erasmus sayfasına girip araştırmasını tamamlamış olmalıdır. Bu araştırma </a:t>
            </a:r>
            <a:r>
              <a:rPr lang="tr-TR" sz="1700" b="1" dirty="0"/>
              <a:t>şunları</a:t>
            </a:r>
            <a:r>
              <a:rPr lang="tr-TR" sz="1700" dirty="0"/>
              <a:t> içerecektir;</a:t>
            </a:r>
          </a:p>
          <a:p>
            <a:pPr marL="57150" indent="-285750">
              <a:buFont typeface="Wingdings" panose="05000000000000000000" pitchFamily="2" charset="2"/>
              <a:buChar char="ü"/>
            </a:pPr>
            <a:r>
              <a:rPr lang="tr-TR" sz="1700" dirty="0"/>
              <a:t>Karşı kurumun </a:t>
            </a:r>
            <a:r>
              <a:rPr lang="tr-TR" sz="1700" dirty="0" err="1">
                <a:solidFill>
                  <a:srgbClr val="FF0000"/>
                </a:solidFill>
              </a:rPr>
              <a:t>Nomination</a:t>
            </a:r>
            <a:r>
              <a:rPr lang="tr-TR" sz="1700" dirty="0"/>
              <a:t>(Adaylık) tarihleri ne zaman başlıyor ve bitiyor?</a:t>
            </a:r>
          </a:p>
          <a:p>
            <a:pPr marL="57150" indent="-285750">
              <a:buFont typeface="Wingdings" panose="05000000000000000000" pitchFamily="2" charset="2"/>
              <a:buChar char="ü"/>
            </a:pPr>
            <a:r>
              <a:rPr lang="tr-TR" sz="1700" dirty="0" err="1"/>
              <a:t>Nomination</a:t>
            </a:r>
            <a:r>
              <a:rPr lang="tr-TR" sz="1700" dirty="0"/>
              <a:t> formunu nasıl istiyorlar? (Mail ile mi kendi siteleri üzerinden mi)</a:t>
            </a:r>
          </a:p>
          <a:p>
            <a:pPr marL="57150" indent="-285750">
              <a:buFont typeface="Wingdings" panose="05000000000000000000" pitchFamily="2" charset="2"/>
              <a:buChar char="ü"/>
            </a:pPr>
            <a:r>
              <a:rPr lang="tr-TR" sz="1700" dirty="0" err="1"/>
              <a:t>Nomination</a:t>
            </a:r>
            <a:r>
              <a:rPr lang="tr-TR" sz="1700" dirty="0"/>
              <a:t> sonrası </a:t>
            </a:r>
            <a:r>
              <a:rPr lang="tr-TR" sz="1700" dirty="0">
                <a:solidFill>
                  <a:srgbClr val="FF0000"/>
                </a:solidFill>
              </a:rPr>
              <a:t>Application</a:t>
            </a:r>
            <a:r>
              <a:rPr lang="tr-TR" sz="1700" dirty="0"/>
              <a:t> sürecinde senden öğrenci olarak hangi belgeleri hazırlamanı talep ediyorlar? </a:t>
            </a:r>
          </a:p>
          <a:p>
            <a:pPr marL="57150" indent="-285750">
              <a:buFont typeface="Wingdings" panose="05000000000000000000" pitchFamily="2" charset="2"/>
              <a:buChar char="ü"/>
            </a:pPr>
            <a:r>
              <a:rPr lang="tr-TR" sz="1700" dirty="0"/>
              <a:t>Orada hangi dersleri alabileceksin, ders paketinde hangi dersler senin derslerin ile uyumlu olabilir?</a:t>
            </a:r>
          </a:p>
          <a:p>
            <a:pPr>
              <a:buFont typeface="Wingdings" panose="05000000000000000000" pitchFamily="2" charset="2"/>
              <a:buChar char="q"/>
            </a:pPr>
            <a:r>
              <a:rPr lang="tr-TR" sz="1700" dirty="0"/>
              <a:t>Bu araştırmaları bölüm koordinatörünüz değil siz yapacaksınız ve onların yanına tam bilgi ile gideceksiniz.</a:t>
            </a:r>
          </a:p>
          <a:p>
            <a:pPr>
              <a:buFont typeface="Wingdings" panose="05000000000000000000" pitchFamily="2" charset="2"/>
              <a:buChar char="q"/>
            </a:pPr>
            <a:r>
              <a:rPr lang="tr-TR" sz="1700" dirty="0"/>
              <a:t>Yukarıdaki süreçler öğrenci ve bölüm koordinatörü arasındadır. İhtiyacınız olduğunda Erasmus Ofisine danışabileceksiniz.</a:t>
            </a:r>
          </a:p>
        </p:txBody>
      </p:sp>
    </p:spTree>
    <p:extLst>
      <p:ext uri="{BB962C8B-B14F-4D97-AF65-F5344CB8AC3E}">
        <p14:creationId xmlns:p14="http://schemas.microsoft.com/office/powerpoint/2010/main" val="3929126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073EAF-F912-16DC-19A8-8938C2B6CEB0}"/>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E095D604-742B-077B-7827-6FB4F434B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A918D848-5E41-2BBA-10BD-E5C2DE1E444D}"/>
              </a:ext>
            </a:extLst>
          </p:cNvPr>
          <p:cNvSpPr txBox="1"/>
          <p:nvPr/>
        </p:nvSpPr>
        <p:spPr>
          <a:xfrm>
            <a:off x="6513788" y="103517"/>
            <a:ext cx="4840010" cy="119907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tr-TR" sz="4400" b="1" dirty="0">
                <a:latin typeface="+mj-lt"/>
                <a:ea typeface="+mj-ea"/>
                <a:cs typeface="+mj-cs"/>
              </a:rPr>
              <a:t>ÖNEMLİ</a:t>
            </a:r>
            <a:r>
              <a:rPr lang="en-US" sz="4400" b="1" dirty="0">
                <a:latin typeface="+mj-lt"/>
                <a:ea typeface="+mj-ea"/>
                <a:cs typeface="+mj-cs"/>
              </a:rPr>
              <a:t>!</a:t>
            </a:r>
          </a:p>
        </p:txBody>
      </p:sp>
      <p:pic>
        <p:nvPicPr>
          <p:cNvPr id="3" name="Grafik 2">
            <a:extLst>
              <a:ext uri="{FF2B5EF4-FFF2-40B4-BE49-F238E27FC236}">
                <a16:creationId xmlns:a16="http://schemas.microsoft.com/office/drawing/2014/main" id="{5ABF256A-E5DC-7700-4FAB-AE186ACAC9A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949" r="28449"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1" name="İçerik Yer Tutucusu 2">
            <a:extLst>
              <a:ext uri="{FF2B5EF4-FFF2-40B4-BE49-F238E27FC236}">
                <a16:creationId xmlns:a16="http://schemas.microsoft.com/office/drawing/2014/main" id="{26CDBFEA-52D3-9F53-741E-71A1DD7D7823}"/>
              </a:ext>
            </a:extLst>
          </p:cNvPr>
          <p:cNvSpPr>
            <a:spLocks noGrp="1"/>
          </p:cNvSpPr>
          <p:nvPr>
            <p:ph idx="1"/>
          </p:nvPr>
        </p:nvSpPr>
        <p:spPr>
          <a:xfrm>
            <a:off x="6116569" y="1112808"/>
            <a:ext cx="6072383" cy="5641675"/>
          </a:xfrm>
        </p:spPr>
        <p:txBody>
          <a:bodyPr vert="horz" lIns="91440" tIns="45720" rIns="91440" bIns="45720" rtlCol="0">
            <a:normAutofit/>
          </a:bodyPr>
          <a:lstStyle/>
          <a:p>
            <a:pPr marL="0"/>
            <a:r>
              <a:rPr lang="en-US" sz="1800" dirty="0" err="1"/>
              <a:t>Gideceğiniz</a:t>
            </a:r>
            <a:r>
              <a:rPr lang="en-US" sz="1800" dirty="0"/>
              <a:t> </a:t>
            </a:r>
            <a:r>
              <a:rPr lang="en-US" sz="1800" dirty="0" err="1"/>
              <a:t>ülkenin</a:t>
            </a:r>
            <a:r>
              <a:rPr lang="en-US" sz="1800" dirty="0"/>
              <a:t> </a:t>
            </a:r>
            <a:r>
              <a:rPr lang="en-US" sz="1800" b="1" dirty="0" err="1"/>
              <a:t>elçiliğini</a:t>
            </a:r>
            <a:r>
              <a:rPr lang="en-US" sz="1800" dirty="0"/>
              <a:t> </a:t>
            </a:r>
            <a:r>
              <a:rPr lang="en-US" sz="1800" dirty="0" err="1"/>
              <a:t>arayın</a:t>
            </a:r>
            <a:r>
              <a:rPr lang="en-US" sz="1800" dirty="0"/>
              <a:t> </a:t>
            </a:r>
            <a:r>
              <a:rPr lang="en-US" sz="1800" dirty="0" err="1"/>
              <a:t>veya</a:t>
            </a:r>
            <a:r>
              <a:rPr lang="en-US" sz="1800" dirty="0"/>
              <a:t> internet </a:t>
            </a:r>
            <a:r>
              <a:rPr lang="en-US" sz="1800" dirty="0" err="1"/>
              <a:t>sitesini</a:t>
            </a:r>
            <a:r>
              <a:rPr lang="en-US" sz="1800" dirty="0"/>
              <a:t> </a:t>
            </a:r>
            <a:r>
              <a:rPr lang="en-US" sz="1800" dirty="0" err="1"/>
              <a:t>araştırın</a:t>
            </a:r>
            <a:r>
              <a:rPr lang="en-US" sz="1800" dirty="0"/>
              <a:t> </a:t>
            </a:r>
            <a:r>
              <a:rPr lang="en-US" sz="1800" dirty="0" err="1"/>
              <a:t>ve</a:t>
            </a:r>
            <a:r>
              <a:rPr lang="en-US" sz="1800" dirty="0"/>
              <a:t> </a:t>
            </a:r>
            <a:r>
              <a:rPr lang="en-US" sz="1800" dirty="0" err="1"/>
              <a:t>öğrendiğiniz</a:t>
            </a:r>
            <a:r>
              <a:rPr lang="en-US" sz="1800" dirty="0"/>
              <a:t> </a:t>
            </a:r>
            <a:r>
              <a:rPr lang="en-US" sz="1800" dirty="0" err="1"/>
              <a:t>tarihlere</a:t>
            </a:r>
            <a:r>
              <a:rPr lang="en-US" sz="1800" dirty="0"/>
              <a:t> </a:t>
            </a:r>
            <a:r>
              <a:rPr lang="en-US" sz="1800" dirty="0" err="1"/>
              <a:t>göre</a:t>
            </a:r>
            <a:r>
              <a:rPr lang="en-US" sz="1800" dirty="0"/>
              <a:t> </a:t>
            </a:r>
            <a:r>
              <a:rPr lang="en-US" sz="1800" dirty="0" err="1"/>
              <a:t>şunu</a:t>
            </a:r>
            <a:r>
              <a:rPr lang="en-US" sz="1800" dirty="0"/>
              <a:t> </a:t>
            </a:r>
            <a:r>
              <a:rPr lang="en-US" sz="1800" dirty="0" err="1"/>
              <a:t>sorun</a:t>
            </a:r>
            <a:r>
              <a:rPr lang="en-US" sz="1800" dirty="0"/>
              <a:t>:</a:t>
            </a:r>
          </a:p>
          <a:p>
            <a:pPr marL="0"/>
            <a:r>
              <a:rPr lang="en-US" sz="1800" dirty="0"/>
              <a:t>Ben ……. </a:t>
            </a:r>
            <a:r>
              <a:rPr lang="en-US" sz="1800" dirty="0" err="1"/>
              <a:t>ayında</a:t>
            </a:r>
            <a:r>
              <a:rPr lang="en-US" sz="1800" dirty="0"/>
              <a:t> (</a:t>
            </a:r>
            <a:r>
              <a:rPr lang="en-US" sz="1800" dirty="0" err="1"/>
              <a:t>güz</a:t>
            </a:r>
            <a:r>
              <a:rPr lang="en-US" sz="1800" dirty="0"/>
              <a:t> </a:t>
            </a:r>
            <a:r>
              <a:rPr lang="en-US" sz="1800" dirty="0" err="1"/>
              <a:t>ve</a:t>
            </a:r>
            <a:r>
              <a:rPr lang="en-US" sz="1800" dirty="0"/>
              <a:t> bahar </a:t>
            </a:r>
            <a:r>
              <a:rPr lang="en-US" sz="1800" dirty="0" err="1"/>
              <a:t>dönemine</a:t>
            </a:r>
            <a:r>
              <a:rPr lang="en-US" sz="1800" dirty="0"/>
              <a:t> </a:t>
            </a:r>
            <a:r>
              <a:rPr lang="en-US" sz="1800" dirty="0" err="1"/>
              <a:t>göre</a:t>
            </a:r>
            <a:r>
              <a:rPr lang="en-US" sz="1800" dirty="0"/>
              <a:t> </a:t>
            </a:r>
            <a:r>
              <a:rPr lang="en-US" sz="1800" dirty="0" err="1"/>
              <a:t>öğreniminiz</a:t>
            </a:r>
            <a:r>
              <a:rPr lang="en-US" sz="1800" dirty="0"/>
              <a:t> hangi </a:t>
            </a:r>
            <a:r>
              <a:rPr lang="en-US" sz="1800" dirty="0" err="1"/>
              <a:t>ayda</a:t>
            </a:r>
            <a:r>
              <a:rPr lang="en-US" sz="1800" dirty="0"/>
              <a:t> </a:t>
            </a:r>
            <a:r>
              <a:rPr lang="en-US" sz="1800" dirty="0" err="1"/>
              <a:t>başlıyorsa</a:t>
            </a:r>
            <a:r>
              <a:rPr lang="en-US" sz="1800" dirty="0"/>
              <a:t>) </a:t>
            </a:r>
            <a:r>
              <a:rPr lang="en-US" sz="1800" dirty="0" err="1"/>
              <a:t>ülkenize</a:t>
            </a:r>
            <a:r>
              <a:rPr lang="en-US" sz="1800" dirty="0"/>
              <a:t> Erasmus </a:t>
            </a:r>
            <a:r>
              <a:rPr lang="en-US" sz="1800" dirty="0" err="1"/>
              <a:t>öğrencisi</a:t>
            </a:r>
            <a:r>
              <a:rPr lang="en-US" sz="1800" dirty="0"/>
              <a:t> </a:t>
            </a:r>
            <a:r>
              <a:rPr lang="en-US" sz="1800" dirty="0" err="1"/>
              <a:t>olarak</a:t>
            </a:r>
            <a:r>
              <a:rPr lang="en-US" sz="1800" dirty="0"/>
              <a:t> </a:t>
            </a:r>
            <a:r>
              <a:rPr lang="en-US" sz="1800" dirty="0" err="1"/>
              <a:t>geleceğim</a:t>
            </a:r>
            <a:r>
              <a:rPr lang="en-US" sz="1800" dirty="0"/>
              <a:t>. Vize </a:t>
            </a:r>
            <a:r>
              <a:rPr lang="en-US" sz="1800" dirty="0" err="1"/>
              <a:t>başvurumu</a:t>
            </a:r>
            <a:r>
              <a:rPr lang="en-US" sz="1800" dirty="0"/>
              <a:t> ne </a:t>
            </a:r>
            <a:r>
              <a:rPr lang="en-US" sz="1800" dirty="0" err="1"/>
              <a:t>kadar</a:t>
            </a:r>
            <a:r>
              <a:rPr lang="en-US" sz="1800" dirty="0"/>
              <a:t> </a:t>
            </a:r>
            <a:r>
              <a:rPr lang="en-US" sz="1800" dirty="0" err="1"/>
              <a:t>süre</a:t>
            </a:r>
            <a:r>
              <a:rPr lang="en-US" sz="1800" dirty="0"/>
              <a:t> </a:t>
            </a:r>
            <a:r>
              <a:rPr lang="en-US" sz="1800" dirty="0" err="1"/>
              <a:t>önce</a:t>
            </a:r>
            <a:r>
              <a:rPr lang="en-US" sz="1800" dirty="0"/>
              <a:t> </a:t>
            </a:r>
            <a:r>
              <a:rPr lang="en-US" sz="1800" dirty="0" err="1"/>
              <a:t>yapmalıyım</a:t>
            </a:r>
            <a:r>
              <a:rPr lang="en-US" sz="1800" dirty="0"/>
              <a:t>?</a:t>
            </a:r>
          </a:p>
          <a:p>
            <a:pPr marL="0"/>
            <a:r>
              <a:rPr lang="en-US" sz="1800" dirty="0" err="1"/>
              <a:t>Gideceğiniz</a:t>
            </a:r>
            <a:r>
              <a:rPr lang="en-US" sz="1800" dirty="0"/>
              <a:t> </a:t>
            </a:r>
            <a:r>
              <a:rPr lang="en-US" sz="1800" dirty="0" err="1"/>
              <a:t>ülkenin</a:t>
            </a:r>
            <a:r>
              <a:rPr lang="en-US" sz="1800" dirty="0"/>
              <a:t> </a:t>
            </a:r>
            <a:r>
              <a:rPr lang="en-US" sz="1800" b="1" dirty="0"/>
              <a:t>ne </a:t>
            </a:r>
            <a:r>
              <a:rPr lang="en-US" sz="1800" b="1" dirty="0" err="1"/>
              <a:t>kadar</a:t>
            </a:r>
            <a:r>
              <a:rPr lang="en-US" sz="1800" b="1" dirty="0"/>
              <a:t> </a:t>
            </a:r>
            <a:r>
              <a:rPr lang="en-US" sz="1800" b="1" dirty="0" err="1"/>
              <a:t>süre</a:t>
            </a:r>
            <a:r>
              <a:rPr lang="en-US" sz="1800" b="1" dirty="0"/>
              <a:t> </a:t>
            </a:r>
            <a:r>
              <a:rPr lang="en-US" sz="1800" dirty="0" err="1"/>
              <a:t>geçerli</a:t>
            </a:r>
            <a:r>
              <a:rPr lang="en-US" sz="1800" dirty="0"/>
              <a:t> </a:t>
            </a:r>
            <a:r>
              <a:rPr lang="en-US" sz="1800" dirty="0" err="1"/>
              <a:t>pasaport</a:t>
            </a:r>
            <a:r>
              <a:rPr lang="en-US" sz="1800" dirty="0"/>
              <a:t> </a:t>
            </a:r>
            <a:r>
              <a:rPr lang="en-US" sz="1800" dirty="0" err="1"/>
              <a:t>istediğine</a:t>
            </a:r>
            <a:r>
              <a:rPr lang="en-US" sz="1800" dirty="0"/>
              <a:t> de </a:t>
            </a:r>
            <a:r>
              <a:rPr lang="en-US" sz="1800" dirty="0" err="1"/>
              <a:t>dikkat</a:t>
            </a:r>
            <a:r>
              <a:rPr lang="en-US" sz="1800" dirty="0"/>
              <a:t> </a:t>
            </a:r>
            <a:r>
              <a:rPr lang="en-US" sz="1800" dirty="0" err="1"/>
              <a:t>edin</a:t>
            </a:r>
            <a:r>
              <a:rPr lang="en-US" sz="1800" dirty="0"/>
              <a:t>.</a:t>
            </a:r>
            <a:endParaRPr lang="tr-TR" sz="1800" dirty="0"/>
          </a:p>
          <a:p>
            <a:pPr marL="0"/>
            <a:endParaRPr lang="tr-TR" sz="1800" b="1" dirty="0"/>
          </a:p>
          <a:p>
            <a:pPr>
              <a:buFont typeface="Wingdings" panose="05000000000000000000" pitchFamily="2" charset="2"/>
              <a:buChar char="q"/>
            </a:pPr>
            <a:r>
              <a:rPr lang="tr-TR" sz="1800" dirty="0"/>
              <a:t>Vize sürecindeki </a:t>
            </a:r>
            <a:r>
              <a:rPr lang="tr-TR" sz="1800" dirty="0">
                <a:solidFill>
                  <a:srgbClr val="FF0000"/>
                </a:solidFill>
              </a:rPr>
              <a:t>tüm sorumluluk öğrenciye aittir</a:t>
            </a:r>
            <a:r>
              <a:rPr lang="tr-TR" sz="1800" dirty="0"/>
              <a:t>. </a:t>
            </a:r>
          </a:p>
          <a:p>
            <a:pPr>
              <a:buFont typeface="Wingdings" panose="05000000000000000000" pitchFamily="2" charset="2"/>
              <a:buChar char="q"/>
            </a:pPr>
            <a:r>
              <a:rPr lang="tr-TR" sz="1800" dirty="0"/>
              <a:t>Her ülkenin vize şartları, gereksinimleri farklıdır ve her yıl değişebilir. Vize konusundaki sorularınızın cevabı Erasmus Ofisinde değil, </a:t>
            </a:r>
            <a:r>
              <a:rPr lang="tr-TR" sz="1800" dirty="0">
                <a:solidFill>
                  <a:srgbClr val="FF0000"/>
                </a:solidFill>
              </a:rPr>
              <a:t>konsolosluklardadır.</a:t>
            </a:r>
            <a:r>
              <a:rPr lang="tr-TR" sz="1800" dirty="0"/>
              <a:t> </a:t>
            </a:r>
          </a:p>
          <a:p>
            <a:pPr>
              <a:buFont typeface="Wingdings" panose="05000000000000000000" pitchFamily="2" charset="2"/>
              <a:buChar char="q"/>
            </a:pPr>
            <a:r>
              <a:rPr lang="tr-TR" sz="1800" dirty="0"/>
              <a:t>Vize konusunda araştırmanızı yapmazsanız ve kulaktan dolma bilgilerle hazırlanırsanız hata yapma ihtimaliniz artacaktır.</a:t>
            </a:r>
            <a:endParaRPr lang="en-US" sz="1800" dirty="0"/>
          </a:p>
        </p:txBody>
      </p:sp>
    </p:spTree>
    <p:extLst>
      <p:ext uri="{BB962C8B-B14F-4D97-AF65-F5344CB8AC3E}">
        <p14:creationId xmlns:p14="http://schemas.microsoft.com/office/powerpoint/2010/main" val="1460464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68A55F-7B32-44D8-AEE5-1AF405326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910723A-13AF-40C5-9AA6-51E545077630}"/>
              </a:ext>
            </a:extLst>
          </p:cNvPr>
          <p:cNvSpPr>
            <a:spLocks noGrp="1"/>
          </p:cNvSpPr>
          <p:nvPr>
            <p:ph type="title"/>
          </p:nvPr>
        </p:nvSpPr>
        <p:spPr>
          <a:xfrm>
            <a:off x="655320" y="429030"/>
            <a:ext cx="2834640" cy="5457589"/>
          </a:xfrm>
        </p:spPr>
        <p:txBody>
          <a:bodyPr anchor="ctr">
            <a:normAutofit/>
          </a:bodyPr>
          <a:lstStyle/>
          <a:p>
            <a:r>
              <a:rPr lang="tr-TR" sz="4000" b="1"/>
              <a:t>GİDİLECEK ÜNİVERSİTE İLE İLGİLİ İŞLEMLER</a:t>
            </a:r>
            <a:endParaRPr lang="tr-TR" sz="4000"/>
          </a:p>
        </p:txBody>
      </p:sp>
      <p:sp>
        <p:nvSpPr>
          <p:cNvPr id="28" name="Rectangle 27">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320" y="6112341"/>
            <a:ext cx="10835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045208" y="4686084"/>
            <a:ext cx="54864" cy="2834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6" name="İçerik Yer Tutucusu 2">
            <a:extLst>
              <a:ext uri="{FF2B5EF4-FFF2-40B4-BE49-F238E27FC236}">
                <a16:creationId xmlns:a16="http://schemas.microsoft.com/office/drawing/2014/main" id="{678D2D13-B712-4179-940B-380DEFFBAAAA}"/>
              </a:ext>
            </a:extLst>
          </p:cNvPr>
          <p:cNvGraphicFramePr>
            <a:graphicFrameLocks noGrp="1"/>
          </p:cNvGraphicFramePr>
          <p:nvPr>
            <p:ph idx="1"/>
            <p:extLst>
              <p:ext uri="{D42A27DB-BD31-4B8C-83A1-F6EECF244321}">
                <p14:modId xmlns:p14="http://schemas.microsoft.com/office/powerpoint/2010/main" val="786153379"/>
              </p:ext>
            </p:extLst>
          </p:nvPr>
        </p:nvGraphicFramePr>
        <p:xfrm>
          <a:off x="4041648" y="429030"/>
          <a:ext cx="7452360" cy="5459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9576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Graphic 22" descr="Dizüstü Bilgisayar">
            <a:extLst>
              <a:ext uri="{FF2B5EF4-FFF2-40B4-BE49-F238E27FC236}">
                <a16:creationId xmlns:a16="http://schemas.microsoft.com/office/drawing/2014/main" id="{5E830CE4-DB16-420B-B55F-55B45A2BA6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94328"/>
            <a:ext cx="6422848" cy="4929492"/>
          </a:xfrm>
        </p:spPr>
        <p:txBody>
          <a:bodyPr>
            <a:normAutofit/>
          </a:bodyPr>
          <a:lstStyle/>
          <a:p>
            <a:pPr marL="0" indent="0">
              <a:buNone/>
            </a:pPr>
            <a:r>
              <a:rPr lang="tr-TR" sz="1700" b="1" dirty="0"/>
              <a:t>Online başvuru süreci</a:t>
            </a:r>
          </a:p>
          <a:p>
            <a:endParaRPr lang="tr-TR" sz="1700" dirty="0"/>
          </a:p>
          <a:p>
            <a:pPr lvl="1"/>
            <a:r>
              <a:rPr lang="tr-TR" sz="1700" dirty="0"/>
              <a:t>Gidilecek olan kurumun, başvuru formunun doldurulması gerekmektedir. Zorunludur.</a:t>
            </a:r>
          </a:p>
          <a:p>
            <a:pPr marL="128016" lvl="1" indent="0">
              <a:buNone/>
            </a:pPr>
            <a:endParaRPr lang="tr-TR" sz="1700" dirty="0"/>
          </a:p>
          <a:p>
            <a:pPr lvl="1"/>
            <a:r>
              <a:rPr lang="tr-TR" sz="1700" dirty="0"/>
              <a:t>Her üniversite </a:t>
            </a:r>
            <a:r>
              <a:rPr lang="tr-TR" sz="1700" dirty="0">
                <a:solidFill>
                  <a:srgbClr val="FF0000"/>
                </a:solidFill>
              </a:rPr>
              <a:t>kendi internet sayfasında </a:t>
            </a:r>
            <a:r>
              <a:rPr lang="tr-TR" sz="1700" dirty="0"/>
              <a:t>kendi online başvuru tarihlerini yayınlamaktadır. Başvuru belirtilen tarih aralığında yapılmalıdır. Online başvuru yapmayan öğrencinin hak kazandığı üniversiteye gitmesi mümkün olmamaktadır. </a:t>
            </a:r>
          </a:p>
          <a:p>
            <a:pPr marL="128016" lvl="1" indent="0">
              <a:buNone/>
            </a:pPr>
            <a:endParaRPr lang="tr-TR" sz="1700" dirty="0"/>
          </a:p>
        </p:txBody>
      </p:sp>
    </p:spTree>
    <p:extLst>
      <p:ext uri="{BB962C8B-B14F-4D97-AF65-F5344CB8AC3E}">
        <p14:creationId xmlns:p14="http://schemas.microsoft.com/office/powerpoint/2010/main" val="1870997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Ev düz dolguyla">
            <a:extLst>
              <a:ext uri="{FF2B5EF4-FFF2-40B4-BE49-F238E27FC236}">
                <a16:creationId xmlns:a16="http://schemas.microsoft.com/office/drawing/2014/main" id="{0EDF18B9-F16F-4F86-9068-3998B4C5E9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76350"/>
            <a:ext cx="6422848" cy="4947469"/>
          </a:xfrm>
        </p:spPr>
        <p:txBody>
          <a:bodyPr>
            <a:normAutofit/>
          </a:bodyPr>
          <a:lstStyle/>
          <a:p>
            <a:pPr marL="0" indent="0">
              <a:buNone/>
            </a:pPr>
            <a:r>
              <a:rPr lang="tr-TR" sz="2000" b="1" dirty="0"/>
              <a:t>Barınma Başvuru Formu</a:t>
            </a:r>
          </a:p>
          <a:p>
            <a:endParaRPr lang="tr-TR" sz="2000" dirty="0"/>
          </a:p>
          <a:p>
            <a:pPr lvl="1"/>
            <a:r>
              <a:rPr lang="tr-TR" sz="2000" dirty="0"/>
              <a:t>Gidilecek olan kurumun </a:t>
            </a:r>
            <a:r>
              <a:rPr lang="tr-TR" sz="2000" b="1" dirty="0"/>
              <a:t>Barınma Başvuru Formu</a:t>
            </a:r>
            <a:r>
              <a:rPr lang="tr-TR" sz="2000" dirty="0"/>
              <a:t>nun doldurulması ve başvurunun zamanında yapılması gereklidir. </a:t>
            </a:r>
          </a:p>
          <a:p>
            <a:pPr lvl="1"/>
            <a:endParaRPr lang="tr-TR" sz="2000" dirty="0"/>
          </a:p>
          <a:p>
            <a:pPr lvl="1"/>
            <a:r>
              <a:rPr lang="tr-TR" sz="2000" dirty="0"/>
              <a:t>Barınma Başvuru Formu (</a:t>
            </a:r>
            <a:r>
              <a:rPr lang="tr-TR" sz="2000" b="1" dirty="0" err="1"/>
              <a:t>Accommodation</a:t>
            </a:r>
            <a:r>
              <a:rPr lang="tr-TR" sz="2000" b="1" dirty="0"/>
              <a:t> Form</a:t>
            </a:r>
            <a:r>
              <a:rPr lang="tr-TR" sz="2000" dirty="0"/>
              <a:t>), gidilecek üniversitenin internet sayfasında bulunabilir. Kalacağınız yerin önceden ayarlanması içindir. Avans ödemesi gerekebilir.</a:t>
            </a:r>
          </a:p>
          <a:p>
            <a:pPr marL="310896" lvl="2" indent="0">
              <a:buNone/>
            </a:pPr>
            <a:r>
              <a:rPr lang="tr-TR" b="1" dirty="0" err="1"/>
              <a:t>Accommodation</a:t>
            </a:r>
            <a:r>
              <a:rPr lang="tr-TR" b="1" dirty="0"/>
              <a:t> Form/</a:t>
            </a:r>
            <a:r>
              <a:rPr lang="tr-TR" b="1" dirty="0" err="1"/>
              <a:t>Housing</a:t>
            </a:r>
            <a:r>
              <a:rPr lang="tr-TR" b="1" dirty="0"/>
              <a:t> Form </a:t>
            </a:r>
            <a:r>
              <a:rPr lang="tr-TR" dirty="0"/>
              <a:t>olarak adlandırılabilir.</a:t>
            </a:r>
          </a:p>
          <a:p>
            <a:endParaRPr lang="tr-TR" sz="2000" dirty="0"/>
          </a:p>
        </p:txBody>
      </p:sp>
    </p:spTree>
    <p:extLst>
      <p:ext uri="{BB962C8B-B14F-4D97-AF65-F5344CB8AC3E}">
        <p14:creationId xmlns:p14="http://schemas.microsoft.com/office/powerpoint/2010/main" val="405146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22185FD-787C-42BF-80BA-8452A7210FE5}"/>
              </a:ext>
            </a:extLst>
          </p:cNvPr>
          <p:cNvSpPr>
            <a:spLocks noGrp="1"/>
          </p:cNvSpPr>
          <p:nvPr>
            <p:ph type="title"/>
          </p:nvPr>
        </p:nvSpPr>
        <p:spPr>
          <a:xfrm>
            <a:off x="1288060" y="1369938"/>
            <a:ext cx="3210854" cy="4114800"/>
          </a:xfrm>
        </p:spPr>
        <p:txBody>
          <a:bodyPr>
            <a:normAutofit/>
          </a:bodyPr>
          <a:lstStyle/>
          <a:p>
            <a:pPr algn="r"/>
            <a:r>
              <a:rPr lang="tr-TR" sz="3400"/>
              <a:t>Karşı Kurum/Gidilecek Üniversite ile İlgili İşlemler</a:t>
            </a:r>
          </a:p>
        </p:txBody>
      </p:sp>
      <p:cxnSp>
        <p:nvCxnSpPr>
          <p:cNvPr id="32" name="Straight Connector 31">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8B978E61-7527-42E5-B423-50A05D012F4D}"/>
              </a:ext>
            </a:extLst>
          </p:cNvPr>
          <p:cNvSpPr>
            <a:spLocks noGrp="1"/>
          </p:cNvSpPr>
          <p:nvPr>
            <p:ph idx="1"/>
          </p:nvPr>
        </p:nvSpPr>
        <p:spPr>
          <a:xfrm>
            <a:off x="5030505" y="1371600"/>
            <a:ext cx="5872185" cy="4114800"/>
          </a:xfrm>
        </p:spPr>
        <p:txBody>
          <a:bodyPr anchor="ctr">
            <a:normAutofit/>
          </a:bodyPr>
          <a:lstStyle/>
          <a:p>
            <a:r>
              <a:rPr lang="tr-TR" sz="1700" dirty="0"/>
              <a:t>Gideceğiniz üniversite </a:t>
            </a:r>
            <a:r>
              <a:rPr lang="tr-TR" sz="1700" dirty="0" err="1"/>
              <a:t>nominasyonunuz</a:t>
            </a:r>
            <a:r>
              <a:rPr lang="tr-TR" sz="1700" dirty="0"/>
              <a:t> yapıldıktan sonra sizinle bağlantıya geçecektir.</a:t>
            </a:r>
          </a:p>
          <a:p>
            <a:r>
              <a:rPr lang="tr-TR" sz="1700" dirty="0"/>
              <a:t>Başvuru son tarihlerini, gerekli belgeleri, ders kataloglarını, size sunabilecekleri imkanları vb. bilgileri sizinle paylaşacaklardır.</a:t>
            </a:r>
          </a:p>
          <a:p>
            <a:endParaRPr lang="tr-TR" sz="1700" dirty="0"/>
          </a:p>
        </p:txBody>
      </p:sp>
    </p:spTree>
    <p:extLst>
      <p:ext uri="{BB962C8B-B14F-4D97-AF65-F5344CB8AC3E}">
        <p14:creationId xmlns:p14="http://schemas.microsoft.com/office/powerpoint/2010/main" val="3451356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4637A60-AF3B-48E8-9677-95C386833D0D}"/>
              </a:ext>
            </a:extLst>
          </p:cNvPr>
          <p:cNvSpPr>
            <a:spLocks noGrp="1"/>
          </p:cNvSpPr>
          <p:nvPr>
            <p:ph type="title"/>
          </p:nvPr>
        </p:nvSpPr>
        <p:spPr>
          <a:xfrm>
            <a:off x="838200" y="94892"/>
            <a:ext cx="10515600" cy="854014"/>
          </a:xfrm>
        </p:spPr>
        <p:txBody>
          <a:bodyPr>
            <a:normAutofit/>
          </a:bodyPr>
          <a:lstStyle/>
          <a:p>
            <a:pPr algn="ctr"/>
            <a:r>
              <a:rPr lang="tr-TR" sz="5200" b="1"/>
              <a:t>DERS SEÇİMİ</a:t>
            </a:r>
            <a:endParaRPr lang="tr-TR" sz="5200"/>
          </a:p>
        </p:txBody>
      </p:sp>
      <p:graphicFrame>
        <p:nvGraphicFramePr>
          <p:cNvPr id="16" name="İçerik Yer Tutucusu 2">
            <a:extLst>
              <a:ext uri="{FF2B5EF4-FFF2-40B4-BE49-F238E27FC236}">
                <a16:creationId xmlns:a16="http://schemas.microsoft.com/office/drawing/2014/main" id="{B3CC8B51-3E0B-4E30-ABD8-C12B810C8AF9}"/>
              </a:ext>
            </a:extLst>
          </p:cNvPr>
          <p:cNvGraphicFramePr>
            <a:graphicFrameLocks noGrp="1"/>
          </p:cNvGraphicFramePr>
          <p:nvPr>
            <p:ph idx="1"/>
            <p:extLst>
              <p:ext uri="{D42A27DB-BD31-4B8C-83A1-F6EECF244321}">
                <p14:modId xmlns:p14="http://schemas.microsoft.com/office/powerpoint/2010/main" val="3065116457"/>
              </p:ext>
            </p:extLst>
          </p:nvPr>
        </p:nvGraphicFramePr>
        <p:xfrm>
          <a:off x="838200" y="948906"/>
          <a:ext cx="10515600" cy="45892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753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3BBF88-E1D8-4863-B70E-20C669015931}"/>
              </a:ext>
            </a:extLst>
          </p:cNvPr>
          <p:cNvSpPr>
            <a:spLocks noGrp="1"/>
          </p:cNvSpPr>
          <p:nvPr>
            <p:ph type="title"/>
          </p:nvPr>
        </p:nvSpPr>
        <p:spPr>
          <a:xfrm>
            <a:off x="838200" y="963877"/>
            <a:ext cx="3494362" cy="4930246"/>
          </a:xfrm>
        </p:spPr>
        <p:txBody>
          <a:bodyPr>
            <a:normAutofit/>
          </a:bodyPr>
          <a:lstStyle/>
          <a:p>
            <a:pPr algn="r"/>
            <a:r>
              <a:rPr lang="tr-TR" b="1" spc="10" dirty="0">
                <a:solidFill>
                  <a:schemeClr val="accent1"/>
                </a:solidFill>
                <a:cs typeface="Calibri"/>
              </a:rPr>
              <a:t>Yabancı Dil Düzeyinizi Gösterir Belge</a:t>
            </a:r>
            <a:endParaRPr lang="tr-TR" dirty="0">
              <a:solidFill>
                <a:schemeClr val="accent1"/>
              </a:solidFill>
            </a:endParaRPr>
          </a:p>
        </p:txBody>
      </p:sp>
      <p:cxnSp>
        <p:nvCxnSpPr>
          <p:cNvPr id="24" name="Straight Connector 2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0BA0833C-547A-4ECD-B63F-0A87E0F9DDBC}"/>
              </a:ext>
            </a:extLst>
          </p:cNvPr>
          <p:cNvSpPr>
            <a:spLocks noGrp="1"/>
          </p:cNvSpPr>
          <p:nvPr>
            <p:ph idx="1"/>
          </p:nvPr>
        </p:nvSpPr>
        <p:spPr>
          <a:xfrm>
            <a:off x="4976031" y="963877"/>
            <a:ext cx="6377769" cy="4930246"/>
          </a:xfrm>
        </p:spPr>
        <p:txBody>
          <a:bodyPr anchor="ctr">
            <a:normAutofit/>
          </a:bodyPr>
          <a:lstStyle/>
          <a:p>
            <a:pPr marL="0" indent="0">
              <a:buNone/>
            </a:pPr>
            <a:r>
              <a:rPr lang="tr-TR" sz="2200" dirty="0" err="1">
                <a:latin typeface="+mn-lt"/>
                <a:cs typeface="Calibri"/>
              </a:rPr>
              <a:t>Erasmus</a:t>
            </a:r>
            <a:r>
              <a:rPr lang="tr-TR" sz="2200" dirty="0">
                <a:latin typeface="+mn-lt"/>
                <a:cs typeface="Calibri"/>
              </a:rPr>
              <a:t> döneminizi geçireceğiniz üniversite, sizden dil düzeyinizi gösterir belge iletmenizi isteyebilir. </a:t>
            </a:r>
          </a:p>
          <a:p>
            <a:pPr marL="0" indent="0">
              <a:buNone/>
            </a:pPr>
            <a:endParaRPr lang="tr-TR" sz="2200" dirty="0">
              <a:latin typeface="+mn-lt"/>
              <a:cs typeface="Calibri"/>
            </a:endParaRPr>
          </a:p>
          <a:p>
            <a:pPr marL="0" indent="0">
              <a:buNone/>
            </a:pPr>
            <a:r>
              <a:rPr lang="tr-TR" sz="2200" dirty="0">
                <a:latin typeface="+mn-lt"/>
                <a:cs typeface="Calibri"/>
              </a:rPr>
              <a:t>Belge, Uluslararası</a:t>
            </a:r>
            <a:r>
              <a:rPr lang="tr-TR" sz="2200" spc="-5" dirty="0">
                <a:latin typeface="+mn-lt"/>
                <a:cs typeface="Calibri"/>
              </a:rPr>
              <a:t> </a:t>
            </a:r>
            <a:r>
              <a:rPr lang="tr-TR" sz="2200" dirty="0">
                <a:latin typeface="+mn-lt"/>
                <a:cs typeface="Calibri"/>
              </a:rPr>
              <a:t>İli</a:t>
            </a:r>
            <a:r>
              <a:rPr lang="tr-TR" sz="2200" spc="-10" dirty="0">
                <a:latin typeface="+mn-lt"/>
                <a:cs typeface="Calibri"/>
              </a:rPr>
              <a:t>ş</a:t>
            </a:r>
            <a:r>
              <a:rPr lang="tr-TR" sz="2200" dirty="0">
                <a:latin typeface="+mn-lt"/>
                <a:cs typeface="Calibri"/>
              </a:rPr>
              <a:t>kiler</a:t>
            </a:r>
            <a:r>
              <a:rPr lang="tr-TR" sz="2200" spc="-25" dirty="0">
                <a:latin typeface="+mn-lt"/>
                <a:cs typeface="Calibri"/>
              </a:rPr>
              <a:t> </a:t>
            </a:r>
            <a:r>
              <a:rPr lang="tr-TR" sz="2200" spc="-50" dirty="0">
                <a:latin typeface="+mn-lt"/>
                <a:cs typeface="Calibri"/>
              </a:rPr>
              <a:t>K</a:t>
            </a:r>
            <a:r>
              <a:rPr lang="tr-TR" sz="2200" dirty="0">
                <a:latin typeface="+mn-lt"/>
                <a:cs typeface="Calibri"/>
              </a:rPr>
              <a:t>o</a:t>
            </a:r>
            <a:r>
              <a:rPr lang="tr-TR" sz="2200" spc="-10" dirty="0">
                <a:latin typeface="+mn-lt"/>
                <a:cs typeface="Calibri"/>
              </a:rPr>
              <a:t>o</a:t>
            </a:r>
            <a:r>
              <a:rPr lang="tr-TR" sz="2200" spc="-35" dirty="0">
                <a:latin typeface="+mn-lt"/>
                <a:cs typeface="Calibri"/>
              </a:rPr>
              <a:t>r</a:t>
            </a:r>
            <a:r>
              <a:rPr lang="tr-TR" sz="2200" dirty="0">
                <a:latin typeface="+mn-lt"/>
                <a:cs typeface="Calibri"/>
              </a:rPr>
              <a:t>din</a:t>
            </a:r>
            <a:r>
              <a:rPr lang="tr-TR" sz="2200" spc="-25" dirty="0">
                <a:latin typeface="+mn-lt"/>
                <a:cs typeface="Calibri"/>
              </a:rPr>
              <a:t>at</a:t>
            </a:r>
            <a:r>
              <a:rPr lang="tr-TR" sz="2200" dirty="0">
                <a:latin typeface="+mn-lt"/>
                <a:cs typeface="Calibri"/>
              </a:rPr>
              <a:t>örlüğü </a:t>
            </a:r>
            <a:r>
              <a:rPr lang="tr-TR" sz="2200" spc="-20" dirty="0">
                <a:latin typeface="+mn-lt"/>
                <a:cs typeface="Calibri"/>
              </a:rPr>
              <a:t>t</a:t>
            </a:r>
            <a:r>
              <a:rPr lang="tr-TR" sz="2200" dirty="0">
                <a:latin typeface="+mn-lt"/>
                <a:cs typeface="Calibri"/>
              </a:rPr>
              <a:t>a</a:t>
            </a:r>
            <a:r>
              <a:rPr lang="tr-TR" sz="2200" spc="-45" dirty="0">
                <a:latin typeface="+mn-lt"/>
                <a:cs typeface="Calibri"/>
              </a:rPr>
              <a:t>r</a:t>
            </a:r>
            <a:r>
              <a:rPr lang="tr-TR" sz="2200" spc="-10" dirty="0">
                <a:latin typeface="+mn-lt"/>
                <a:cs typeface="Calibri"/>
              </a:rPr>
              <a:t>a</a:t>
            </a:r>
            <a:r>
              <a:rPr lang="tr-TR" sz="2200" dirty="0">
                <a:latin typeface="+mn-lt"/>
                <a:cs typeface="Calibri"/>
              </a:rPr>
              <a:t>fından</a:t>
            </a:r>
            <a:r>
              <a:rPr lang="tr-TR" sz="2200" spc="-15" dirty="0">
                <a:latin typeface="+mn-lt"/>
                <a:cs typeface="Calibri"/>
              </a:rPr>
              <a:t> </a:t>
            </a:r>
            <a:r>
              <a:rPr lang="tr-TR" sz="2200" dirty="0">
                <a:latin typeface="+mn-lt"/>
                <a:cs typeface="Calibri"/>
              </a:rPr>
              <a:t>dü</a:t>
            </a:r>
            <a:r>
              <a:rPr lang="tr-TR" sz="2200" spc="-50" dirty="0">
                <a:latin typeface="+mn-lt"/>
                <a:cs typeface="Calibri"/>
              </a:rPr>
              <a:t>z</a:t>
            </a:r>
            <a:r>
              <a:rPr lang="tr-TR" sz="2200" dirty="0">
                <a:latin typeface="+mn-lt"/>
                <a:cs typeface="Calibri"/>
              </a:rPr>
              <a:t>enl</a:t>
            </a:r>
            <a:r>
              <a:rPr lang="tr-TR" sz="2200" spc="5" dirty="0">
                <a:latin typeface="+mn-lt"/>
                <a:cs typeface="Calibri"/>
              </a:rPr>
              <a:t>e</a:t>
            </a:r>
            <a:r>
              <a:rPr lang="tr-TR" sz="2200" dirty="0">
                <a:latin typeface="+mn-lt"/>
                <a:cs typeface="Calibri"/>
              </a:rPr>
              <a:t>nir. </a:t>
            </a:r>
            <a:r>
              <a:rPr lang="tr-TR" sz="2200" spc="-15" dirty="0">
                <a:latin typeface="+mn-lt"/>
                <a:cs typeface="Calibri"/>
              </a:rPr>
              <a:t>B</a:t>
            </a:r>
            <a:r>
              <a:rPr lang="tr-TR" sz="2200" dirty="0">
                <a:latin typeface="+mn-lt"/>
                <a:cs typeface="Calibri"/>
              </a:rPr>
              <a:t>el</a:t>
            </a:r>
            <a:r>
              <a:rPr lang="tr-TR" sz="2200" spc="-25" dirty="0">
                <a:latin typeface="+mn-lt"/>
                <a:cs typeface="Calibri"/>
              </a:rPr>
              <a:t>g</a:t>
            </a:r>
            <a:r>
              <a:rPr lang="tr-TR" sz="2200" dirty="0">
                <a:latin typeface="+mn-lt"/>
                <a:cs typeface="Calibri"/>
              </a:rPr>
              <a:t>eyi</a:t>
            </a:r>
            <a:r>
              <a:rPr lang="tr-TR" sz="2200" spc="-20" dirty="0">
                <a:latin typeface="+mn-lt"/>
                <a:cs typeface="Calibri"/>
              </a:rPr>
              <a:t> </a:t>
            </a:r>
            <a:r>
              <a:rPr lang="tr-TR" sz="2200" dirty="0">
                <a:latin typeface="+mn-lt"/>
                <a:cs typeface="Calibri"/>
              </a:rPr>
              <a:t>almak</a:t>
            </a:r>
            <a:r>
              <a:rPr lang="tr-TR" sz="2200" spc="-30" dirty="0">
                <a:latin typeface="+mn-lt"/>
                <a:cs typeface="Calibri"/>
              </a:rPr>
              <a:t> </a:t>
            </a:r>
            <a:r>
              <a:rPr lang="tr-TR" sz="2200" dirty="0">
                <a:latin typeface="+mn-lt"/>
                <a:cs typeface="Calibri"/>
              </a:rPr>
              <a:t>için </a:t>
            </a:r>
            <a:r>
              <a:rPr lang="tr-TR" sz="2200" b="1" dirty="0">
                <a:latin typeface="+mn-lt"/>
                <a:cs typeface="Calibri"/>
                <a:hlinkClick r:id="rId2"/>
              </a:rPr>
              <a:t>erasmus@erzincan.edu.tr</a:t>
            </a:r>
            <a:r>
              <a:rPr lang="tr-TR" sz="2200" b="1" dirty="0">
                <a:latin typeface="+mn-lt"/>
                <a:cs typeface="Calibri"/>
              </a:rPr>
              <a:t> </a:t>
            </a:r>
            <a:r>
              <a:rPr lang="tr-TR" sz="2200" dirty="0">
                <a:latin typeface="+mn-lt"/>
                <a:cs typeface="Calibri"/>
              </a:rPr>
              <a:t>ad</a:t>
            </a:r>
            <a:r>
              <a:rPr lang="tr-TR" sz="2200" spc="-35" dirty="0">
                <a:latin typeface="+mn-lt"/>
                <a:cs typeface="Calibri"/>
              </a:rPr>
              <a:t>r</a:t>
            </a:r>
            <a:r>
              <a:rPr lang="tr-TR" sz="2200" dirty="0">
                <a:latin typeface="+mn-lt"/>
                <a:cs typeface="Calibri"/>
              </a:rPr>
              <a:t>esine</a:t>
            </a:r>
            <a:r>
              <a:rPr lang="tr-TR" sz="2200" spc="5" dirty="0">
                <a:latin typeface="+mn-lt"/>
                <a:cs typeface="Calibri"/>
              </a:rPr>
              <a:t> </a:t>
            </a:r>
            <a:r>
              <a:rPr lang="tr-TR" sz="2200" spc="-10" dirty="0">
                <a:latin typeface="+mn-lt"/>
                <a:cs typeface="Calibri"/>
              </a:rPr>
              <a:t>e</a:t>
            </a:r>
            <a:r>
              <a:rPr lang="tr-TR" sz="2200" spc="-5" dirty="0">
                <a:latin typeface="+mn-lt"/>
                <a:cs typeface="Calibri"/>
              </a:rPr>
              <a:t>-</a:t>
            </a:r>
            <a:r>
              <a:rPr lang="tr-TR" sz="2200" dirty="0">
                <a:latin typeface="+mn-lt"/>
                <a:cs typeface="Calibri"/>
              </a:rPr>
              <a:t>posta</a:t>
            </a:r>
            <a:r>
              <a:rPr lang="tr-TR" sz="2200" spc="-10" dirty="0">
                <a:latin typeface="+mn-lt"/>
                <a:cs typeface="Calibri"/>
              </a:rPr>
              <a:t> </a:t>
            </a:r>
            <a:r>
              <a:rPr lang="tr-TR" sz="2200" dirty="0">
                <a:latin typeface="+mn-lt"/>
                <a:cs typeface="Calibri"/>
              </a:rPr>
              <a:t>ile </a:t>
            </a:r>
            <a:r>
              <a:rPr lang="tr-TR" sz="2200" spc="-35" dirty="0">
                <a:latin typeface="+mn-lt"/>
                <a:cs typeface="Calibri"/>
              </a:rPr>
              <a:t>t</a:t>
            </a:r>
            <a:r>
              <a:rPr lang="tr-TR" sz="2200" dirty="0">
                <a:latin typeface="+mn-lt"/>
                <a:cs typeface="Calibri"/>
              </a:rPr>
              <a:t>al</a:t>
            </a:r>
            <a:r>
              <a:rPr lang="tr-TR" sz="2200" spc="5" dirty="0">
                <a:latin typeface="+mn-lt"/>
                <a:cs typeface="Calibri"/>
              </a:rPr>
              <a:t>e</a:t>
            </a:r>
            <a:r>
              <a:rPr lang="tr-TR" sz="2200" dirty="0">
                <a:latin typeface="+mn-lt"/>
                <a:cs typeface="Calibri"/>
              </a:rPr>
              <a:t>binizi</a:t>
            </a:r>
            <a:r>
              <a:rPr lang="tr-TR" sz="2200" spc="-25" dirty="0">
                <a:latin typeface="+mn-lt"/>
                <a:cs typeface="Calibri"/>
              </a:rPr>
              <a:t> </a:t>
            </a:r>
            <a:r>
              <a:rPr lang="tr-TR" sz="2200" dirty="0">
                <a:latin typeface="+mn-lt"/>
                <a:cs typeface="Calibri"/>
              </a:rPr>
              <a:t>bildirm</a:t>
            </a:r>
            <a:r>
              <a:rPr lang="tr-TR" sz="2200" spc="10" dirty="0">
                <a:latin typeface="+mn-lt"/>
                <a:cs typeface="Calibri"/>
              </a:rPr>
              <a:t>e</a:t>
            </a:r>
            <a:r>
              <a:rPr lang="tr-TR" sz="2200" dirty="0">
                <a:latin typeface="+mn-lt"/>
                <a:cs typeface="Calibri"/>
              </a:rPr>
              <a:t>niz gerekir. </a:t>
            </a:r>
          </a:p>
          <a:p>
            <a:pPr marL="0" indent="0">
              <a:buNone/>
            </a:pPr>
            <a:endParaRPr lang="tr-TR" sz="2200" dirty="0">
              <a:latin typeface="+mn-lt"/>
              <a:cs typeface="Calibri"/>
            </a:endParaRPr>
          </a:p>
          <a:p>
            <a:pPr marL="0" indent="0">
              <a:buNone/>
            </a:pPr>
            <a:r>
              <a:rPr lang="tr-TR" sz="2200" dirty="0">
                <a:latin typeface="+mn-lt"/>
                <a:cs typeface="Calibri"/>
              </a:rPr>
              <a:t>Belgenizin hazırlanıp imza/onay işleminin tamamlanması normal koşullarda </a:t>
            </a:r>
            <a:r>
              <a:rPr lang="tr-TR" sz="2200" b="1" dirty="0">
                <a:latin typeface="+mn-lt"/>
                <a:cs typeface="Calibri"/>
              </a:rPr>
              <a:t>maksimum 5 iş günü </a:t>
            </a:r>
            <a:r>
              <a:rPr lang="tr-TR" sz="2200" dirty="0">
                <a:latin typeface="+mn-lt"/>
                <a:cs typeface="Calibri"/>
              </a:rPr>
              <a:t>içinde gerçekleşir. Talebinizi yaparken bu süreyi göz önünde bulundurun. </a:t>
            </a:r>
          </a:p>
          <a:p>
            <a:endParaRPr lang="tr-TR" sz="2200" dirty="0"/>
          </a:p>
        </p:txBody>
      </p:sp>
    </p:spTree>
    <p:extLst>
      <p:ext uri="{BB962C8B-B14F-4D97-AF65-F5344CB8AC3E}">
        <p14:creationId xmlns:p14="http://schemas.microsoft.com/office/powerpoint/2010/main" val="742889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Zarf düz dolguyla">
            <a:extLst>
              <a:ext uri="{FF2B5EF4-FFF2-40B4-BE49-F238E27FC236}">
                <a16:creationId xmlns:a16="http://schemas.microsoft.com/office/drawing/2014/main" id="{5D12F85E-C823-48DA-AE95-D54A0C2FB8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495426"/>
            <a:ext cx="6422848" cy="4728394"/>
          </a:xfrm>
        </p:spPr>
        <p:txBody>
          <a:bodyPr>
            <a:normAutofit/>
          </a:bodyPr>
          <a:lstStyle/>
          <a:p>
            <a:pPr marL="0" indent="0">
              <a:buNone/>
            </a:pPr>
            <a:r>
              <a:rPr lang="tr-TR" sz="2000" b="1" dirty="0"/>
              <a:t>Kabul/Davet Mektubu (</a:t>
            </a:r>
            <a:r>
              <a:rPr lang="tr-TR" sz="2000" b="1" dirty="0" err="1"/>
              <a:t>Acceptance</a:t>
            </a:r>
            <a:r>
              <a:rPr lang="tr-TR" sz="2000" b="1" dirty="0"/>
              <a:t>/</a:t>
            </a:r>
            <a:r>
              <a:rPr lang="tr-TR" sz="2000" b="1" dirty="0" err="1"/>
              <a:t>Invitation</a:t>
            </a:r>
            <a:r>
              <a:rPr lang="tr-TR" sz="2000" b="1" dirty="0"/>
              <a:t> </a:t>
            </a:r>
            <a:r>
              <a:rPr lang="tr-TR" sz="2000" b="1" dirty="0" err="1"/>
              <a:t>Letter</a:t>
            </a:r>
            <a:r>
              <a:rPr lang="tr-TR" sz="2000" b="1" dirty="0"/>
              <a:t>)</a:t>
            </a:r>
          </a:p>
          <a:p>
            <a:pPr>
              <a:buFont typeface="Wingdings" panose="05000000000000000000" pitchFamily="2" charset="2"/>
              <a:buChar char="§"/>
            </a:pPr>
            <a:r>
              <a:rPr lang="tr-TR" sz="2000" dirty="0"/>
              <a:t>Bölüm Koordinatörünüzle başvuru işlemlerini gerçekleştirdikten sonra, Kabul Mektubunun gelmesi beklenir. </a:t>
            </a:r>
          </a:p>
          <a:p>
            <a:pPr marL="0" indent="0">
              <a:buNone/>
            </a:pPr>
            <a:endParaRPr lang="tr-TR" sz="2000" dirty="0"/>
          </a:p>
          <a:p>
            <a:pPr>
              <a:buFont typeface="Wingdings" panose="05000000000000000000" pitchFamily="2" charset="2"/>
              <a:buChar char="§"/>
            </a:pPr>
            <a:r>
              <a:rPr lang="tr-TR" sz="2000" dirty="0">
                <a:solidFill>
                  <a:srgbClr val="FF0000"/>
                </a:solidFill>
              </a:rPr>
              <a:t>Kabul mektubu gelir gelmez</a:t>
            </a:r>
            <a:r>
              <a:rPr lang="tr-TR" sz="2000" dirty="0"/>
              <a:t>, vize işlemlerini başlatmak üzere randevu almalısınız.</a:t>
            </a:r>
          </a:p>
          <a:p>
            <a:endParaRPr lang="tr-TR" sz="2000" dirty="0"/>
          </a:p>
        </p:txBody>
      </p:sp>
    </p:spTree>
    <p:extLst>
      <p:ext uri="{BB962C8B-B14F-4D97-AF65-F5344CB8AC3E}">
        <p14:creationId xmlns:p14="http://schemas.microsoft.com/office/powerpoint/2010/main" val="4176229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etin kutusu 12">
            <a:extLst>
              <a:ext uri="{FF2B5EF4-FFF2-40B4-BE49-F238E27FC236}">
                <a16:creationId xmlns:a16="http://schemas.microsoft.com/office/drawing/2014/main" id="{7A63A0C3-790E-4D7B-B004-8A53D14F21EA}"/>
              </a:ext>
            </a:extLst>
          </p:cNvPr>
          <p:cNvSpPr txBox="1"/>
          <p:nvPr/>
        </p:nvSpPr>
        <p:spPr>
          <a:xfrm>
            <a:off x="838200" y="963877"/>
            <a:ext cx="3494362" cy="4930246"/>
          </a:xfrm>
          <a:prstGeom prst="rect">
            <a:avLst/>
          </a:prstGeom>
        </p:spPr>
        <p:txBody>
          <a:bodyPr vert="horz" lIns="91440" tIns="45720" rIns="91440" bIns="45720" rtlCol="0" anchor="ctr">
            <a:normAutofit/>
          </a:bodyPr>
          <a:lstStyle/>
          <a:p>
            <a:pPr marL="0" indent="0" algn="r" defTabSz="914400">
              <a:lnSpc>
                <a:spcPct val="90000"/>
              </a:lnSpc>
              <a:spcBef>
                <a:spcPct val="0"/>
              </a:spcBef>
              <a:spcAft>
                <a:spcPts val="600"/>
              </a:spcAft>
            </a:pPr>
            <a:r>
              <a:rPr lang="en-US" sz="4400" b="1" kern="1200" dirty="0" err="1">
                <a:solidFill>
                  <a:schemeClr val="accent1"/>
                </a:solidFill>
                <a:latin typeface="+mj-lt"/>
                <a:ea typeface="+mj-ea"/>
                <a:cs typeface="+mj-cs"/>
              </a:rPr>
              <a:t>Akademik</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Tanınma</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Belgesi</a:t>
            </a:r>
            <a:endParaRPr lang="en-US" sz="4400" b="1" kern="1200" dirty="0">
              <a:solidFill>
                <a:schemeClr val="accent1"/>
              </a:solidFill>
              <a:latin typeface="+mj-lt"/>
              <a:ea typeface="+mj-ea"/>
              <a:cs typeface="+mj-cs"/>
            </a:endParaRPr>
          </a:p>
        </p:txBody>
      </p:sp>
      <p:cxnSp>
        <p:nvCxnSpPr>
          <p:cNvPr id="32" name="Straight Connector 3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İçerik Yer Tutucusu 2"/>
          <p:cNvSpPr>
            <a:spLocks noGrp="1"/>
          </p:cNvSpPr>
          <p:nvPr>
            <p:ph idx="1"/>
          </p:nvPr>
        </p:nvSpPr>
        <p:spPr>
          <a:xfrm>
            <a:off x="4976031" y="963877"/>
            <a:ext cx="6377769" cy="4930246"/>
          </a:xfrm>
        </p:spPr>
        <p:txBody>
          <a:bodyPr vert="horz" lIns="91440" tIns="45720" rIns="91440" bIns="45720" rtlCol="0" anchor="ctr">
            <a:normAutofit/>
          </a:bodyPr>
          <a:lstStyle/>
          <a:p>
            <a:pPr marL="0" indent="0">
              <a:buNone/>
            </a:pPr>
            <a:r>
              <a:rPr lang="en-US" sz="2000" dirty="0"/>
              <a:t>Learning Agreement </a:t>
            </a:r>
            <a:r>
              <a:rPr lang="en-US" sz="2000" dirty="0" err="1"/>
              <a:t>belgesinde</a:t>
            </a:r>
            <a:r>
              <a:rPr lang="en-US" sz="2000" dirty="0"/>
              <a:t> </a:t>
            </a:r>
            <a:r>
              <a:rPr lang="en-US" sz="2000" dirty="0" err="1"/>
              <a:t>onaylanan</a:t>
            </a:r>
            <a:r>
              <a:rPr lang="en-US" sz="2000" dirty="0"/>
              <a:t> </a:t>
            </a:r>
            <a:r>
              <a:rPr lang="en-US" sz="2000" dirty="0" err="1"/>
              <a:t>dersler</a:t>
            </a:r>
            <a:r>
              <a:rPr lang="en-US" sz="2000" dirty="0"/>
              <a:t>, </a:t>
            </a:r>
            <a:r>
              <a:rPr lang="en-US" sz="2000" dirty="0" err="1"/>
              <a:t>Akademik</a:t>
            </a:r>
            <a:r>
              <a:rPr lang="en-US" sz="2000" dirty="0"/>
              <a:t> </a:t>
            </a:r>
            <a:r>
              <a:rPr lang="en-US" sz="2000" dirty="0" err="1"/>
              <a:t>Tanınma</a:t>
            </a:r>
            <a:r>
              <a:rPr lang="en-US" sz="2000" dirty="0"/>
              <a:t> </a:t>
            </a:r>
            <a:r>
              <a:rPr lang="en-US" sz="2000" dirty="0" err="1"/>
              <a:t>belgesine</a:t>
            </a:r>
            <a:r>
              <a:rPr lang="en-US" sz="2000" dirty="0"/>
              <a:t> </a:t>
            </a:r>
            <a:r>
              <a:rPr lang="en-US" sz="2000" dirty="0" err="1"/>
              <a:t>yazılır</a:t>
            </a:r>
            <a:r>
              <a:rPr lang="en-US" sz="2000" dirty="0"/>
              <a:t> </a:t>
            </a:r>
            <a:r>
              <a:rPr lang="en-US" sz="2000" dirty="0" err="1"/>
              <a:t>ve</a:t>
            </a:r>
            <a:r>
              <a:rPr lang="en-US" sz="2000" dirty="0"/>
              <a:t> </a:t>
            </a:r>
            <a:r>
              <a:rPr lang="en-US" sz="2000" dirty="0" err="1">
                <a:solidFill>
                  <a:srgbClr val="FF0000"/>
                </a:solidFill>
              </a:rPr>
              <a:t>bölüm</a:t>
            </a:r>
            <a:r>
              <a:rPr lang="en-US" sz="2000" dirty="0">
                <a:solidFill>
                  <a:srgbClr val="FF0000"/>
                </a:solidFill>
              </a:rPr>
              <a:t> </a:t>
            </a:r>
            <a:r>
              <a:rPr lang="en-US" sz="2000" dirty="0" err="1">
                <a:solidFill>
                  <a:srgbClr val="FF0000"/>
                </a:solidFill>
              </a:rPr>
              <a:t>koordinatörüne</a:t>
            </a:r>
            <a:r>
              <a:rPr lang="en-US" sz="2000" dirty="0">
                <a:solidFill>
                  <a:srgbClr val="FF0000"/>
                </a:solidFill>
              </a:rPr>
              <a:t> </a:t>
            </a:r>
            <a:r>
              <a:rPr lang="en-US" sz="2000" dirty="0" err="1">
                <a:solidFill>
                  <a:srgbClr val="FF0000"/>
                </a:solidFill>
              </a:rPr>
              <a:t>teslim</a:t>
            </a:r>
            <a:r>
              <a:rPr lang="en-US" sz="2000" dirty="0">
                <a:solidFill>
                  <a:srgbClr val="FF0000"/>
                </a:solidFill>
              </a:rPr>
              <a:t> </a:t>
            </a:r>
            <a:r>
              <a:rPr lang="en-US" sz="2000" dirty="0" err="1">
                <a:solidFill>
                  <a:srgbClr val="FF0000"/>
                </a:solidFill>
              </a:rPr>
              <a:t>edilir</a:t>
            </a:r>
            <a:r>
              <a:rPr lang="en-US" sz="2000" dirty="0">
                <a:solidFill>
                  <a:srgbClr val="FF0000"/>
                </a:solidFill>
              </a:rPr>
              <a:t>. </a:t>
            </a:r>
          </a:p>
          <a:p>
            <a:pPr marL="0"/>
            <a:endParaRPr lang="en-US" sz="2000" dirty="0"/>
          </a:p>
          <a:p>
            <a:pPr marL="0" indent="0">
              <a:buNone/>
            </a:pPr>
            <a:r>
              <a:rPr lang="en-US" sz="2000" dirty="0" err="1"/>
              <a:t>Öğrenim</a:t>
            </a:r>
            <a:r>
              <a:rPr lang="en-US" sz="2000" dirty="0"/>
              <a:t> </a:t>
            </a:r>
            <a:r>
              <a:rPr lang="en-US" sz="2000" dirty="0" err="1"/>
              <a:t>anlaşmasının</a:t>
            </a:r>
            <a:r>
              <a:rPr lang="en-US" sz="2000" dirty="0"/>
              <a:t> </a:t>
            </a:r>
            <a:r>
              <a:rPr lang="en-US" sz="2000" dirty="0" err="1"/>
              <a:t>Fakülte</a:t>
            </a:r>
            <a:r>
              <a:rPr lang="en-US" sz="2000" b="1" dirty="0"/>
              <a:t> </a:t>
            </a:r>
            <a:r>
              <a:rPr lang="en-US" sz="2000" dirty="0" err="1"/>
              <a:t>Yönetim</a:t>
            </a:r>
            <a:r>
              <a:rPr lang="en-US" sz="2000" dirty="0"/>
              <a:t> </a:t>
            </a:r>
            <a:r>
              <a:rPr lang="en-US" sz="2000" dirty="0" err="1"/>
              <a:t>Kurulu'nda</a:t>
            </a:r>
            <a:r>
              <a:rPr lang="en-US" sz="2000" dirty="0"/>
              <a:t> </a:t>
            </a:r>
            <a:r>
              <a:rPr lang="en-US" sz="2000" dirty="0" err="1"/>
              <a:t>değerlendirildikten</a:t>
            </a:r>
            <a:r>
              <a:rPr lang="en-US" sz="2000" dirty="0"/>
              <a:t> </a:t>
            </a:r>
            <a:r>
              <a:rPr lang="en-US" sz="2000" dirty="0" err="1"/>
              <a:t>sonra</a:t>
            </a:r>
            <a:r>
              <a:rPr lang="en-US" sz="2000" dirty="0"/>
              <a:t> </a:t>
            </a:r>
            <a:r>
              <a:rPr lang="en-US" sz="2000" dirty="0" err="1"/>
              <a:t>Bölüm</a:t>
            </a:r>
            <a:r>
              <a:rPr lang="en-US" sz="2000" dirty="0"/>
              <a:t> </a:t>
            </a:r>
            <a:r>
              <a:rPr lang="en-US" sz="2000" dirty="0" err="1"/>
              <a:t>Başkanı</a:t>
            </a:r>
            <a:r>
              <a:rPr lang="en-US" sz="2000" dirty="0"/>
              <a:t>/</a:t>
            </a:r>
            <a:r>
              <a:rPr lang="en-US" sz="2000" dirty="0" err="1"/>
              <a:t>Enstitü</a:t>
            </a:r>
            <a:r>
              <a:rPr lang="en-US" sz="2000" dirty="0"/>
              <a:t> </a:t>
            </a:r>
            <a:r>
              <a:rPr lang="en-US" sz="2000" dirty="0" err="1"/>
              <a:t>ve</a:t>
            </a:r>
            <a:r>
              <a:rPr lang="en-US" sz="2000" dirty="0"/>
              <a:t> </a:t>
            </a:r>
            <a:r>
              <a:rPr lang="en-US" sz="2000" dirty="0" err="1"/>
              <a:t>lisansüstü</a:t>
            </a:r>
            <a:r>
              <a:rPr lang="en-US" sz="2000" dirty="0"/>
              <a:t> </a:t>
            </a:r>
            <a:r>
              <a:rPr lang="en-US" sz="2000" dirty="0" err="1"/>
              <a:t>öğrencileri</a:t>
            </a:r>
            <a:r>
              <a:rPr lang="en-US" sz="2000" dirty="0"/>
              <a:t> </a:t>
            </a:r>
            <a:r>
              <a:rPr lang="en-US" sz="2000" dirty="0" err="1"/>
              <a:t>için</a:t>
            </a:r>
            <a:r>
              <a:rPr lang="en-US" sz="2000" dirty="0"/>
              <a:t> </a:t>
            </a:r>
            <a:r>
              <a:rPr lang="en-US" sz="2000" dirty="0" err="1"/>
              <a:t>tez</a:t>
            </a:r>
            <a:r>
              <a:rPr lang="en-US" sz="2000" dirty="0"/>
              <a:t> </a:t>
            </a:r>
            <a:r>
              <a:rPr lang="en-US" sz="2000" dirty="0" err="1"/>
              <a:t>danışmanı</a:t>
            </a:r>
            <a:r>
              <a:rPr lang="en-US" sz="2000" dirty="0"/>
              <a:t>, </a:t>
            </a:r>
            <a:r>
              <a:rPr lang="en-US" sz="2000" dirty="0" err="1"/>
              <a:t>Bölüm</a:t>
            </a:r>
            <a:r>
              <a:rPr lang="en-US" sz="2000" dirty="0"/>
              <a:t> Erasmus </a:t>
            </a:r>
            <a:r>
              <a:rPr lang="en-US" sz="2000" dirty="0" err="1"/>
              <a:t>Koordinatörü</a:t>
            </a:r>
            <a:r>
              <a:rPr lang="en-US" sz="2000" dirty="0"/>
              <a:t> </a:t>
            </a:r>
            <a:r>
              <a:rPr lang="en-US" sz="2000" dirty="0" err="1"/>
              <a:t>ve</a:t>
            </a:r>
            <a:r>
              <a:rPr lang="en-US" sz="2000" dirty="0"/>
              <a:t> </a:t>
            </a:r>
            <a:r>
              <a:rPr lang="en-US" sz="2000" dirty="0" err="1"/>
              <a:t>takiben</a:t>
            </a:r>
            <a:r>
              <a:rPr lang="en-US" sz="2000" dirty="0"/>
              <a:t> </a:t>
            </a:r>
            <a:r>
              <a:rPr lang="en-US" sz="2000" dirty="0" err="1"/>
              <a:t>Fakülte</a:t>
            </a:r>
            <a:r>
              <a:rPr lang="en-US" sz="2000" dirty="0"/>
              <a:t> </a:t>
            </a:r>
            <a:r>
              <a:rPr lang="en-US" sz="2000" dirty="0" err="1"/>
              <a:t>Dekanı</a:t>
            </a:r>
            <a:r>
              <a:rPr lang="en-US" sz="2000" dirty="0"/>
              <a:t>/</a:t>
            </a:r>
            <a:r>
              <a:rPr lang="en-US" sz="2000" dirty="0" err="1"/>
              <a:t>Meslek</a:t>
            </a:r>
            <a:r>
              <a:rPr lang="en-US" sz="2000" dirty="0"/>
              <a:t> </a:t>
            </a:r>
            <a:r>
              <a:rPr lang="en-US" sz="2000" dirty="0" err="1"/>
              <a:t>Yüksekokul</a:t>
            </a:r>
            <a:r>
              <a:rPr lang="en-US" sz="2000" dirty="0"/>
              <a:t> </a:t>
            </a:r>
            <a:r>
              <a:rPr lang="en-US" sz="2000" dirty="0" err="1"/>
              <a:t>Müdürü</a:t>
            </a:r>
            <a:r>
              <a:rPr lang="en-US" sz="2000" dirty="0"/>
              <a:t> </a:t>
            </a:r>
            <a:r>
              <a:rPr lang="en-US" sz="2000" dirty="0" err="1"/>
              <a:t>tarafından</a:t>
            </a:r>
            <a:r>
              <a:rPr lang="en-US" sz="2000" dirty="0"/>
              <a:t> </a:t>
            </a:r>
            <a:r>
              <a:rPr lang="en-US" sz="2000" dirty="0" err="1"/>
              <a:t>onaylanması</a:t>
            </a:r>
            <a:r>
              <a:rPr lang="en-US" sz="2000" dirty="0"/>
              <a:t> </a:t>
            </a:r>
            <a:r>
              <a:rPr lang="en-US" sz="2000" dirty="0" err="1"/>
              <a:t>gerekmektedir</a:t>
            </a:r>
            <a:r>
              <a:rPr lang="en-US" sz="2000" dirty="0"/>
              <a:t>. </a:t>
            </a:r>
          </a:p>
        </p:txBody>
      </p:sp>
    </p:spTree>
    <p:extLst>
      <p:ext uri="{BB962C8B-B14F-4D97-AF65-F5344CB8AC3E}">
        <p14:creationId xmlns:p14="http://schemas.microsoft.com/office/powerpoint/2010/main" val="2035322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28F964-66AD-400E-A1FD-40B69D93ED3E}"/>
              </a:ext>
            </a:extLst>
          </p:cNvPr>
          <p:cNvSpPr>
            <a:spLocks noGrp="1"/>
          </p:cNvSpPr>
          <p:nvPr>
            <p:ph type="title"/>
          </p:nvPr>
        </p:nvSpPr>
        <p:spPr>
          <a:xfrm>
            <a:off x="5214579" y="629266"/>
            <a:ext cx="6422849" cy="1676603"/>
          </a:xfrm>
        </p:spPr>
        <p:txBody>
          <a:bodyPr>
            <a:normAutofit/>
          </a:bodyPr>
          <a:lstStyle/>
          <a:p>
            <a:r>
              <a:rPr lang="tr-TR" b="1">
                <a:latin typeface="+mn-lt"/>
              </a:rPr>
              <a:t>Seyahat ve Sağlık Sigortası</a:t>
            </a:r>
            <a:endParaRPr lang="tr-TR"/>
          </a:p>
        </p:txBody>
      </p:sp>
      <p:sp>
        <p:nvSpPr>
          <p:cNvPr id="113" name="Rectangle 11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fik 6" descr="Bir bisiklet">
            <a:extLst>
              <a:ext uri="{FF2B5EF4-FFF2-40B4-BE49-F238E27FC236}">
                <a16:creationId xmlns:a16="http://schemas.microsoft.com/office/drawing/2014/main" id="{2E631498-9172-4D74-98C8-AA3BD9AA571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3768523A-1D79-4E1B-9514-A75AF558A23A}"/>
              </a:ext>
            </a:extLst>
          </p:cNvPr>
          <p:cNvSpPr>
            <a:spLocks noGrp="1"/>
          </p:cNvSpPr>
          <p:nvPr>
            <p:ph idx="1"/>
          </p:nvPr>
        </p:nvSpPr>
        <p:spPr>
          <a:xfrm>
            <a:off x="5214581" y="2438400"/>
            <a:ext cx="6422848" cy="3785419"/>
          </a:xfrm>
        </p:spPr>
        <p:txBody>
          <a:bodyPr>
            <a:normAutofit/>
          </a:bodyPr>
          <a:lstStyle/>
          <a:p>
            <a:pPr marL="12065" marR="12700" indent="0">
              <a:buNone/>
            </a:pPr>
            <a:r>
              <a:rPr lang="tr-TR" sz="1400" spc="-15">
                <a:latin typeface="+mn-lt"/>
                <a:cs typeface="Calibri"/>
              </a:rPr>
              <a:t>E</a:t>
            </a:r>
            <a:r>
              <a:rPr lang="tr-TR" sz="1400" spc="-55">
                <a:latin typeface="+mn-lt"/>
                <a:cs typeface="Calibri"/>
              </a:rPr>
              <a:t>r</a:t>
            </a:r>
            <a:r>
              <a:rPr lang="tr-TR" sz="1400">
                <a:latin typeface="+mn-lt"/>
                <a:cs typeface="Calibri"/>
              </a:rPr>
              <a:t>asmus</a:t>
            </a:r>
            <a:r>
              <a:rPr lang="tr-TR" sz="1400" spc="-20">
                <a:latin typeface="+mn-lt"/>
                <a:cs typeface="Calibri"/>
              </a:rPr>
              <a:t> </a:t>
            </a:r>
            <a:r>
              <a:rPr lang="tr-TR" sz="1400">
                <a:latin typeface="+mn-lt"/>
                <a:cs typeface="Calibri"/>
              </a:rPr>
              <a:t>ha</a:t>
            </a:r>
            <a:r>
              <a:rPr lang="tr-TR" sz="1400" spc="-35">
                <a:latin typeface="+mn-lt"/>
                <a:cs typeface="Calibri"/>
              </a:rPr>
              <a:t>r</a:t>
            </a:r>
            <a:r>
              <a:rPr lang="tr-TR" sz="1400">
                <a:latin typeface="+mn-lt"/>
                <a:cs typeface="Calibri"/>
              </a:rPr>
              <a:t>e</a:t>
            </a:r>
            <a:r>
              <a:rPr lang="tr-TR" sz="1400" spc="-70">
                <a:latin typeface="+mn-lt"/>
                <a:cs typeface="Calibri"/>
              </a:rPr>
              <a:t>k</a:t>
            </a:r>
            <a:r>
              <a:rPr lang="tr-TR" sz="1400">
                <a:latin typeface="+mn-lt"/>
                <a:cs typeface="Calibri"/>
              </a:rPr>
              <a:t>etlili</a:t>
            </a:r>
            <a:r>
              <a:rPr lang="tr-TR" sz="1400" spc="-10">
                <a:latin typeface="+mn-lt"/>
                <a:cs typeface="Calibri"/>
              </a:rPr>
              <a:t>ğ</a:t>
            </a:r>
            <a:r>
              <a:rPr lang="tr-TR" sz="1400">
                <a:latin typeface="+mn-lt"/>
                <a:cs typeface="Calibri"/>
              </a:rPr>
              <a:t>iniz</a:t>
            </a:r>
            <a:r>
              <a:rPr lang="tr-TR" sz="1400" spc="-25">
                <a:latin typeface="+mn-lt"/>
                <a:cs typeface="Calibri"/>
              </a:rPr>
              <a:t> </a:t>
            </a:r>
            <a:r>
              <a:rPr lang="tr-TR" sz="1400">
                <a:latin typeface="+mn-lt"/>
                <a:cs typeface="Calibri"/>
              </a:rPr>
              <a:t>b</a:t>
            </a:r>
            <a:r>
              <a:rPr lang="tr-TR" sz="1400" spc="-20">
                <a:latin typeface="+mn-lt"/>
                <a:cs typeface="Calibri"/>
              </a:rPr>
              <a:t>o</a:t>
            </a:r>
            <a:r>
              <a:rPr lang="tr-TR" sz="1400">
                <a:latin typeface="+mn-lt"/>
                <a:cs typeface="Calibri"/>
              </a:rPr>
              <a:t>yun</a:t>
            </a:r>
            <a:r>
              <a:rPr lang="tr-TR" sz="1400" spc="-15">
                <a:latin typeface="+mn-lt"/>
                <a:cs typeface="Calibri"/>
              </a:rPr>
              <a:t>c</a:t>
            </a:r>
            <a:r>
              <a:rPr lang="tr-TR" sz="1400">
                <a:latin typeface="+mn-lt"/>
                <a:cs typeface="Calibri"/>
              </a:rPr>
              <a:t>a karşı karşıya kalabileceğiniz herhangi</a:t>
            </a:r>
            <a:r>
              <a:rPr lang="tr-TR" sz="1400" spc="-15">
                <a:latin typeface="+mn-lt"/>
                <a:cs typeface="Calibri"/>
              </a:rPr>
              <a:t> bir </a:t>
            </a:r>
            <a:r>
              <a:rPr lang="tr-TR" sz="1400" spc="-40">
                <a:latin typeface="+mn-lt"/>
                <a:cs typeface="Calibri"/>
              </a:rPr>
              <a:t>k</a:t>
            </a:r>
            <a:r>
              <a:rPr lang="tr-TR" sz="1400">
                <a:latin typeface="+mn-lt"/>
                <a:cs typeface="Calibri"/>
              </a:rPr>
              <a:t>a</a:t>
            </a:r>
            <a:r>
              <a:rPr lang="tr-TR" sz="1400" spc="-35">
                <a:latin typeface="+mn-lt"/>
                <a:cs typeface="Calibri"/>
              </a:rPr>
              <a:t>z</a:t>
            </a:r>
            <a:r>
              <a:rPr lang="tr-TR" sz="1400" spc="10">
                <a:latin typeface="+mn-lt"/>
                <a:cs typeface="Calibri"/>
              </a:rPr>
              <a:t>a</a:t>
            </a:r>
            <a:r>
              <a:rPr lang="tr-TR" sz="1400">
                <a:latin typeface="+mn-lt"/>
                <a:cs typeface="Calibri"/>
              </a:rPr>
              <a:t>,</a:t>
            </a:r>
            <a:r>
              <a:rPr lang="tr-TR" sz="1400" spc="-15">
                <a:latin typeface="+mn-lt"/>
                <a:cs typeface="Calibri"/>
              </a:rPr>
              <a:t> </a:t>
            </a:r>
            <a:r>
              <a:rPr lang="tr-TR" sz="1400">
                <a:latin typeface="+mn-lt"/>
                <a:cs typeface="Calibri"/>
              </a:rPr>
              <a:t>ha</a:t>
            </a:r>
            <a:r>
              <a:rPr lang="tr-TR" sz="1400" spc="-25">
                <a:latin typeface="+mn-lt"/>
                <a:cs typeface="Calibri"/>
              </a:rPr>
              <a:t>st</a:t>
            </a:r>
            <a:r>
              <a:rPr lang="tr-TR" sz="1400">
                <a:latin typeface="+mn-lt"/>
                <a:cs typeface="Calibri"/>
              </a:rPr>
              <a:t>alık</a:t>
            </a:r>
            <a:r>
              <a:rPr lang="tr-TR" sz="1400" spc="-25">
                <a:latin typeface="+mn-lt"/>
                <a:cs typeface="Calibri"/>
              </a:rPr>
              <a:t> </a:t>
            </a:r>
            <a:r>
              <a:rPr lang="tr-TR" sz="1400">
                <a:latin typeface="+mn-lt"/>
                <a:cs typeface="Calibri"/>
              </a:rPr>
              <a:t>vb. durumunda ortaya çıkabilecek masraflardan</a:t>
            </a:r>
            <a:r>
              <a:rPr lang="tr-TR" sz="1400" spc="-10">
                <a:latin typeface="+mn-lt"/>
                <a:cs typeface="Calibri"/>
              </a:rPr>
              <a:t> </a:t>
            </a:r>
            <a:r>
              <a:rPr lang="tr-TR" sz="1400">
                <a:latin typeface="+mn-lt"/>
                <a:cs typeface="Calibri"/>
              </a:rPr>
              <a:t>Erzincan Binali Yıldırım </a:t>
            </a:r>
            <a:r>
              <a:rPr lang="tr-TR" sz="1400" spc="-10">
                <a:latin typeface="+mn-lt"/>
                <a:cs typeface="Calibri"/>
              </a:rPr>
              <a:t>Ü</a:t>
            </a:r>
            <a:r>
              <a:rPr lang="tr-TR" sz="1400">
                <a:latin typeface="+mn-lt"/>
                <a:cs typeface="Calibri"/>
              </a:rPr>
              <a:t>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esi</a:t>
            </a:r>
            <a:r>
              <a:rPr lang="tr-TR" sz="1400" spc="-15">
                <a:latin typeface="+mn-lt"/>
                <a:cs typeface="Calibri"/>
              </a:rPr>
              <a:t> </a:t>
            </a:r>
            <a:r>
              <a:rPr lang="tr-TR" sz="1400">
                <a:latin typeface="+mn-lt"/>
                <a:cs typeface="Calibri"/>
              </a:rPr>
              <a:t>/ </a:t>
            </a:r>
            <a:r>
              <a:rPr lang="tr-TR" sz="1400" spc="-15">
                <a:latin typeface="+mn-lt"/>
                <a:cs typeface="Calibri"/>
              </a:rPr>
              <a:t>U</a:t>
            </a:r>
            <a:r>
              <a:rPr lang="tr-TR" sz="1400">
                <a:latin typeface="+mn-lt"/>
                <a:cs typeface="Calibri"/>
              </a:rPr>
              <a:t>lusal</a:t>
            </a:r>
            <a:r>
              <a:rPr lang="tr-TR" sz="1400" spc="-10">
                <a:latin typeface="+mn-lt"/>
                <a:cs typeface="Calibri"/>
              </a:rPr>
              <a:t> </a:t>
            </a:r>
            <a:r>
              <a:rPr lang="tr-TR" sz="1400">
                <a:latin typeface="+mn-lt"/>
                <a:cs typeface="Calibri"/>
              </a:rPr>
              <a:t>Ajans</a:t>
            </a:r>
            <a:r>
              <a:rPr lang="tr-TR" sz="1400" spc="-15">
                <a:latin typeface="+mn-lt"/>
                <a:cs typeface="Calibri"/>
              </a:rPr>
              <a:t> </a:t>
            </a:r>
            <a:r>
              <a:rPr lang="tr-TR" sz="1400" spc="-35">
                <a:latin typeface="+mn-lt"/>
                <a:cs typeface="Calibri"/>
              </a:rPr>
              <a:t>y</a:t>
            </a:r>
            <a:r>
              <a:rPr lang="tr-TR" sz="1400">
                <a:latin typeface="+mn-lt"/>
                <a:cs typeface="Calibri"/>
              </a:rPr>
              <a:t>a</a:t>
            </a:r>
            <a:r>
              <a:rPr lang="tr-TR" sz="1400" spc="-15">
                <a:latin typeface="+mn-lt"/>
                <a:cs typeface="Calibri"/>
              </a:rPr>
              <a:t> </a:t>
            </a:r>
            <a:r>
              <a:rPr lang="tr-TR" sz="1400">
                <a:latin typeface="+mn-lt"/>
                <a:cs typeface="Calibri"/>
              </a:rPr>
              <a:t>da gi</a:t>
            </a:r>
            <a:r>
              <a:rPr lang="tr-TR" sz="1400" spc="-10">
                <a:latin typeface="+mn-lt"/>
                <a:cs typeface="Calibri"/>
              </a:rPr>
              <a:t>d</a:t>
            </a:r>
            <a:r>
              <a:rPr lang="tr-TR" sz="1400">
                <a:latin typeface="+mn-lt"/>
                <a:cs typeface="Calibri"/>
              </a:rPr>
              <a:t>eceğiniz</a:t>
            </a:r>
            <a:r>
              <a:rPr lang="tr-TR" sz="1400" spc="-20">
                <a:latin typeface="+mn-lt"/>
                <a:cs typeface="Calibri"/>
              </a:rPr>
              <a:t> </a:t>
            </a:r>
            <a:r>
              <a:rPr lang="tr-TR" sz="1400">
                <a:latin typeface="+mn-lt"/>
                <a:cs typeface="Calibri"/>
              </a:rPr>
              <a:t>üni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 </a:t>
            </a:r>
            <a:r>
              <a:rPr lang="tr-TR" sz="1400" spc="-20">
                <a:latin typeface="+mn-lt"/>
                <a:cs typeface="Calibri"/>
              </a:rPr>
              <a:t>sorumlu </a:t>
            </a:r>
            <a:r>
              <a:rPr lang="tr-TR" sz="1400">
                <a:latin typeface="+mn-lt"/>
                <a:cs typeface="Calibri"/>
              </a:rPr>
              <a:t>değildir. </a:t>
            </a:r>
          </a:p>
          <a:p>
            <a:pPr marL="12700" indent="0">
              <a:buNone/>
            </a:pPr>
            <a:r>
              <a:rPr lang="tr-TR" sz="1400" b="1">
                <a:latin typeface="+mn-lt"/>
                <a:cs typeface="Calibri"/>
              </a:rPr>
              <a:t>Mutla</a:t>
            </a:r>
            <a:r>
              <a:rPr lang="tr-TR" sz="1400" b="1" spc="-35">
                <a:latin typeface="+mn-lt"/>
                <a:cs typeface="Calibri"/>
              </a:rPr>
              <a:t>k</a:t>
            </a:r>
            <a:r>
              <a:rPr lang="tr-TR" sz="1400" b="1">
                <a:latin typeface="+mn-lt"/>
                <a:cs typeface="Calibri"/>
              </a:rPr>
              <a:t>a</a:t>
            </a:r>
            <a:r>
              <a:rPr lang="tr-TR" sz="1400" b="1" spc="-25">
                <a:latin typeface="+mn-lt"/>
                <a:cs typeface="Calibri"/>
              </a:rPr>
              <a:t> </a:t>
            </a:r>
            <a:r>
              <a:rPr lang="tr-TR" sz="1400" b="1">
                <a:latin typeface="+mn-lt"/>
                <a:cs typeface="Calibri"/>
              </a:rPr>
              <a:t>s</a:t>
            </a:r>
            <a:r>
              <a:rPr lang="tr-TR" sz="1400" b="1" spc="-10">
                <a:latin typeface="+mn-lt"/>
                <a:cs typeface="Calibri"/>
              </a:rPr>
              <a:t>e</a:t>
            </a:r>
            <a:r>
              <a:rPr lang="tr-TR" sz="1400" b="1" spc="-35">
                <a:latin typeface="+mn-lt"/>
                <a:cs typeface="Calibri"/>
              </a:rPr>
              <a:t>y</a:t>
            </a:r>
            <a:r>
              <a:rPr lang="tr-TR" sz="1400" b="1">
                <a:latin typeface="+mn-lt"/>
                <a:cs typeface="Calibri"/>
              </a:rPr>
              <a:t>ah</a:t>
            </a:r>
            <a:r>
              <a:rPr lang="tr-TR" sz="1400" b="1" spc="-20">
                <a:latin typeface="+mn-lt"/>
                <a:cs typeface="Calibri"/>
              </a:rPr>
              <a:t>a</a:t>
            </a:r>
            <a:r>
              <a:rPr lang="tr-TR" sz="1400" b="1">
                <a:latin typeface="+mn-lt"/>
                <a:cs typeface="Calibri"/>
              </a:rPr>
              <a:t>t ve sağlık</a:t>
            </a:r>
            <a:r>
              <a:rPr lang="tr-TR" sz="1400" b="1" spc="-15">
                <a:latin typeface="+mn-lt"/>
                <a:cs typeface="Calibri"/>
              </a:rPr>
              <a:t> </a:t>
            </a:r>
            <a:r>
              <a:rPr lang="tr-TR" sz="1400" b="1">
                <a:latin typeface="+mn-lt"/>
                <a:cs typeface="Calibri"/>
              </a:rPr>
              <a:t>si</a:t>
            </a:r>
            <a:r>
              <a:rPr lang="tr-TR" sz="1400" b="1" spc="-20">
                <a:latin typeface="+mn-lt"/>
                <a:cs typeface="Calibri"/>
              </a:rPr>
              <a:t>g</a:t>
            </a:r>
            <a:r>
              <a:rPr lang="tr-TR" sz="1400" b="1">
                <a:latin typeface="+mn-lt"/>
                <a:cs typeface="Calibri"/>
              </a:rPr>
              <a:t>or</a:t>
            </a:r>
            <a:r>
              <a:rPr lang="tr-TR" sz="1400" b="1" spc="-30">
                <a:latin typeface="+mn-lt"/>
                <a:cs typeface="Calibri"/>
              </a:rPr>
              <a:t>t</a:t>
            </a:r>
            <a:r>
              <a:rPr lang="tr-TR" sz="1400" b="1">
                <a:latin typeface="+mn-lt"/>
                <a:cs typeface="Calibri"/>
              </a:rPr>
              <a:t>ası</a:t>
            </a:r>
            <a:r>
              <a:rPr lang="tr-TR" sz="1400" b="1" spc="-15">
                <a:latin typeface="+mn-lt"/>
                <a:cs typeface="Calibri"/>
              </a:rPr>
              <a:t> </a:t>
            </a:r>
            <a:r>
              <a:rPr lang="tr-TR" sz="1400" b="1" spc="-35">
                <a:latin typeface="+mn-lt"/>
                <a:cs typeface="Calibri"/>
              </a:rPr>
              <a:t>y</a:t>
            </a:r>
            <a:r>
              <a:rPr lang="tr-TR" sz="1400" b="1">
                <a:latin typeface="+mn-lt"/>
                <a:cs typeface="Calibri"/>
              </a:rPr>
              <a:t>a</a:t>
            </a:r>
            <a:r>
              <a:rPr lang="tr-TR" sz="1400" b="1" spc="-10">
                <a:latin typeface="+mn-lt"/>
                <a:cs typeface="Calibri"/>
              </a:rPr>
              <a:t>p</a:t>
            </a:r>
            <a:r>
              <a:rPr lang="tr-TR" sz="1400" b="1">
                <a:latin typeface="+mn-lt"/>
                <a:cs typeface="Calibri"/>
              </a:rPr>
              <a:t>tırm</a:t>
            </a:r>
            <a:r>
              <a:rPr lang="tr-TR" sz="1400" b="1" spc="5">
                <a:latin typeface="+mn-lt"/>
                <a:cs typeface="Calibri"/>
              </a:rPr>
              <a:t>a</a:t>
            </a:r>
            <a:r>
              <a:rPr lang="tr-TR" sz="1400" b="1">
                <a:latin typeface="+mn-lt"/>
                <a:cs typeface="Calibri"/>
              </a:rPr>
              <a:t>nız gerekmektedir.</a:t>
            </a:r>
            <a:r>
              <a:rPr lang="tr-TR" sz="1400" b="1" spc="-30">
                <a:latin typeface="+mn-lt"/>
                <a:cs typeface="Calibri"/>
              </a:rPr>
              <a:t> </a:t>
            </a:r>
            <a:r>
              <a:rPr lang="tr-TR" sz="1400" spc="-30">
                <a:latin typeface="+mn-lt"/>
                <a:cs typeface="Calibri"/>
              </a:rPr>
              <a:t>SGK ile başka ülkelerin sosyal güvenlik kurumları arasındaki «acil haller kapsamında sağlık yardım belgesini»  SGK’dan (Örn: Çekya için TR-CZ111, Almanya için AT/11, Hırvatistan için HR/TR3 gibi..) edinseniz bile, </a:t>
            </a:r>
            <a:r>
              <a:rPr lang="tr-TR" sz="1400" b="1" spc="-30">
                <a:latin typeface="+mn-lt"/>
                <a:cs typeface="Calibri"/>
              </a:rPr>
              <a:t>özel seyahat sağlık sigortası yaptırmanız gerekmektedir. </a:t>
            </a:r>
            <a:r>
              <a:rPr lang="tr-TR" sz="1400" spc="-30">
                <a:latin typeface="+mn-lt"/>
                <a:cs typeface="Calibri"/>
              </a:rPr>
              <a:t>SGK’dan alacağınız belge size sadece gittiğiniz ülke sınırlarında ve devlet hastanelerinde güvence sağlar, ilgili ülke sınırları dışında geçerli değildir. Gideceğiniz ülke ile SGK arasında herhangi bir anlaşma olup olmadığını bu linkten kontrol edebilirsiniz: </a:t>
            </a:r>
            <a:r>
              <a:rPr lang="tr-TR" sz="1400" spc="-30">
                <a:cs typeface="Calibri"/>
                <a:hlinkClick r:id="rId4"/>
              </a:rPr>
              <a:t>http://www.sgk.gov.tr/wps/portal/sgk/tr/emekli/yurtdisi_islemler/yurtdisi_saglik_islemleri</a:t>
            </a:r>
            <a:endParaRPr lang="tr-TR" sz="1400" spc="-30">
              <a:latin typeface="+mn-lt"/>
              <a:cs typeface="Calibri"/>
            </a:endParaRPr>
          </a:p>
          <a:p>
            <a:pPr marL="12700" indent="0">
              <a:buNone/>
            </a:pPr>
            <a:r>
              <a:rPr lang="tr-TR" sz="1400">
                <a:latin typeface="+mn-lt"/>
                <a:cs typeface="Calibri"/>
              </a:rPr>
              <a:t>Seyahat sağlık si</a:t>
            </a:r>
            <a:r>
              <a:rPr lang="tr-TR" sz="1400" spc="-15">
                <a:latin typeface="+mn-lt"/>
                <a:cs typeface="Calibri"/>
              </a:rPr>
              <a:t>gor</a:t>
            </a:r>
            <a:r>
              <a:rPr lang="tr-TR" sz="1400" spc="-40">
                <a:latin typeface="+mn-lt"/>
                <a:cs typeface="Calibri"/>
              </a:rPr>
              <a:t>t</a:t>
            </a:r>
            <a:r>
              <a:rPr lang="tr-TR" sz="1400">
                <a:latin typeface="+mn-lt"/>
                <a:cs typeface="Calibri"/>
              </a:rPr>
              <a:t>ası</a:t>
            </a:r>
            <a:r>
              <a:rPr lang="tr-TR" sz="1400" spc="-25">
                <a:latin typeface="+mn-lt"/>
                <a:cs typeface="Calibri"/>
              </a:rPr>
              <a:t> </a:t>
            </a:r>
            <a:r>
              <a:rPr lang="tr-TR" sz="1400">
                <a:latin typeface="+mn-lt"/>
                <a:cs typeface="Calibri"/>
              </a:rPr>
              <a:t>poliçeniz</a:t>
            </a:r>
            <a:r>
              <a:rPr lang="tr-TR" sz="1400" spc="-15">
                <a:latin typeface="+mn-lt"/>
                <a:cs typeface="Calibri"/>
              </a:rPr>
              <a:t> </a:t>
            </a:r>
            <a:r>
              <a:rPr lang="tr-TR" sz="1400" u="heavy">
                <a:latin typeface="+mn-lt"/>
                <a:cs typeface="Calibri"/>
              </a:rPr>
              <a:t> yurtdışında </a:t>
            </a:r>
            <a:r>
              <a:rPr lang="tr-TR" sz="1400" u="heavy" spc="-10">
                <a:latin typeface="+mn-lt"/>
                <a:cs typeface="Calibri"/>
              </a:rPr>
              <a:t>o</a:t>
            </a:r>
            <a:r>
              <a:rPr lang="tr-TR" sz="1400" u="heavy">
                <a:latin typeface="+mn-lt"/>
                <a:cs typeface="Calibri"/>
              </a:rPr>
              <a:t>la</a:t>
            </a:r>
            <a:r>
              <a:rPr lang="tr-TR" sz="1400" u="heavy" spc="-20">
                <a:latin typeface="+mn-lt"/>
                <a:cs typeface="Calibri"/>
              </a:rPr>
              <a:t>c</a:t>
            </a:r>
            <a:r>
              <a:rPr lang="tr-TR" sz="1400" u="heavy">
                <a:latin typeface="+mn-lt"/>
                <a:cs typeface="Calibri"/>
              </a:rPr>
              <a:t>ağınız</a:t>
            </a:r>
            <a:r>
              <a:rPr lang="tr-TR" sz="1400" u="heavy" spc="-15">
                <a:latin typeface="+mn-lt"/>
                <a:cs typeface="Calibri"/>
              </a:rPr>
              <a:t> </a:t>
            </a:r>
            <a:r>
              <a:rPr lang="tr-TR" sz="1400" u="heavy" spc="-25">
                <a:latin typeface="+mn-lt"/>
                <a:cs typeface="Calibri"/>
              </a:rPr>
              <a:t>t</a:t>
            </a:r>
            <a:r>
              <a:rPr lang="tr-TR" sz="1400" u="heavy">
                <a:latin typeface="+mn-lt"/>
                <a:cs typeface="Calibri"/>
              </a:rPr>
              <a:t>arih</a:t>
            </a:r>
            <a:r>
              <a:rPr lang="tr-TR" sz="1400" u="heavy" spc="-10">
                <a:latin typeface="+mn-lt"/>
                <a:cs typeface="Calibri"/>
              </a:rPr>
              <a:t> </a:t>
            </a:r>
            <a:r>
              <a:rPr lang="tr-TR" sz="1400" u="heavy">
                <a:latin typeface="+mn-lt"/>
                <a:cs typeface="Calibri"/>
              </a:rPr>
              <a:t>a</a:t>
            </a:r>
            <a:r>
              <a:rPr lang="tr-TR" sz="1400" u="heavy" spc="-45">
                <a:latin typeface="+mn-lt"/>
                <a:cs typeface="Calibri"/>
              </a:rPr>
              <a:t>r</a:t>
            </a:r>
            <a:r>
              <a:rPr lang="tr-TR" sz="1400" u="heavy">
                <a:latin typeface="+mn-lt"/>
                <a:cs typeface="Calibri"/>
              </a:rPr>
              <a:t>alığını</a:t>
            </a:r>
            <a:r>
              <a:rPr lang="tr-TR" sz="1400" u="heavy" spc="-20">
                <a:latin typeface="+mn-lt"/>
                <a:cs typeface="Calibri"/>
              </a:rPr>
              <a:t> </a:t>
            </a:r>
            <a:r>
              <a:rPr lang="tr-TR" sz="1400" u="heavy" spc="-50">
                <a:latin typeface="+mn-lt"/>
                <a:cs typeface="Calibri"/>
              </a:rPr>
              <a:t>k</a:t>
            </a:r>
            <a:r>
              <a:rPr lang="tr-TR" sz="1400" u="heavy">
                <a:latin typeface="+mn-lt"/>
                <a:cs typeface="Calibri"/>
              </a:rPr>
              <a:t>a</a:t>
            </a:r>
            <a:r>
              <a:rPr lang="tr-TR" sz="1400" u="heavy" spc="-15">
                <a:latin typeface="+mn-lt"/>
                <a:cs typeface="Calibri"/>
              </a:rPr>
              <a:t>p</a:t>
            </a:r>
            <a:r>
              <a:rPr lang="tr-TR" sz="1400" u="heavy">
                <a:latin typeface="+mn-lt"/>
                <a:cs typeface="Calibri"/>
              </a:rPr>
              <a:t>s</a:t>
            </a:r>
            <a:r>
              <a:rPr lang="tr-TR" sz="1400" u="heavy" spc="-50">
                <a:latin typeface="+mn-lt"/>
                <a:cs typeface="Calibri"/>
              </a:rPr>
              <a:t>ay</a:t>
            </a:r>
            <a:r>
              <a:rPr lang="tr-TR" sz="1400" u="heavy" spc="-15">
                <a:latin typeface="+mn-lt"/>
                <a:cs typeface="Calibri"/>
              </a:rPr>
              <a:t>a</a:t>
            </a:r>
            <a:r>
              <a:rPr lang="tr-TR" sz="1400" u="heavy" spc="-30">
                <a:latin typeface="+mn-lt"/>
                <a:cs typeface="Calibri"/>
              </a:rPr>
              <a:t>c</a:t>
            </a:r>
            <a:r>
              <a:rPr lang="tr-TR" sz="1400" u="heavy" spc="-15">
                <a:latin typeface="+mn-lt"/>
                <a:cs typeface="Calibri"/>
              </a:rPr>
              <a:t>ak</a:t>
            </a:r>
            <a:r>
              <a:rPr lang="tr-TR" sz="1400" spc="-20">
                <a:latin typeface="+mn-lt"/>
                <a:cs typeface="Calibri"/>
              </a:rPr>
              <a:t> </a:t>
            </a:r>
            <a:r>
              <a:rPr lang="tr-TR" sz="1400">
                <a:latin typeface="+mn-lt"/>
                <a:cs typeface="Calibri"/>
              </a:rPr>
              <a:t>şekilde düzenlenmelidir.</a:t>
            </a:r>
          </a:p>
          <a:p>
            <a:pPr marL="12700" indent="0">
              <a:buNone/>
            </a:pPr>
            <a:r>
              <a:rPr lang="tr-TR" sz="1400" spc="-55">
                <a:latin typeface="+mn-lt"/>
                <a:cs typeface="Calibri"/>
              </a:rPr>
              <a:t>P</a:t>
            </a:r>
            <a:r>
              <a:rPr lang="tr-TR" sz="1400">
                <a:latin typeface="+mn-lt"/>
                <a:cs typeface="Calibri"/>
              </a:rPr>
              <a:t>oliçe</a:t>
            </a:r>
            <a:r>
              <a:rPr lang="tr-TR" sz="1400" spc="-10">
                <a:latin typeface="+mn-lt"/>
                <a:cs typeface="Calibri"/>
              </a:rPr>
              <a:t> </a:t>
            </a:r>
            <a:r>
              <a:rPr lang="tr-TR" sz="1400" spc="-25">
                <a:latin typeface="+mn-lt"/>
                <a:cs typeface="Calibri"/>
              </a:rPr>
              <a:t>t</a:t>
            </a:r>
            <a:r>
              <a:rPr lang="tr-TR" sz="1400">
                <a:latin typeface="+mn-lt"/>
                <a:cs typeface="Calibri"/>
              </a:rPr>
              <a:t>e</a:t>
            </a:r>
            <a:r>
              <a:rPr lang="tr-TR" sz="1400" spc="5">
                <a:latin typeface="+mn-lt"/>
                <a:cs typeface="Calibri"/>
              </a:rPr>
              <a:t>m</a:t>
            </a:r>
            <a:r>
              <a:rPr lang="tr-TR" sz="1400">
                <a:latin typeface="+mn-lt"/>
                <a:cs typeface="Calibri"/>
              </a:rPr>
              <a:t>in</a:t>
            </a:r>
            <a:r>
              <a:rPr lang="tr-TR" sz="1400" spc="-25">
                <a:latin typeface="+mn-lt"/>
                <a:cs typeface="Calibri"/>
              </a:rPr>
              <a:t>a</a:t>
            </a:r>
            <a:r>
              <a:rPr lang="tr-TR" sz="1400">
                <a:latin typeface="+mn-lt"/>
                <a:cs typeface="Calibri"/>
              </a:rPr>
              <a:t>tı</a:t>
            </a:r>
            <a:r>
              <a:rPr lang="tr-TR" sz="1400" spc="-30">
                <a:latin typeface="+mn-lt"/>
                <a:cs typeface="Calibri"/>
              </a:rPr>
              <a:t> </a:t>
            </a:r>
            <a:r>
              <a:rPr lang="tr-TR" sz="1400" u="heavy">
                <a:latin typeface="+mn-lt"/>
                <a:cs typeface="Calibri"/>
              </a:rPr>
              <a:t>mini</a:t>
            </a:r>
            <a:r>
              <a:rPr lang="tr-TR" sz="1400" u="heavy" spc="5">
                <a:latin typeface="+mn-lt"/>
                <a:cs typeface="Calibri"/>
              </a:rPr>
              <a:t>m</a:t>
            </a:r>
            <a:r>
              <a:rPr lang="tr-TR" sz="1400" u="heavy">
                <a:latin typeface="+mn-lt"/>
                <a:cs typeface="Calibri"/>
              </a:rPr>
              <a:t>um</a:t>
            </a:r>
            <a:r>
              <a:rPr lang="tr-TR" sz="1400" u="heavy" spc="-25">
                <a:latin typeface="+mn-lt"/>
                <a:cs typeface="Calibri"/>
              </a:rPr>
              <a:t> </a:t>
            </a:r>
            <a:r>
              <a:rPr lang="tr-TR" sz="1400" u="heavy" spc="-15">
                <a:latin typeface="+mn-lt"/>
                <a:cs typeface="Calibri"/>
              </a:rPr>
              <a:t>3</a:t>
            </a:r>
            <a:r>
              <a:rPr lang="tr-TR" sz="1400" u="heavy" spc="-25">
                <a:latin typeface="+mn-lt"/>
                <a:cs typeface="Calibri"/>
              </a:rPr>
              <a:t>0</a:t>
            </a:r>
            <a:r>
              <a:rPr lang="tr-TR" sz="1400" u="heavy">
                <a:latin typeface="+mn-lt"/>
                <a:cs typeface="Calibri"/>
              </a:rPr>
              <a:t>.</a:t>
            </a:r>
            <a:r>
              <a:rPr lang="tr-TR" sz="1400" u="heavy" spc="-15">
                <a:latin typeface="+mn-lt"/>
                <a:cs typeface="Calibri"/>
              </a:rPr>
              <a:t>000</a:t>
            </a:r>
            <a:r>
              <a:rPr lang="tr-TR" sz="1400" u="heavy" spc="-10">
                <a:latin typeface="+mn-lt"/>
                <a:cs typeface="Calibri"/>
              </a:rPr>
              <a:t> </a:t>
            </a:r>
            <a:r>
              <a:rPr lang="tr-TR" sz="1400" u="heavy">
                <a:latin typeface="+mn-lt"/>
                <a:cs typeface="Calibri"/>
              </a:rPr>
              <a:t>Eu</a:t>
            </a:r>
            <a:r>
              <a:rPr lang="tr-TR" sz="1400" u="heavy" spc="-35">
                <a:latin typeface="+mn-lt"/>
                <a:cs typeface="Calibri"/>
              </a:rPr>
              <a:t>r</a:t>
            </a:r>
            <a:r>
              <a:rPr lang="tr-TR" sz="1400" u="heavy">
                <a:latin typeface="+mn-lt"/>
                <a:cs typeface="Calibri"/>
              </a:rPr>
              <a:t>o</a:t>
            </a:r>
            <a:r>
              <a:rPr lang="tr-TR" sz="1400" spc="-10">
                <a:latin typeface="+mn-lt"/>
                <a:cs typeface="Calibri"/>
              </a:rPr>
              <a:t> </a:t>
            </a:r>
            <a:r>
              <a:rPr lang="tr-TR" sz="1400">
                <a:latin typeface="+mn-lt"/>
                <a:cs typeface="Calibri"/>
              </a:rPr>
              <a:t>olmalıdır. </a:t>
            </a:r>
            <a:endParaRPr lang="tr-TR" sz="1400">
              <a:latin typeface="+mn-lt"/>
            </a:endParaRPr>
          </a:p>
          <a:p>
            <a:pPr marL="12700" indent="0">
              <a:buNone/>
            </a:pPr>
            <a:r>
              <a:rPr lang="tr-TR" sz="1400" spc="-55">
                <a:latin typeface="+mn-lt"/>
                <a:cs typeface="Calibri"/>
              </a:rPr>
              <a:t>P</a:t>
            </a:r>
            <a:r>
              <a:rPr lang="tr-TR" sz="1400">
                <a:latin typeface="+mn-lt"/>
                <a:cs typeface="Calibri"/>
              </a:rPr>
              <a:t>oliçenin özellikle salgın hastalık durumunda sağladığı teminatlar konusunda kesin bilgi edindikten sonra satın alınmasını tavsiye ederiz.</a:t>
            </a:r>
          </a:p>
          <a:p>
            <a:endParaRPr lang="tr-TR" sz="1400" dirty="0"/>
          </a:p>
        </p:txBody>
      </p:sp>
    </p:spTree>
    <p:extLst>
      <p:ext uri="{BB962C8B-B14F-4D97-AF65-F5344CB8AC3E}">
        <p14:creationId xmlns:p14="http://schemas.microsoft.com/office/powerpoint/2010/main" val="329673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5198E-BECE-4EB6-B8B0-75DC48A62EDA}"/>
              </a:ext>
            </a:extLst>
          </p:cNvPr>
          <p:cNvSpPr>
            <a:spLocks noGrp="1"/>
          </p:cNvSpPr>
          <p:nvPr>
            <p:ph type="title"/>
          </p:nvPr>
        </p:nvSpPr>
        <p:spPr>
          <a:xfrm>
            <a:off x="5214579" y="629266"/>
            <a:ext cx="6422849" cy="1676603"/>
          </a:xfrm>
        </p:spPr>
        <p:txBody>
          <a:bodyPr>
            <a:normAutofit/>
          </a:bodyPr>
          <a:lstStyle/>
          <a:p>
            <a:r>
              <a:rPr lang="tr-TR" b="1"/>
              <a:t>VİZE</a:t>
            </a:r>
            <a:endParaRPr lang="tr-TR"/>
          </a:p>
        </p:txBody>
      </p:sp>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Rota (Yolu Belli İki Uçlu düz dolguyla">
            <a:extLst>
              <a:ext uri="{FF2B5EF4-FFF2-40B4-BE49-F238E27FC236}">
                <a16:creationId xmlns:a16="http://schemas.microsoft.com/office/drawing/2014/main" id="{B817BCD8-A749-435D-BCCC-4E0C395626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94463D04-1FFC-4B21-88AC-BB6A6E050D58}"/>
              </a:ext>
            </a:extLst>
          </p:cNvPr>
          <p:cNvSpPr>
            <a:spLocks noGrp="1"/>
          </p:cNvSpPr>
          <p:nvPr>
            <p:ph idx="1"/>
          </p:nvPr>
        </p:nvSpPr>
        <p:spPr>
          <a:xfrm>
            <a:off x="5214581" y="1872360"/>
            <a:ext cx="6422848" cy="4351459"/>
          </a:xfrm>
        </p:spPr>
        <p:txBody>
          <a:bodyPr>
            <a:normAutofit/>
          </a:bodyPr>
          <a:lstStyle/>
          <a:p>
            <a:pPr marL="12700" indent="0">
              <a:buNone/>
              <a:tabLst>
                <a:tab pos="241300" algn="l"/>
              </a:tabLst>
            </a:pPr>
            <a:r>
              <a:rPr lang="tr-TR" sz="2000" spc="-15" dirty="0">
                <a:latin typeface="Calibri"/>
                <a:cs typeface="Calibri"/>
              </a:rPr>
              <a:t>Gi</a:t>
            </a:r>
            <a:r>
              <a:rPr lang="tr-TR" sz="2000" spc="-30" dirty="0">
                <a:latin typeface="Calibri"/>
                <a:cs typeface="Calibri"/>
              </a:rPr>
              <a:t>d</a:t>
            </a:r>
            <a:r>
              <a:rPr lang="tr-TR" sz="2000" spc="-15" dirty="0">
                <a:latin typeface="Calibri"/>
                <a:cs typeface="Calibri"/>
              </a:rPr>
              <a:t>eceğin</a:t>
            </a:r>
            <a:r>
              <a:rPr lang="tr-TR" sz="2000" spc="-25" dirty="0">
                <a:latin typeface="Calibri"/>
                <a:cs typeface="Calibri"/>
              </a:rPr>
              <a:t>i</a:t>
            </a:r>
            <a:r>
              <a:rPr lang="tr-TR" sz="2000" spc="-15" dirty="0">
                <a:latin typeface="Calibri"/>
                <a:cs typeface="Calibri"/>
              </a:rPr>
              <a:t>z</a:t>
            </a:r>
            <a:r>
              <a:rPr lang="tr-TR" sz="2000" spc="-5" dirty="0">
                <a:latin typeface="Calibri"/>
                <a:cs typeface="Calibri"/>
              </a:rPr>
              <a:t> </a:t>
            </a:r>
            <a:r>
              <a:rPr lang="tr-TR" sz="2000" spc="-15" dirty="0">
                <a:latin typeface="Calibri"/>
                <a:cs typeface="Calibri"/>
              </a:rPr>
              <a:t>ül</a:t>
            </a:r>
            <a:r>
              <a:rPr lang="tr-TR" sz="2000" spc="-110" dirty="0">
                <a:latin typeface="Calibri"/>
                <a:cs typeface="Calibri"/>
              </a:rPr>
              <a:t>k</a:t>
            </a:r>
            <a:r>
              <a:rPr lang="tr-TR" sz="2000" spc="-15" dirty="0">
                <a:latin typeface="Calibri"/>
                <a:cs typeface="Calibri"/>
              </a:rPr>
              <a:t>e</a:t>
            </a:r>
            <a:r>
              <a:rPr lang="tr-TR" sz="2000" spc="10" dirty="0">
                <a:latin typeface="Calibri"/>
                <a:cs typeface="Calibri"/>
              </a:rPr>
              <a:t> </a:t>
            </a:r>
            <a:r>
              <a:rPr lang="tr-TR" sz="2000" dirty="0">
                <a:latin typeface="Calibri"/>
                <a:cs typeface="Calibri"/>
              </a:rPr>
              <a:t>iç</a:t>
            </a:r>
            <a:r>
              <a:rPr lang="tr-TR" sz="2000" spc="-10" dirty="0">
                <a:latin typeface="Calibri"/>
                <a:cs typeface="Calibri"/>
              </a:rPr>
              <a:t>i</a:t>
            </a:r>
            <a:r>
              <a:rPr lang="tr-TR" sz="2000" spc="-15" dirty="0">
                <a:latin typeface="Calibri"/>
                <a:cs typeface="Calibri"/>
              </a:rPr>
              <a:t>n</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ba</a:t>
            </a:r>
            <a:r>
              <a:rPr lang="tr-TR" sz="2000" spc="-60" dirty="0">
                <a:latin typeface="Calibri"/>
                <a:cs typeface="Calibri"/>
              </a:rPr>
              <a:t>ş</a:t>
            </a:r>
            <a:r>
              <a:rPr lang="tr-TR" sz="2000" spc="-15" dirty="0">
                <a:latin typeface="Calibri"/>
                <a:cs typeface="Calibri"/>
              </a:rPr>
              <a:t>vu</a:t>
            </a:r>
            <a:r>
              <a:rPr lang="tr-TR" sz="2000" spc="-25" dirty="0">
                <a:latin typeface="Calibri"/>
                <a:cs typeface="Calibri"/>
              </a:rPr>
              <a:t>r</a:t>
            </a:r>
            <a:r>
              <a:rPr lang="tr-TR" sz="2000" spc="-15" dirty="0">
                <a:latin typeface="Calibri"/>
                <a:cs typeface="Calibri"/>
              </a:rPr>
              <a:t>usu</a:t>
            </a:r>
            <a:r>
              <a:rPr lang="tr-TR" sz="2000" spc="-10" dirty="0">
                <a:latin typeface="Calibri"/>
                <a:cs typeface="Calibri"/>
              </a:rPr>
              <a:t>n</a:t>
            </a:r>
            <a:r>
              <a:rPr lang="tr-TR" sz="2000" spc="-15" dirty="0">
                <a:latin typeface="Calibri"/>
                <a:cs typeface="Calibri"/>
              </a:rPr>
              <a:t>u</a:t>
            </a:r>
            <a:r>
              <a:rPr lang="tr-TR" sz="2000" spc="55" dirty="0">
                <a:latin typeface="Calibri"/>
                <a:cs typeface="Calibri"/>
              </a:rPr>
              <a:t> </a:t>
            </a:r>
            <a:r>
              <a:rPr lang="tr-TR" sz="2000" spc="-15" dirty="0">
                <a:latin typeface="Calibri"/>
                <a:cs typeface="Calibri"/>
              </a:rPr>
              <a:t>son</a:t>
            </a:r>
            <a:r>
              <a:rPr lang="tr-TR" sz="2000" spc="20" dirty="0">
                <a:latin typeface="Calibri"/>
                <a:cs typeface="Calibri"/>
              </a:rPr>
              <a:t> </a:t>
            </a:r>
            <a:r>
              <a:rPr lang="tr-TR" sz="2000" spc="-15" dirty="0">
                <a:latin typeface="Calibri"/>
                <a:cs typeface="Calibri"/>
              </a:rPr>
              <a:t>ana b</a:t>
            </a:r>
            <a:r>
              <a:rPr lang="tr-TR" sz="2000" spc="-25" dirty="0">
                <a:latin typeface="Calibri"/>
                <a:cs typeface="Calibri"/>
              </a:rPr>
              <a:t>ı</a:t>
            </a:r>
            <a:r>
              <a:rPr lang="tr-TR" sz="2000" spc="-75" dirty="0">
                <a:latin typeface="Calibri"/>
                <a:cs typeface="Calibri"/>
              </a:rPr>
              <a:t>r</a:t>
            </a:r>
            <a:r>
              <a:rPr lang="tr-TR" sz="2000" spc="-20" dirty="0">
                <a:latin typeface="Calibri"/>
                <a:cs typeface="Calibri"/>
              </a:rPr>
              <a:t>akm</a:t>
            </a:r>
            <a:r>
              <a:rPr lang="tr-TR" sz="2000" spc="-60" dirty="0">
                <a:latin typeface="Calibri"/>
                <a:cs typeface="Calibri"/>
              </a:rPr>
              <a:t>a</a:t>
            </a:r>
            <a:r>
              <a:rPr lang="tr-TR" sz="2000" dirty="0">
                <a:latin typeface="Calibri"/>
                <a:cs typeface="Calibri"/>
              </a:rPr>
              <a:t>y</a:t>
            </a:r>
            <a:r>
              <a:rPr lang="tr-TR" sz="2000" spc="-15" dirty="0">
                <a:latin typeface="Calibri"/>
                <a:cs typeface="Calibri"/>
              </a:rPr>
              <a:t>ın</a:t>
            </a:r>
            <a:r>
              <a:rPr lang="tr-TR" sz="2000" spc="-25" dirty="0">
                <a:latin typeface="Calibri"/>
                <a:cs typeface="Calibri"/>
              </a:rPr>
              <a:t>ı</a:t>
            </a:r>
            <a:r>
              <a:rPr lang="tr-TR" sz="2000" spc="-10" dirty="0">
                <a:latin typeface="Calibri"/>
                <a:cs typeface="Calibri"/>
              </a:rPr>
              <a:t>z.</a:t>
            </a:r>
            <a:r>
              <a:rPr lang="tr-TR" sz="2000" spc="25" dirty="0">
                <a:latin typeface="Calibri"/>
                <a:cs typeface="Calibri"/>
              </a:rPr>
              <a:t> Vize işlemleriniz sonuçlanması için gerekli süreyi ve istenen belgeleri en güncel haliyle öğreniniz.</a:t>
            </a:r>
            <a:endParaRPr lang="tr-TR" sz="2000" dirty="0"/>
          </a:p>
          <a:p>
            <a:pPr>
              <a:spcBef>
                <a:spcPts val="21"/>
              </a:spcBef>
            </a:pPr>
            <a:endParaRPr lang="tr-TR" sz="2000" dirty="0"/>
          </a:p>
          <a:p>
            <a:pPr marL="12700" indent="0">
              <a:buNone/>
              <a:tabLst>
                <a:tab pos="241300" algn="l"/>
              </a:tabLst>
            </a:pPr>
            <a:r>
              <a:rPr lang="tr-TR" sz="2000" spc="35" dirty="0">
                <a:latin typeface="Calibri"/>
                <a:cs typeface="Calibri"/>
              </a:rPr>
              <a:t>Yeşil Pasaportu </a:t>
            </a:r>
            <a:r>
              <a:rPr lang="tr-TR" sz="2000" spc="-15" dirty="0">
                <a:latin typeface="Calibri"/>
                <a:cs typeface="Calibri"/>
              </a:rPr>
              <a:t>olan</a:t>
            </a:r>
            <a:r>
              <a:rPr lang="tr-TR" sz="2000" spc="5" dirty="0">
                <a:latin typeface="Calibri"/>
                <a:cs typeface="Calibri"/>
              </a:rPr>
              <a:t> </a:t>
            </a:r>
            <a:r>
              <a:rPr lang="tr-TR" sz="2000" spc="-15" dirty="0">
                <a:latin typeface="Calibri"/>
                <a:cs typeface="Calibri"/>
              </a:rPr>
              <a:t>öğ</a:t>
            </a:r>
            <a:r>
              <a:rPr lang="tr-TR" sz="2000" spc="-45" dirty="0">
                <a:latin typeface="Calibri"/>
                <a:cs typeface="Calibri"/>
              </a:rPr>
              <a:t>r</a:t>
            </a:r>
            <a:r>
              <a:rPr lang="tr-TR" sz="2000" spc="-15" dirty="0">
                <a:latin typeface="Calibri"/>
                <a:cs typeface="Calibri"/>
              </a:rPr>
              <a:t>enci</a:t>
            </a:r>
            <a:r>
              <a:rPr lang="tr-TR" sz="2000" spc="-25" dirty="0">
                <a:latin typeface="Calibri"/>
                <a:cs typeface="Calibri"/>
              </a:rPr>
              <a:t>l</a:t>
            </a:r>
            <a:r>
              <a:rPr lang="tr-TR" sz="2000" spc="-15" dirty="0">
                <a:latin typeface="Calibri"/>
                <a:cs typeface="Calibri"/>
              </a:rPr>
              <a:t>er</a:t>
            </a:r>
            <a:r>
              <a:rPr lang="tr-TR" sz="2000" spc="-25" dirty="0">
                <a:latin typeface="Calibri"/>
                <a:cs typeface="Calibri"/>
              </a:rPr>
              <a:t>i</a:t>
            </a:r>
            <a:r>
              <a:rPr lang="tr-TR" sz="2000" spc="-15" dirty="0">
                <a:latin typeface="Calibri"/>
                <a:cs typeface="Calibri"/>
              </a:rPr>
              <a:t>n</a:t>
            </a:r>
            <a:r>
              <a:rPr lang="tr-TR" sz="2000" spc="5" dirty="0">
                <a:latin typeface="Calibri"/>
                <a:cs typeface="Calibri"/>
              </a:rPr>
              <a:t> </a:t>
            </a:r>
            <a:r>
              <a:rPr lang="tr-TR" sz="2000" spc="-15" dirty="0">
                <a:latin typeface="Calibri"/>
                <a:cs typeface="Calibri"/>
              </a:rPr>
              <a:t>de</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a</a:t>
            </a:r>
            <a:r>
              <a:rPr lang="tr-TR" sz="2000" spc="-25" dirty="0">
                <a:latin typeface="Calibri"/>
                <a:cs typeface="Calibri"/>
              </a:rPr>
              <a:t>l</a:t>
            </a:r>
            <a:r>
              <a:rPr lang="tr-TR" sz="2000" spc="-15" dirty="0">
                <a:latin typeface="Calibri"/>
                <a:cs typeface="Calibri"/>
              </a:rPr>
              <a:t>ması</a:t>
            </a:r>
            <a:r>
              <a:rPr lang="tr-TR" sz="2000" spc="5" dirty="0">
                <a:latin typeface="Calibri"/>
                <a:cs typeface="Calibri"/>
              </a:rPr>
              <a:t> </a:t>
            </a:r>
            <a:r>
              <a:rPr lang="tr-TR" sz="2000" spc="-35" dirty="0">
                <a:latin typeface="Calibri"/>
                <a:cs typeface="Calibri"/>
              </a:rPr>
              <a:t>g</a:t>
            </a:r>
            <a:r>
              <a:rPr lang="tr-TR" sz="2000" spc="-15" dirty="0">
                <a:latin typeface="Calibri"/>
                <a:cs typeface="Calibri"/>
              </a:rPr>
              <a:t>e</a:t>
            </a:r>
            <a:r>
              <a:rPr lang="tr-TR" sz="2000" spc="-50" dirty="0">
                <a:latin typeface="Calibri"/>
                <a:cs typeface="Calibri"/>
              </a:rPr>
              <a:t>r</a:t>
            </a:r>
            <a:r>
              <a:rPr lang="tr-TR" sz="2000" spc="-20" dirty="0">
                <a:latin typeface="Calibri"/>
                <a:cs typeface="Calibri"/>
              </a:rPr>
              <a:t>ekme</a:t>
            </a:r>
            <a:r>
              <a:rPr lang="tr-TR" sz="2000" spc="-30" dirty="0">
                <a:latin typeface="Calibri"/>
                <a:cs typeface="Calibri"/>
              </a:rPr>
              <a:t>k</a:t>
            </a:r>
            <a:r>
              <a:rPr lang="tr-TR" sz="2000" spc="-40" dirty="0">
                <a:latin typeface="Calibri"/>
                <a:cs typeface="Calibri"/>
              </a:rPr>
              <a:t>t</a:t>
            </a:r>
            <a:r>
              <a:rPr lang="tr-TR" sz="2000" spc="-15" dirty="0">
                <a:latin typeface="Calibri"/>
                <a:cs typeface="Calibri"/>
              </a:rPr>
              <a:t>ed</a:t>
            </a:r>
            <a:r>
              <a:rPr lang="tr-TR" sz="2000" spc="-25" dirty="0">
                <a:latin typeface="Calibri"/>
                <a:cs typeface="Calibri"/>
              </a:rPr>
              <a:t>i</a:t>
            </a:r>
            <a:r>
              <a:rPr lang="tr-TR" sz="2000" spc="-290" dirty="0">
                <a:latin typeface="Calibri"/>
                <a:cs typeface="Calibri"/>
              </a:rPr>
              <a:t>r</a:t>
            </a:r>
            <a:r>
              <a:rPr lang="tr-TR" sz="2000" spc="-10" dirty="0">
                <a:latin typeface="Calibri"/>
                <a:cs typeface="Calibri"/>
              </a:rPr>
              <a:t>.</a:t>
            </a:r>
          </a:p>
          <a:p>
            <a:pPr marL="241300" indent="-228600">
              <a:tabLst>
                <a:tab pos="241300" algn="l"/>
              </a:tabLst>
            </a:pPr>
            <a:endParaRPr lang="tr-TR" sz="2000" spc="-10" dirty="0">
              <a:latin typeface="Calibri"/>
              <a:cs typeface="Calibri"/>
            </a:endParaRPr>
          </a:p>
          <a:p>
            <a:pPr marL="12700" indent="0">
              <a:buNone/>
              <a:tabLst>
                <a:tab pos="241300" algn="l"/>
              </a:tabLst>
            </a:pPr>
            <a:r>
              <a:rPr lang="tr-TR" sz="2000" spc="-10" dirty="0">
                <a:latin typeface="Calibri"/>
                <a:cs typeface="Calibri"/>
              </a:rPr>
              <a:t>Vize işlemleri prosedürleri yıllar içinde ülkelere, dış temsilciliklere ve konsolosluk çalışanlarına göre değişkenlik gösterebilmektedir. Vize başvurusu için gerekli belgeleri ve işlemleri hakkında en doğru ve güncel bilgiyi güvenilir birinci kaynaklardan öğrenmek </a:t>
            </a:r>
            <a:r>
              <a:rPr lang="tr-TR" sz="2000" spc="-10" dirty="0">
                <a:solidFill>
                  <a:srgbClr val="FF0000"/>
                </a:solidFill>
                <a:latin typeface="Calibri"/>
                <a:cs typeface="Calibri"/>
              </a:rPr>
              <a:t>öğrencilerimizin sorumluluğundadır.</a:t>
            </a:r>
          </a:p>
          <a:p>
            <a:pPr marL="12700" indent="0">
              <a:buNone/>
              <a:tabLst>
                <a:tab pos="241300" algn="l"/>
              </a:tabLst>
            </a:pPr>
            <a:endParaRPr lang="tr-TR" sz="2000" dirty="0">
              <a:latin typeface="Calibri"/>
              <a:cs typeface="Calibri"/>
            </a:endParaRPr>
          </a:p>
          <a:p>
            <a:endParaRPr lang="tr-TR" sz="2000" dirty="0"/>
          </a:p>
        </p:txBody>
      </p:sp>
    </p:spTree>
    <p:extLst>
      <p:ext uri="{BB962C8B-B14F-4D97-AF65-F5344CB8AC3E}">
        <p14:creationId xmlns:p14="http://schemas.microsoft.com/office/powerpoint/2010/main" val="1493117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6E8C2E-47C5-43CE-A5EC-A9D019ED5C29}"/>
              </a:ext>
            </a:extLst>
          </p:cNvPr>
          <p:cNvSpPr>
            <a:spLocks noGrp="1"/>
          </p:cNvSpPr>
          <p:nvPr>
            <p:ph type="title"/>
          </p:nvPr>
        </p:nvSpPr>
        <p:spPr>
          <a:xfrm>
            <a:off x="5214579" y="629266"/>
            <a:ext cx="6422849" cy="1676603"/>
          </a:xfrm>
        </p:spPr>
        <p:txBody>
          <a:bodyPr>
            <a:normAutofit/>
          </a:bodyPr>
          <a:lstStyle/>
          <a:p>
            <a:r>
              <a:rPr lang="tr-TR"/>
              <a:t>Vadesiz Euro Hesabı</a:t>
            </a:r>
          </a:p>
        </p:txBody>
      </p:sp>
      <p:sp>
        <p:nvSpPr>
          <p:cNvPr id="62" name="Rectangle 61">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phic 33" descr="Bitcoin">
            <a:extLst>
              <a:ext uri="{FF2B5EF4-FFF2-40B4-BE49-F238E27FC236}">
                <a16:creationId xmlns:a16="http://schemas.microsoft.com/office/drawing/2014/main" id="{6EF36471-CFD1-4CCB-B0AC-67BB390BDA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161D6769-7D46-4CAA-989C-40E5D65D8807}"/>
              </a:ext>
            </a:extLst>
          </p:cNvPr>
          <p:cNvSpPr>
            <a:spLocks noGrp="1"/>
          </p:cNvSpPr>
          <p:nvPr>
            <p:ph idx="1"/>
          </p:nvPr>
        </p:nvSpPr>
        <p:spPr>
          <a:xfrm>
            <a:off x="5214581" y="2438400"/>
            <a:ext cx="6422848" cy="3785419"/>
          </a:xfrm>
        </p:spPr>
        <p:txBody>
          <a:bodyPr>
            <a:normAutofit/>
          </a:bodyPr>
          <a:lstStyle/>
          <a:p>
            <a:pPr marL="0" indent="0">
              <a:spcBef>
                <a:spcPts val="0"/>
              </a:spcBef>
              <a:buNone/>
            </a:pPr>
            <a:r>
              <a:rPr lang="tr-TR" sz="2000" dirty="0">
                <a:latin typeface="+mn-lt"/>
                <a:cs typeface="Calibri"/>
              </a:rPr>
              <a:t>Hibeniz Halk Bankası Erzincan şubesinde (344 </a:t>
            </a:r>
            <a:r>
              <a:rPr lang="tr-TR" sz="2000" dirty="0" err="1">
                <a:latin typeface="+mn-lt"/>
                <a:cs typeface="Calibri"/>
              </a:rPr>
              <a:t>nolu</a:t>
            </a:r>
            <a:r>
              <a:rPr lang="tr-TR" sz="2000" dirty="0">
                <a:latin typeface="+mn-lt"/>
                <a:cs typeface="Calibri"/>
              </a:rPr>
              <a:t>) açtırdığınız hesabınıza aktarılacaktır. Hibenin, komisyon vb.</a:t>
            </a:r>
            <a:r>
              <a:rPr lang="tr-TR" sz="2000" spc="-5" dirty="0">
                <a:latin typeface="+mn-lt"/>
                <a:cs typeface="Calibri"/>
              </a:rPr>
              <a:t> nedenlerle </a:t>
            </a:r>
            <a:r>
              <a:rPr lang="tr-TR" sz="2000" spc="-75" dirty="0">
                <a:latin typeface="+mn-lt"/>
                <a:cs typeface="Calibri"/>
              </a:rPr>
              <a:t>k</a:t>
            </a:r>
            <a:r>
              <a:rPr lang="tr-TR" sz="2000" dirty="0">
                <a:latin typeface="+mn-lt"/>
                <a:cs typeface="Calibri"/>
              </a:rPr>
              <a:t>esi</a:t>
            </a:r>
            <a:r>
              <a:rPr lang="tr-TR" sz="2000" spc="-30" dirty="0">
                <a:latin typeface="+mn-lt"/>
                <a:cs typeface="Calibri"/>
              </a:rPr>
              <a:t>n</a:t>
            </a:r>
            <a:r>
              <a:rPr lang="tr-TR" sz="2000" dirty="0">
                <a:latin typeface="+mn-lt"/>
                <a:cs typeface="Calibri"/>
              </a:rPr>
              <a:t>ti</a:t>
            </a:r>
            <a:r>
              <a:rPr lang="tr-TR" sz="2000" spc="-25" dirty="0">
                <a:latin typeface="+mn-lt"/>
                <a:cs typeface="Calibri"/>
              </a:rPr>
              <a:t>y</a:t>
            </a:r>
            <a:r>
              <a:rPr lang="tr-TR" sz="2000" dirty="0">
                <a:latin typeface="+mn-lt"/>
                <a:cs typeface="Calibri"/>
              </a:rPr>
              <a:t>e</a:t>
            </a:r>
            <a:r>
              <a:rPr lang="tr-TR" sz="2000" spc="-25" dirty="0">
                <a:latin typeface="+mn-lt"/>
                <a:cs typeface="Calibri"/>
              </a:rPr>
              <a:t> </a:t>
            </a:r>
            <a:r>
              <a:rPr lang="tr-TR" sz="2000" dirty="0">
                <a:latin typeface="+mn-lt"/>
                <a:cs typeface="Calibri"/>
              </a:rPr>
              <a:t>uğ</a:t>
            </a:r>
            <a:r>
              <a:rPr lang="tr-TR" sz="2000" spc="-55" dirty="0">
                <a:latin typeface="+mn-lt"/>
                <a:cs typeface="Calibri"/>
              </a:rPr>
              <a:t>r</a:t>
            </a:r>
            <a:r>
              <a:rPr lang="tr-TR" sz="2000" dirty="0">
                <a:latin typeface="+mn-lt"/>
                <a:cs typeface="Calibri"/>
              </a:rPr>
              <a:t>amadan</a:t>
            </a:r>
            <a:r>
              <a:rPr lang="tr-TR" sz="2000" spc="-15" dirty="0">
                <a:latin typeface="+mn-lt"/>
                <a:cs typeface="Calibri"/>
              </a:rPr>
              <a:t> </a:t>
            </a:r>
            <a:r>
              <a:rPr lang="tr-TR" sz="2000" spc="-35" dirty="0">
                <a:latin typeface="+mn-lt"/>
                <a:cs typeface="Calibri"/>
              </a:rPr>
              <a:t>aktarılabilmesi</a:t>
            </a:r>
            <a:r>
              <a:rPr lang="tr-TR" sz="2000" spc="-45" dirty="0">
                <a:latin typeface="+mn-lt"/>
                <a:cs typeface="Calibri"/>
              </a:rPr>
              <a:t> </a:t>
            </a:r>
            <a:r>
              <a:rPr lang="tr-TR" sz="2000" dirty="0">
                <a:latin typeface="+mn-lt"/>
                <a:cs typeface="Calibri"/>
              </a:rPr>
              <a:t>için</a:t>
            </a:r>
            <a:r>
              <a:rPr lang="tr-TR" sz="2000" spc="-15" dirty="0">
                <a:latin typeface="+mn-lt"/>
                <a:cs typeface="Calibri"/>
              </a:rPr>
              <a:t> </a:t>
            </a:r>
            <a:r>
              <a:rPr lang="tr-TR" sz="2000" dirty="0">
                <a:latin typeface="+mn-lt"/>
                <a:cs typeface="Calibri"/>
              </a:rPr>
              <a:t>Halk</a:t>
            </a:r>
            <a:r>
              <a:rPr lang="tr-TR" sz="2000" spc="-20" dirty="0">
                <a:latin typeface="+mn-lt"/>
                <a:cs typeface="Calibri"/>
              </a:rPr>
              <a:t> </a:t>
            </a:r>
            <a:r>
              <a:rPr lang="tr-TR" sz="2000" dirty="0">
                <a:latin typeface="+mn-lt"/>
                <a:cs typeface="Calibri"/>
              </a:rPr>
              <a:t>Ban</a:t>
            </a:r>
            <a:r>
              <a:rPr lang="tr-TR" sz="2000" spc="-40" dirty="0">
                <a:latin typeface="+mn-lt"/>
                <a:cs typeface="Calibri"/>
              </a:rPr>
              <a:t>k</a:t>
            </a:r>
            <a:r>
              <a:rPr lang="tr-TR" sz="2000" dirty="0">
                <a:latin typeface="+mn-lt"/>
                <a:cs typeface="Calibri"/>
              </a:rPr>
              <a:t>ası</a:t>
            </a:r>
            <a:r>
              <a:rPr lang="tr-TR" sz="2000" spc="-55" dirty="0">
                <a:latin typeface="+mn-lt"/>
                <a:cs typeface="Calibri"/>
              </a:rPr>
              <a:t>’</a:t>
            </a:r>
            <a:r>
              <a:rPr lang="tr-TR" sz="2000" dirty="0">
                <a:latin typeface="+mn-lt"/>
                <a:cs typeface="Calibri"/>
              </a:rPr>
              <a:t>ndan </a:t>
            </a:r>
            <a:r>
              <a:rPr lang="tr-TR" sz="2000" u="sng" spc="-140" dirty="0">
                <a:latin typeface="+mn-lt"/>
                <a:cs typeface="Calibri"/>
              </a:rPr>
              <a:t>V</a:t>
            </a:r>
            <a:r>
              <a:rPr lang="tr-TR" sz="2000" u="sng" dirty="0">
                <a:latin typeface="+mn-lt"/>
                <a:cs typeface="Calibri"/>
              </a:rPr>
              <a:t>adesiz Eu</a:t>
            </a:r>
            <a:r>
              <a:rPr lang="tr-TR" sz="2000" u="sng" spc="-35" dirty="0">
                <a:latin typeface="+mn-lt"/>
                <a:cs typeface="Calibri"/>
              </a:rPr>
              <a:t>r</a:t>
            </a:r>
            <a:r>
              <a:rPr lang="tr-TR" sz="2000" u="sng" dirty="0">
                <a:latin typeface="+mn-lt"/>
                <a:cs typeface="Calibri"/>
              </a:rPr>
              <a:t>o</a:t>
            </a:r>
            <a:r>
              <a:rPr lang="tr-TR" sz="2000" u="sng" spc="-10" dirty="0">
                <a:latin typeface="+mn-lt"/>
                <a:cs typeface="Calibri"/>
              </a:rPr>
              <a:t> </a:t>
            </a:r>
            <a:r>
              <a:rPr lang="tr-TR" sz="2000" u="sng" dirty="0">
                <a:latin typeface="+mn-lt"/>
                <a:cs typeface="Calibri"/>
              </a:rPr>
              <a:t>Hesabı</a:t>
            </a:r>
            <a:r>
              <a:rPr lang="tr-TR" sz="2000" dirty="0">
                <a:latin typeface="+mn-lt"/>
                <a:cs typeface="Calibri"/>
              </a:rPr>
              <a:t>  açılması</a:t>
            </a:r>
            <a:r>
              <a:rPr lang="tr-TR" sz="2000" spc="-25" dirty="0">
                <a:latin typeface="+mn-lt"/>
                <a:cs typeface="Calibri"/>
              </a:rPr>
              <a:t> zorunludur</a:t>
            </a:r>
            <a:r>
              <a:rPr lang="tr-TR" sz="2000" dirty="0">
                <a:latin typeface="+mn-lt"/>
                <a:cs typeface="Calibri"/>
              </a:rPr>
              <a:t>. </a:t>
            </a:r>
            <a:endParaRPr lang="tr-TR" sz="2000" dirty="0">
              <a:latin typeface="+mn-lt"/>
            </a:endParaRPr>
          </a:p>
          <a:p>
            <a:pPr marL="0" indent="0">
              <a:spcBef>
                <a:spcPts val="0"/>
              </a:spcBef>
              <a:buNone/>
            </a:pPr>
            <a:endParaRPr lang="tr-TR" sz="2000" dirty="0">
              <a:latin typeface="+mn-lt"/>
              <a:cs typeface="Calibri"/>
            </a:endParaRPr>
          </a:p>
          <a:p>
            <a:pPr marL="0" indent="0">
              <a:spcBef>
                <a:spcPts val="0"/>
              </a:spcBef>
              <a:buNone/>
            </a:pPr>
            <a:endParaRPr lang="tr-TR" sz="2000" u="sng" dirty="0">
              <a:latin typeface="+mn-lt"/>
              <a:cs typeface="Calibri"/>
            </a:endParaRPr>
          </a:p>
          <a:p>
            <a:endParaRPr lang="tr-TR" sz="2000" dirty="0"/>
          </a:p>
        </p:txBody>
      </p:sp>
    </p:spTree>
    <p:extLst>
      <p:ext uri="{BB962C8B-B14F-4D97-AF65-F5344CB8AC3E}">
        <p14:creationId xmlns:p14="http://schemas.microsoft.com/office/powerpoint/2010/main" val="3638982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Sözleşme düz dolguyla">
            <a:extLst>
              <a:ext uri="{FF2B5EF4-FFF2-40B4-BE49-F238E27FC236}">
                <a16:creationId xmlns:a16="http://schemas.microsoft.com/office/drawing/2014/main" id="{F3A90A6A-7593-454D-9E1C-96868B51DD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151726"/>
            <a:ext cx="6422848" cy="5072094"/>
          </a:xfrm>
        </p:spPr>
        <p:txBody>
          <a:bodyPr>
            <a:normAutofit/>
          </a:bodyPr>
          <a:lstStyle/>
          <a:p>
            <a:pPr marL="0" indent="0">
              <a:buNone/>
            </a:pPr>
            <a:endParaRPr lang="tr-TR" sz="1600" dirty="0"/>
          </a:p>
          <a:p>
            <a:pPr marL="0" indent="0">
              <a:buNone/>
            </a:pPr>
            <a:endParaRPr lang="tr-TR" sz="1600" dirty="0"/>
          </a:p>
          <a:p>
            <a:pPr marL="0" indent="0">
              <a:buNone/>
            </a:pPr>
            <a:endParaRPr lang="tr-TR" sz="1600" dirty="0"/>
          </a:p>
          <a:p>
            <a:pPr marL="0" indent="0">
              <a:buNone/>
            </a:pPr>
            <a:r>
              <a:rPr lang="tr-TR" sz="1600" dirty="0"/>
              <a:t>Vize işlemlerinin gerçekleştirilmesi, gerekli evrakların elçiliğe teslimi ve vizenin teslim alınarak bir kopyasının Koordinatörlüğe gönderilmesi (mail yoluyla) üzerine </a:t>
            </a:r>
            <a:r>
              <a:rPr lang="tr-TR" sz="1600" dirty="0" err="1"/>
              <a:t>hibelendirme</a:t>
            </a:r>
            <a:r>
              <a:rPr lang="tr-TR" sz="1600" dirty="0"/>
              <a:t> süreci başlar.</a:t>
            </a:r>
          </a:p>
          <a:p>
            <a:endParaRPr lang="tr-TR" sz="1600" dirty="0"/>
          </a:p>
          <a:p>
            <a:pPr marL="0" indent="0">
              <a:buNone/>
            </a:pPr>
            <a:r>
              <a:rPr lang="tr-TR" sz="1600" b="1" dirty="0"/>
              <a:t>Hibe sözleşmesi </a:t>
            </a:r>
            <a:r>
              <a:rPr lang="tr-TR" sz="1600" dirty="0"/>
              <a:t>ofis tarafından hazırlanır ve öğrenci sözleşmeyi dikkatle okuyup tüm bilgilerin doğruluğu kontrol ettikten sonra imzalamalıdır. </a:t>
            </a:r>
          </a:p>
          <a:p>
            <a:pPr marL="0" indent="0">
              <a:buNone/>
            </a:pPr>
            <a:r>
              <a:rPr lang="tr-TR" sz="1600" dirty="0"/>
              <a:t>Hibe sözleşmesi olmadan hibe tahsisi mümkün değildir.</a:t>
            </a:r>
          </a:p>
          <a:p>
            <a:endParaRPr lang="tr-TR" sz="1600" dirty="0"/>
          </a:p>
        </p:txBody>
      </p:sp>
    </p:spTree>
    <p:extLst>
      <p:ext uri="{BB962C8B-B14F-4D97-AF65-F5344CB8AC3E}">
        <p14:creationId xmlns:p14="http://schemas.microsoft.com/office/powerpoint/2010/main" val="1938023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11BE47D-E3F5-4603-90F1-57DDB482D5E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b="1" kern="1200" dirty="0">
                <a:solidFill>
                  <a:srgbClr val="FFFFFF"/>
                </a:solidFill>
                <a:latin typeface="+mj-lt"/>
                <a:ea typeface="+mj-ea"/>
                <a:cs typeface="+mj-cs"/>
              </a:rPr>
              <a:t>ÜLKE GRUPLARI VE HİBE MİKTARLARI</a:t>
            </a:r>
          </a:p>
        </p:txBody>
      </p:sp>
      <p:sp>
        <p:nvSpPr>
          <p:cNvPr id="3" name="Metin kutusu 2">
            <a:extLst>
              <a:ext uri="{FF2B5EF4-FFF2-40B4-BE49-F238E27FC236}">
                <a16:creationId xmlns:a16="http://schemas.microsoft.com/office/drawing/2014/main" id="{289829FF-9014-E4A7-F48C-5F933901A294}"/>
              </a:ext>
            </a:extLst>
          </p:cNvPr>
          <p:cNvSpPr txBox="1"/>
          <p:nvPr/>
        </p:nvSpPr>
        <p:spPr>
          <a:xfrm>
            <a:off x="1343608" y="5775649"/>
            <a:ext cx="8882743" cy="923330"/>
          </a:xfrm>
          <a:prstGeom prst="rect">
            <a:avLst/>
          </a:prstGeom>
          <a:noFill/>
        </p:spPr>
        <p:txBody>
          <a:bodyPr wrap="square" rtlCol="0">
            <a:spAutoFit/>
          </a:bodyPr>
          <a:lstStyle/>
          <a:p>
            <a:r>
              <a:rPr lang="tr-TR" b="1" i="1" dirty="0">
                <a:solidFill>
                  <a:srgbClr val="FF0000"/>
                </a:solidFill>
              </a:rPr>
              <a:t>***2024 Proje kapsamında yeni bütçe düzenlemesine bağlı olarak kurumumuz tarafından alınan karara istinaden: Öğrenim hibe ödemeleri için bir dönem (Güz ya da Bahar), kabul mektubundaki tarihler esas alınacaktır.</a:t>
            </a:r>
          </a:p>
        </p:txBody>
      </p:sp>
      <p:sp>
        <p:nvSpPr>
          <p:cNvPr id="5" name="Metin kutusu 4">
            <a:extLst>
              <a:ext uri="{FF2B5EF4-FFF2-40B4-BE49-F238E27FC236}">
                <a16:creationId xmlns:a16="http://schemas.microsoft.com/office/drawing/2014/main" id="{71A81566-A887-21F4-49E9-47D2E9603220}"/>
              </a:ext>
            </a:extLst>
          </p:cNvPr>
          <p:cNvSpPr txBox="1"/>
          <p:nvPr/>
        </p:nvSpPr>
        <p:spPr>
          <a:xfrm>
            <a:off x="4527804" y="671755"/>
            <a:ext cx="7230000" cy="2308324"/>
          </a:xfrm>
          <a:prstGeom prst="rect">
            <a:avLst/>
          </a:prstGeom>
          <a:noFill/>
        </p:spPr>
        <p:txBody>
          <a:bodyPr wrap="square">
            <a:spAutoFit/>
          </a:bodyPr>
          <a:lstStyle/>
          <a:p>
            <a:r>
              <a:rPr lang="tr-TR" sz="2400" b="1" dirty="0"/>
              <a:t>1. ve 2. grup ülkeler olan </a:t>
            </a:r>
            <a:r>
              <a:rPr lang="tr-TR" sz="2400" dirty="0"/>
              <a:t>Danimarka, Finlandiya, İsveç, İzlanda, İrlanda, Lihtenştayn, Lüksemburg, Norveç, Almanya, Avusturya, Belçika, Fransa, Güney Kıbrıs, Hollanda, İspanya, İtalya, Malta, Portekiz, Yunanistan, Çek Cumhuriyeti, Estonya, Letonya, Slovakya, Slovenya </a:t>
            </a:r>
            <a:r>
              <a:rPr lang="tr-TR" sz="2400" b="1" dirty="0">
                <a:solidFill>
                  <a:srgbClr val="FF0000"/>
                </a:solidFill>
              </a:rPr>
              <a:t>için</a:t>
            </a:r>
            <a:r>
              <a:rPr lang="tr-TR" sz="2400" dirty="0"/>
              <a:t> </a:t>
            </a:r>
            <a:r>
              <a:rPr lang="tr-TR" sz="2400" b="1" dirty="0">
                <a:solidFill>
                  <a:srgbClr val="FF0000"/>
                </a:solidFill>
              </a:rPr>
              <a:t>aylık 600 Avro</a:t>
            </a:r>
          </a:p>
        </p:txBody>
      </p:sp>
      <p:sp>
        <p:nvSpPr>
          <p:cNvPr id="7" name="Metin kutusu 6">
            <a:extLst>
              <a:ext uri="{FF2B5EF4-FFF2-40B4-BE49-F238E27FC236}">
                <a16:creationId xmlns:a16="http://schemas.microsoft.com/office/drawing/2014/main" id="{77D97324-17F1-C312-D6B5-A51FA8B77633}"/>
              </a:ext>
            </a:extLst>
          </p:cNvPr>
          <p:cNvSpPr txBox="1"/>
          <p:nvPr/>
        </p:nvSpPr>
        <p:spPr>
          <a:xfrm>
            <a:off x="4527804" y="3729693"/>
            <a:ext cx="7022966" cy="1200329"/>
          </a:xfrm>
          <a:prstGeom prst="rect">
            <a:avLst/>
          </a:prstGeom>
          <a:noFill/>
        </p:spPr>
        <p:txBody>
          <a:bodyPr wrap="square">
            <a:spAutoFit/>
          </a:bodyPr>
          <a:lstStyle/>
          <a:p>
            <a:r>
              <a:rPr lang="tr-TR" sz="2400" b="1" dirty="0"/>
              <a:t>3. grup ülkeler olan </a:t>
            </a:r>
            <a:r>
              <a:rPr lang="tr-TR" sz="2400" dirty="0"/>
              <a:t>Bulgaristan, Hırvatistan, Letonya, Litvanya, Macaristan, Kuzey Makedonya, Polonya, Romanya, Sırbistan, </a:t>
            </a:r>
            <a:r>
              <a:rPr lang="tr-TR" sz="2400" b="1" dirty="0">
                <a:solidFill>
                  <a:srgbClr val="FF0000"/>
                </a:solidFill>
              </a:rPr>
              <a:t>için aylık 450 Avro</a:t>
            </a:r>
          </a:p>
        </p:txBody>
      </p:sp>
    </p:spTree>
    <p:extLst>
      <p:ext uri="{BB962C8B-B14F-4D97-AF65-F5344CB8AC3E}">
        <p14:creationId xmlns:p14="http://schemas.microsoft.com/office/powerpoint/2010/main" val="224349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9AB50F-40BE-353E-756D-B5CF1FF974C1}"/>
              </a:ext>
            </a:extLst>
          </p:cNvPr>
          <p:cNvSpPr>
            <a:spLocks noGrp="1"/>
          </p:cNvSpPr>
          <p:nvPr>
            <p:ph type="title"/>
          </p:nvPr>
        </p:nvSpPr>
        <p:spPr>
          <a:xfrm>
            <a:off x="838200" y="120771"/>
            <a:ext cx="10515600" cy="646331"/>
          </a:xfrm>
        </p:spPr>
        <p:txBody>
          <a:bodyPr>
            <a:normAutofit fontScale="90000"/>
          </a:bodyPr>
          <a:lstStyle/>
          <a:p>
            <a:pPr algn="ctr"/>
            <a:r>
              <a:rPr lang="tr-TR" b="1" dirty="0"/>
              <a:t>Seyahat Desteği</a:t>
            </a:r>
          </a:p>
        </p:txBody>
      </p:sp>
      <p:pic>
        <p:nvPicPr>
          <p:cNvPr id="5" name="İçerik Yer Tutucusu 4">
            <a:extLst>
              <a:ext uri="{FF2B5EF4-FFF2-40B4-BE49-F238E27FC236}">
                <a16:creationId xmlns:a16="http://schemas.microsoft.com/office/drawing/2014/main" id="{BB1A0820-350A-F498-BC70-B083B19D8604}"/>
              </a:ext>
            </a:extLst>
          </p:cNvPr>
          <p:cNvPicPr>
            <a:picLocks noGrp="1" noChangeAspect="1"/>
          </p:cNvPicPr>
          <p:nvPr>
            <p:ph idx="1"/>
          </p:nvPr>
        </p:nvPicPr>
        <p:blipFill>
          <a:blip r:embed="rId2"/>
          <a:stretch>
            <a:fillRect/>
          </a:stretch>
        </p:blipFill>
        <p:spPr>
          <a:xfrm>
            <a:off x="1424250" y="2032391"/>
            <a:ext cx="8912180" cy="3592749"/>
          </a:xfrm>
        </p:spPr>
      </p:pic>
      <p:sp>
        <p:nvSpPr>
          <p:cNvPr id="6" name="Metin kutusu 5">
            <a:extLst>
              <a:ext uri="{FF2B5EF4-FFF2-40B4-BE49-F238E27FC236}">
                <a16:creationId xmlns:a16="http://schemas.microsoft.com/office/drawing/2014/main" id="{FE48DF03-32A0-E226-5DD3-C4DD3108A69E}"/>
              </a:ext>
            </a:extLst>
          </p:cNvPr>
          <p:cNvSpPr txBox="1"/>
          <p:nvPr/>
        </p:nvSpPr>
        <p:spPr>
          <a:xfrm>
            <a:off x="1354347" y="1232860"/>
            <a:ext cx="8912180" cy="646331"/>
          </a:xfrm>
          <a:prstGeom prst="rect">
            <a:avLst/>
          </a:prstGeom>
          <a:noFill/>
        </p:spPr>
        <p:txBody>
          <a:bodyPr wrap="square" rtlCol="0">
            <a:spAutoFit/>
          </a:bodyPr>
          <a:lstStyle/>
          <a:p>
            <a:pPr marL="285750" indent="-285750">
              <a:buFont typeface="Wingdings" panose="05000000000000000000" pitchFamily="2" charset="2"/>
              <a:buChar char="Ø"/>
            </a:pPr>
            <a:r>
              <a:rPr lang="tr-TR" dirty="0"/>
              <a:t>Hem öğrenim hem de stajı kazanan bir aday, ancak bir hareketlilik için seyahat desteğinden faydalanabilir.</a:t>
            </a:r>
          </a:p>
        </p:txBody>
      </p:sp>
    </p:spTree>
    <p:extLst>
      <p:ext uri="{BB962C8B-B14F-4D97-AF65-F5344CB8AC3E}">
        <p14:creationId xmlns:p14="http://schemas.microsoft.com/office/powerpoint/2010/main" val="1577250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Grafik 16" descr="Liste ana hat">
            <a:extLst>
              <a:ext uri="{FF2B5EF4-FFF2-40B4-BE49-F238E27FC236}">
                <a16:creationId xmlns:a16="http://schemas.microsoft.com/office/drawing/2014/main" id="{09252F53-AF84-414E-A5F2-DD3DFA8E3AC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1053"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5" name="Arc 44">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Unvan 1"/>
          <p:cNvSpPr>
            <a:spLocks noGrp="1"/>
          </p:cNvSpPr>
          <p:nvPr>
            <p:ph type="title"/>
          </p:nvPr>
        </p:nvSpPr>
        <p:spPr>
          <a:xfrm>
            <a:off x="838201" y="479493"/>
            <a:ext cx="5257800" cy="1325563"/>
          </a:xfrm>
        </p:spPr>
        <p:txBody>
          <a:bodyPr>
            <a:normAutofit/>
          </a:bodyPr>
          <a:lstStyle/>
          <a:p>
            <a:r>
              <a:rPr lang="tr-TR" altLang="en-US" sz="2800" b="1" err="1"/>
              <a:t>Erasmus</a:t>
            </a:r>
            <a:r>
              <a:rPr lang="tr-TR" altLang="en-US" sz="2800" b="1"/>
              <a:t> hibesinin %80’ini alabilmek için teslim edilecek belgeler:</a:t>
            </a:r>
            <a:endParaRPr lang="tr-TR" sz="2800"/>
          </a:p>
        </p:txBody>
      </p:sp>
      <p:sp>
        <p:nvSpPr>
          <p:cNvPr id="3" name="İçerik Yer Tutucusu 2"/>
          <p:cNvSpPr>
            <a:spLocks noGrp="1"/>
          </p:cNvSpPr>
          <p:nvPr>
            <p:ph idx="1"/>
          </p:nvPr>
        </p:nvSpPr>
        <p:spPr>
          <a:xfrm>
            <a:off x="838201" y="1984443"/>
            <a:ext cx="5257800" cy="4192520"/>
          </a:xfrm>
        </p:spPr>
        <p:txBody>
          <a:bodyPr>
            <a:normAutofit/>
          </a:bodyPr>
          <a:lstStyle/>
          <a:p>
            <a:r>
              <a:rPr lang="tr-TR" altLang="en-US" dirty="0"/>
              <a:t>Kabul Belgesi/Mektubu</a:t>
            </a:r>
          </a:p>
          <a:p>
            <a:r>
              <a:rPr lang="tr-TR" altLang="en-US" dirty="0"/>
              <a:t>Öğrenim Anlaşması (Learning </a:t>
            </a:r>
            <a:r>
              <a:rPr lang="tr-TR" altLang="en-US" dirty="0" err="1"/>
              <a:t>Agreement</a:t>
            </a:r>
            <a:r>
              <a:rPr lang="tr-TR" altLang="en-US" dirty="0"/>
              <a:t>)</a:t>
            </a:r>
          </a:p>
          <a:p>
            <a:r>
              <a:rPr lang="tr-TR" altLang="en-US" dirty="0"/>
              <a:t>Akademik Tanınma Belgesi</a:t>
            </a:r>
          </a:p>
          <a:p>
            <a:r>
              <a:rPr lang="tr-TR" altLang="en-US" dirty="0"/>
              <a:t>Sağlık Sigortası</a:t>
            </a:r>
          </a:p>
          <a:p>
            <a:r>
              <a:rPr lang="tr-TR" altLang="en-US" dirty="0"/>
              <a:t>Euro Hesabı IBAN No</a:t>
            </a:r>
          </a:p>
          <a:p>
            <a:r>
              <a:rPr lang="tr-TR" altLang="en-US" dirty="0"/>
              <a:t>Vize/Pasaport fotokopisi</a:t>
            </a:r>
          </a:p>
          <a:p>
            <a:endParaRPr lang="tr-TR" dirty="0"/>
          </a:p>
        </p:txBody>
      </p:sp>
    </p:spTree>
    <p:extLst>
      <p:ext uri="{BB962C8B-B14F-4D97-AF65-F5344CB8AC3E}">
        <p14:creationId xmlns:p14="http://schemas.microsoft.com/office/powerpoint/2010/main" val="2132473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fik 3" descr="Ünlem İşareti düz dolguyla">
            <a:extLst>
              <a:ext uri="{FF2B5EF4-FFF2-40B4-BE49-F238E27FC236}">
                <a16:creationId xmlns:a16="http://schemas.microsoft.com/office/drawing/2014/main" id="{D07F0A9C-A5CC-4314-8E8B-A99948BA2E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5330" y="2105470"/>
            <a:ext cx="3217333" cy="3217333"/>
          </a:xfrm>
          <a:prstGeom prst="rect">
            <a:avLst/>
          </a:prstGeom>
        </p:spPr>
      </p:pic>
      <p:graphicFrame>
        <p:nvGraphicFramePr>
          <p:cNvPr id="28" name="İçerik Yer Tutucusu 2">
            <a:extLst>
              <a:ext uri="{FF2B5EF4-FFF2-40B4-BE49-F238E27FC236}">
                <a16:creationId xmlns:a16="http://schemas.microsoft.com/office/drawing/2014/main" id="{FD9F4C82-ECAA-499F-A03C-60A3DCA3E885}"/>
              </a:ext>
            </a:extLst>
          </p:cNvPr>
          <p:cNvGraphicFramePr>
            <a:graphicFrameLocks noGrp="1"/>
          </p:cNvGraphicFramePr>
          <p:nvPr>
            <p:ph idx="1"/>
            <p:extLst>
              <p:ext uri="{D42A27DB-BD31-4B8C-83A1-F6EECF244321}">
                <p14:modId xmlns:p14="http://schemas.microsoft.com/office/powerpoint/2010/main" val="2214528979"/>
              </p:ext>
            </p:extLst>
          </p:nvPr>
        </p:nvGraphicFramePr>
        <p:xfrm>
          <a:off x="965200" y="494950"/>
          <a:ext cx="4048344" cy="55115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6697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descr="bina, açık hava, kişi, insanlar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3987" t="23391" r="5104"/>
          <a:stretch/>
        </p:blipFill>
        <p:spPr>
          <a:xfrm>
            <a:off x="20" y="10"/>
            <a:ext cx="12191981" cy="6857990"/>
          </a:xfrm>
          <a:prstGeom prst="rect">
            <a:avLst/>
          </a:prstGeom>
        </p:spPr>
      </p:pic>
      <p:sp>
        <p:nvSpPr>
          <p:cNvPr id="80" name="Rectangle 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a:t>HAREKETLİLİK SIRASINDA</a:t>
            </a:r>
            <a:endParaRPr lang="en-US" sz="6600"/>
          </a:p>
        </p:txBody>
      </p:sp>
      <p:sp>
        <p:nvSpPr>
          <p:cNvPr id="81" name="Rectangle: Rounded Corners 5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6268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1288060" y="1369938"/>
            <a:ext cx="3210854" cy="4114800"/>
          </a:xfrm>
        </p:spPr>
        <p:txBody>
          <a:bodyPr>
            <a:normAutofit/>
          </a:bodyPr>
          <a:lstStyle/>
          <a:p>
            <a:pPr algn="r"/>
            <a:r>
              <a:rPr lang="tr-TR" b="1"/>
              <a:t>DURING THE MOBILITY</a:t>
            </a:r>
            <a:endParaRPr lang="tr-TR"/>
          </a:p>
        </p:txBody>
      </p:sp>
      <p:cxnSp>
        <p:nvCxnSpPr>
          <p:cNvPr id="36" name="Straight Connector 35">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5030505" y="1144745"/>
            <a:ext cx="5872185" cy="4341655"/>
          </a:xfrm>
        </p:spPr>
        <p:txBody>
          <a:bodyPr anchor="ctr">
            <a:normAutofit/>
          </a:bodyPr>
          <a:lstStyle/>
          <a:p>
            <a:pPr marL="0" indent="0">
              <a:buNone/>
            </a:pPr>
            <a:r>
              <a:rPr lang="tr-TR" sz="1700" dirty="0"/>
              <a:t>Hareketliliğe başladıktan sonra </a:t>
            </a:r>
            <a:r>
              <a:rPr lang="tr-TR" sz="1700" b="1" dirty="0" err="1"/>
              <a:t>During</a:t>
            </a:r>
            <a:r>
              <a:rPr lang="tr-TR" sz="1700" b="1" dirty="0"/>
              <a:t> </a:t>
            </a:r>
            <a:r>
              <a:rPr lang="tr-TR" sz="1700" b="1" dirty="0" err="1"/>
              <a:t>the</a:t>
            </a:r>
            <a:r>
              <a:rPr lang="tr-TR" sz="1700" b="1" dirty="0"/>
              <a:t> </a:t>
            </a:r>
            <a:r>
              <a:rPr lang="tr-TR" sz="1700" b="1" dirty="0" err="1"/>
              <a:t>Mobility</a:t>
            </a:r>
            <a:r>
              <a:rPr lang="tr-TR" sz="1700" b="1" dirty="0"/>
              <a:t> </a:t>
            </a:r>
            <a:r>
              <a:rPr lang="tr-TR" sz="1700" dirty="0"/>
              <a:t>talep edebilirsiniz.</a:t>
            </a:r>
          </a:p>
          <a:p>
            <a:pPr marL="0" indent="0">
              <a:buNone/>
            </a:pPr>
            <a:r>
              <a:rPr lang="tr-TR" sz="1700" dirty="0"/>
              <a:t>Karşı kurumda ders açılmaması, dersin İngilizce dilinde açılmaması ya da başka kabul edilebilir gerekçelerle, </a:t>
            </a:r>
            <a:r>
              <a:rPr lang="tr-TR" sz="1700" dirty="0" err="1"/>
              <a:t>During</a:t>
            </a:r>
            <a:r>
              <a:rPr lang="tr-TR" sz="1700" dirty="0"/>
              <a:t> </a:t>
            </a:r>
            <a:r>
              <a:rPr lang="tr-TR" sz="1700" dirty="0" err="1"/>
              <a:t>the</a:t>
            </a:r>
            <a:r>
              <a:rPr lang="tr-TR" sz="1700" dirty="0"/>
              <a:t> </a:t>
            </a:r>
            <a:r>
              <a:rPr lang="tr-TR" sz="1700" dirty="0" err="1"/>
              <a:t>Mobility</a:t>
            </a:r>
            <a:r>
              <a:rPr lang="tr-TR" sz="1700" dirty="0"/>
              <a:t> talep edebilirsiniz. Buna </a:t>
            </a:r>
            <a:r>
              <a:rPr lang="tr-TR" sz="1700" b="1" dirty="0"/>
              <a:t>Ekle-Çıkar Formu</a:t>
            </a:r>
            <a:r>
              <a:rPr lang="tr-TR" sz="1700" dirty="0"/>
              <a:t> da denilmektedir. </a:t>
            </a:r>
          </a:p>
          <a:p>
            <a:pPr marL="0" indent="0">
              <a:buNone/>
            </a:pPr>
            <a:r>
              <a:rPr lang="tr-TR" sz="1700" dirty="0"/>
              <a:t>Learning </a:t>
            </a:r>
            <a:r>
              <a:rPr lang="tr-TR" sz="1700" dirty="0" err="1"/>
              <a:t>Agreement</a:t>
            </a:r>
            <a:r>
              <a:rPr lang="tr-TR" sz="1700" dirty="0"/>
              <a:t> belgesinin 2. sayfasında bulunan bu kısımda, çıkarmak istediğiniz dersi yazar ve «</a:t>
            </a:r>
            <a:r>
              <a:rPr lang="tr-TR" sz="1700" u="sng" dirty="0" err="1"/>
              <a:t>Delete</a:t>
            </a:r>
            <a:r>
              <a:rPr lang="tr-TR" sz="1700" dirty="0"/>
              <a:t>» işaretlersiniz; eklemek istediği dersi yazar ve «</a:t>
            </a:r>
            <a:r>
              <a:rPr lang="tr-TR" sz="1700" u="sng" dirty="0" err="1"/>
              <a:t>Add</a:t>
            </a:r>
            <a:r>
              <a:rPr lang="tr-TR" sz="1700" dirty="0"/>
              <a:t>» işaretlersiniz. Öğrenci, bölüm koordinatörü ve karşı kurum tarafından imzalandıktan sonra belge hazırdır. </a:t>
            </a:r>
          </a:p>
          <a:p>
            <a:pPr marL="0" indent="0">
              <a:buNone/>
            </a:pPr>
            <a:r>
              <a:rPr lang="tr-TR" sz="1700" b="1" dirty="0"/>
              <a:t>Karşı kurumun ve bölüm koordinatörünüzün onayını almayı unutmayın lütfen!</a:t>
            </a:r>
            <a:endParaRPr lang="tr-TR" sz="1700" dirty="0"/>
          </a:p>
          <a:p>
            <a:pPr marL="0" indent="0">
              <a:buNone/>
            </a:pPr>
            <a:r>
              <a:rPr lang="tr-TR" sz="1700" dirty="0"/>
              <a:t>Tekrar Akademik Tanınma hazırlamalı ve onay talep etmelisiniz. </a:t>
            </a:r>
          </a:p>
          <a:p>
            <a:endParaRPr lang="tr-TR" sz="1700" dirty="0"/>
          </a:p>
        </p:txBody>
      </p:sp>
    </p:spTree>
    <p:extLst>
      <p:ext uri="{BB962C8B-B14F-4D97-AF65-F5344CB8AC3E}">
        <p14:creationId xmlns:p14="http://schemas.microsoft.com/office/powerpoint/2010/main" val="1265129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Pano Karışık düz dolguyla">
            <a:extLst>
              <a:ext uri="{FF2B5EF4-FFF2-40B4-BE49-F238E27FC236}">
                <a16:creationId xmlns:a16="http://schemas.microsoft.com/office/drawing/2014/main" id="{2869D179-1A65-41A8-8C15-B46A32AC97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521674"/>
            <a:ext cx="6422848" cy="4702146"/>
          </a:xfrm>
        </p:spPr>
        <p:txBody>
          <a:bodyPr>
            <a:normAutofit/>
          </a:bodyPr>
          <a:lstStyle/>
          <a:p>
            <a:pPr>
              <a:buFont typeface="Wingdings" panose="05000000000000000000" pitchFamily="2" charset="2"/>
              <a:buChar char="§"/>
            </a:pPr>
            <a:r>
              <a:rPr lang="tr-TR" sz="2000" dirty="0"/>
              <a:t>Koordinatörlüğümüz bu süreç konusunda haberdar edilmelidir. İmzalı «</a:t>
            </a:r>
            <a:r>
              <a:rPr lang="tr-TR" sz="2000" dirty="0" err="1"/>
              <a:t>During</a:t>
            </a:r>
            <a:r>
              <a:rPr lang="tr-TR" sz="2000" dirty="0"/>
              <a:t> </a:t>
            </a:r>
            <a:r>
              <a:rPr lang="tr-TR" sz="2000" dirty="0" err="1"/>
              <a:t>the</a:t>
            </a:r>
            <a:r>
              <a:rPr lang="tr-TR" sz="2000" dirty="0"/>
              <a:t> </a:t>
            </a:r>
            <a:r>
              <a:rPr lang="tr-TR" sz="2000" dirty="0" err="1"/>
              <a:t>Mobility</a:t>
            </a:r>
            <a:r>
              <a:rPr lang="tr-TR" sz="2000" dirty="0"/>
              <a:t>» formunun bir nüshasının ve Akademik Tanınma belgesinin de </a:t>
            </a:r>
            <a:r>
              <a:rPr lang="tr-TR" sz="2000" dirty="0" err="1"/>
              <a:t>UİK’ya</a:t>
            </a:r>
            <a:r>
              <a:rPr lang="tr-TR" sz="2000" dirty="0"/>
              <a:t> gönderilmesi zorunludur.</a:t>
            </a:r>
          </a:p>
          <a:p>
            <a:pPr>
              <a:buFont typeface="Wingdings" panose="05000000000000000000" pitchFamily="2" charset="2"/>
              <a:buChar char="§"/>
            </a:pPr>
            <a:endParaRPr lang="tr-TR" sz="2000" dirty="0"/>
          </a:p>
          <a:p>
            <a:pPr>
              <a:buFont typeface="Wingdings" panose="05000000000000000000" pitchFamily="2" charset="2"/>
              <a:buChar char="§"/>
            </a:pPr>
            <a:r>
              <a:rPr lang="tr-TR" sz="2000" dirty="0" err="1"/>
              <a:t>During</a:t>
            </a:r>
            <a:r>
              <a:rPr lang="tr-TR" sz="2000" dirty="0"/>
              <a:t> </a:t>
            </a:r>
            <a:r>
              <a:rPr lang="tr-TR" sz="2000" dirty="0" err="1"/>
              <a:t>the</a:t>
            </a:r>
            <a:r>
              <a:rPr lang="tr-TR" sz="2000" dirty="0"/>
              <a:t> </a:t>
            </a:r>
            <a:r>
              <a:rPr lang="tr-TR" sz="2000" dirty="0" err="1"/>
              <a:t>Mobility</a:t>
            </a:r>
            <a:r>
              <a:rPr lang="tr-TR" sz="2000" dirty="0"/>
              <a:t>, hareketlilik başladıktan sonraki </a:t>
            </a:r>
            <a:r>
              <a:rPr lang="tr-TR" sz="2000" b="1" dirty="0"/>
              <a:t>1 ay </a:t>
            </a:r>
            <a:r>
              <a:rPr lang="tr-TR" sz="2000" dirty="0"/>
              <a:t>içerisinde (karşı kurumdaki yükseköğretim kurumunun ders başlama tarihi itibariyle) talep edilmeli ve tamamlanmalıdır. Aksi mümkün değildir!</a:t>
            </a:r>
          </a:p>
          <a:p>
            <a:endParaRPr lang="tr-TR" sz="2000" dirty="0"/>
          </a:p>
        </p:txBody>
      </p:sp>
    </p:spTree>
    <p:extLst>
      <p:ext uri="{BB962C8B-B14F-4D97-AF65-F5344CB8AC3E}">
        <p14:creationId xmlns:p14="http://schemas.microsoft.com/office/powerpoint/2010/main" val="2366493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A443DC-AEFC-4B80-A0BB-A91A88E1B975}"/>
              </a:ext>
            </a:extLst>
          </p:cNvPr>
          <p:cNvSpPr>
            <a:spLocks noGrp="1"/>
          </p:cNvSpPr>
          <p:nvPr>
            <p:ph type="title"/>
          </p:nvPr>
        </p:nvSpPr>
        <p:spPr>
          <a:xfrm>
            <a:off x="5214579" y="495592"/>
            <a:ext cx="6422849" cy="1326228"/>
          </a:xfrm>
        </p:spPr>
        <p:txBody>
          <a:bodyPr>
            <a:normAutofit/>
          </a:bodyPr>
          <a:lstStyle/>
          <a:p>
            <a:r>
              <a:rPr lang="tr-TR" sz="2800"/>
              <a:t>HAREKETLİLİK SONRASINDA </a:t>
            </a:r>
            <a:br>
              <a:rPr lang="tr-TR" sz="2800"/>
            </a:br>
            <a:r>
              <a:rPr lang="tr-TR" sz="2800"/>
              <a:t>(After the Mobility)</a:t>
            </a:r>
            <a:endParaRPr lang="tr-TR" sz="2800" dirty="0"/>
          </a:p>
        </p:txBody>
      </p:sp>
      <p:sp>
        <p:nvSpPr>
          <p:cNvPr id="40" name="Rectangle 39">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İskele düz dolguyla">
            <a:extLst>
              <a:ext uri="{FF2B5EF4-FFF2-40B4-BE49-F238E27FC236}">
                <a16:creationId xmlns:a16="http://schemas.microsoft.com/office/drawing/2014/main" id="{4C20B0C8-B4A3-42FE-ACE2-1A64108CB2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B6F6C532-E5BA-4DD1-8E9F-F3BA9E327ED7}"/>
              </a:ext>
            </a:extLst>
          </p:cNvPr>
          <p:cNvSpPr>
            <a:spLocks noGrp="1"/>
          </p:cNvSpPr>
          <p:nvPr>
            <p:ph idx="1"/>
          </p:nvPr>
        </p:nvSpPr>
        <p:spPr>
          <a:xfrm>
            <a:off x="4906165" y="1954444"/>
            <a:ext cx="6422848" cy="3983190"/>
          </a:xfrm>
        </p:spPr>
        <p:txBody>
          <a:bodyPr>
            <a:normAutofit/>
          </a:bodyPr>
          <a:lstStyle/>
          <a:p>
            <a:pPr marL="9525" marR="203835" indent="0">
              <a:buNone/>
            </a:pPr>
            <a:r>
              <a:rPr lang="tr-TR" sz="1200" spc="-11" dirty="0">
                <a:cs typeface="Calibri"/>
              </a:rPr>
              <a:t>E-po</a:t>
            </a:r>
            <a:r>
              <a:rPr lang="tr-TR" sz="1200" spc="-45" dirty="0">
                <a:cs typeface="Calibri"/>
              </a:rPr>
              <a:t>s</a:t>
            </a:r>
            <a:r>
              <a:rPr lang="tr-TR" sz="1200" spc="-38" dirty="0">
                <a:cs typeface="Calibri"/>
              </a:rPr>
              <a:t>t</a:t>
            </a:r>
            <a:r>
              <a:rPr lang="tr-TR" sz="1200" spc="-11" dirty="0">
                <a:cs typeface="Calibri"/>
              </a:rPr>
              <a:t>a</a:t>
            </a:r>
            <a:r>
              <a:rPr lang="tr-TR" sz="1200" spc="23" dirty="0">
                <a:cs typeface="Calibri"/>
              </a:rPr>
              <a:t> </a:t>
            </a:r>
            <a:r>
              <a:rPr lang="tr-TR" sz="1200" spc="-11" dirty="0">
                <a:cs typeface="Calibri"/>
              </a:rPr>
              <a:t>ad</a:t>
            </a:r>
            <a:r>
              <a:rPr lang="tr-TR" sz="1200" spc="-38" dirty="0">
                <a:cs typeface="Calibri"/>
              </a:rPr>
              <a:t>r</a:t>
            </a:r>
            <a:r>
              <a:rPr lang="tr-TR" sz="1200" spc="-11" dirty="0">
                <a:cs typeface="Calibri"/>
              </a:rPr>
              <a:t>es</a:t>
            </a:r>
            <a:r>
              <a:rPr lang="tr-TR" sz="1200" spc="-15" dirty="0">
                <a:cs typeface="Calibri"/>
              </a:rPr>
              <a:t>i</a:t>
            </a:r>
            <a:r>
              <a:rPr lang="tr-TR" sz="1200" spc="-11" dirty="0">
                <a:cs typeface="Calibri"/>
              </a:rPr>
              <a:t>n</a:t>
            </a:r>
            <a:r>
              <a:rPr lang="tr-TR" sz="1200" spc="-19" dirty="0">
                <a:cs typeface="Calibri"/>
              </a:rPr>
              <a:t>i</a:t>
            </a:r>
            <a:r>
              <a:rPr lang="tr-TR" sz="1200" spc="-60" dirty="0">
                <a:cs typeface="Calibri"/>
              </a:rPr>
              <a:t>z</a:t>
            </a:r>
            <a:r>
              <a:rPr lang="tr-TR" sz="1200" spc="-11" dirty="0">
                <a:cs typeface="Calibri"/>
              </a:rPr>
              <a:t>e</a:t>
            </a:r>
            <a:r>
              <a:rPr lang="tr-TR" sz="1200" spc="11" dirty="0">
                <a:cs typeface="Calibri"/>
              </a:rPr>
              <a:t> </a:t>
            </a:r>
            <a:r>
              <a:rPr lang="tr-TR" sz="1200" spc="-26" dirty="0">
                <a:cs typeface="Calibri"/>
              </a:rPr>
              <a:t>g</a:t>
            </a:r>
            <a:r>
              <a:rPr lang="tr-TR" sz="1200" spc="-11" dirty="0">
                <a:cs typeface="Calibri"/>
              </a:rPr>
              <a:t>önde</a:t>
            </a:r>
            <a:r>
              <a:rPr lang="tr-TR" sz="1200" spc="-15" dirty="0">
                <a:cs typeface="Calibri"/>
              </a:rPr>
              <a:t>r</a:t>
            </a:r>
            <a:r>
              <a:rPr lang="tr-TR" sz="1200" dirty="0">
                <a:cs typeface="Calibri"/>
              </a:rPr>
              <a:t>i</a:t>
            </a:r>
            <a:r>
              <a:rPr lang="tr-TR" sz="1200" spc="-11" dirty="0">
                <a:cs typeface="Calibri"/>
              </a:rPr>
              <a:t>lecek</a:t>
            </a:r>
            <a:r>
              <a:rPr lang="tr-TR" sz="1200" spc="23" dirty="0">
                <a:cs typeface="Calibri"/>
              </a:rPr>
              <a:t> </a:t>
            </a:r>
            <a:r>
              <a:rPr lang="tr-TR" sz="1200" spc="-11" dirty="0">
                <a:cs typeface="Calibri"/>
              </a:rPr>
              <a:t>olan</a:t>
            </a:r>
            <a:r>
              <a:rPr lang="tr-TR" sz="1200" spc="-4" dirty="0">
                <a:cs typeface="Calibri"/>
              </a:rPr>
              <a:t> </a:t>
            </a:r>
            <a:r>
              <a:rPr lang="tr-TR" sz="1200" spc="-11" dirty="0">
                <a:cs typeface="Calibri"/>
              </a:rPr>
              <a:t>çe</a:t>
            </a:r>
            <a:r>
              <a:rPr lang="tr-TR" sz="1200" spc="-23" dirty="0">
                <a:cs typeface="Calibri"/>
              </a:rPr>
              <a:t>v</a:t>
            </a:r>
            <a:r>
              <a:rPr lang="tr-TR" sz="1200" dirty="0">
                <a:cs typeface="Calibri"/>
              </a:rPr>
              <a:t>r</a:t>
            </a:r>
            <a:r>
              <a:rPr lang="tr-TR" sz="1200" spc="-11" dirty="0">
                <a:cs typeface="Calibri"/>
              </a:rPr>
              <a:t>i</a:t>
            </a:r>
            <a:r>
              <a:rPr lang="tr-TR" sz="1200" spc="-19" dirty="0">
                <a:cs typeface="Calibri"/>
              </a:rPr>
              <a:t>m</a:t>
            </a:r>
            <a:r>
              <a:rPr lang="tr-TR" sz="1200" spc="-15" dirty="0">
                <a:cs typeface="Calibri"/>
              </a:rPr>
              <a:t>i</a:t>
            </a:r>
            <a:r>
              <a:rPr lang="tr-TR" sz="1200" dirty="0">
                <a:cs typeface="Calibri"/>
              </a:rPr>
              <a:t>çi</a:t>
            </a:r>
            <a:r>
              <a:rPr lang="tr-TR" sz="1200" spc="8" dirty="0">
                <a:cs typeface="Calibri"/>
              </a:rPr>
              <a:t> </a:t>
            </a:r>
            <a:r>
              <a:rPr lang="tr-TR" sz="1200" spc="-15" dirty="0">
                <a:cs typeface="Calibri"/>
              </a:rPr>
              <a:t>AB</a:t>
            </a:r>
            <a:r>
              <a:rPr lang="tr-TR" sz="1200" spc="15" dirty="0">
                <a:cs typeface="Calibri"/>
              </a:rPr>
              <a:t> </a:t>
            </a:r>
            <a:r>
              <a:rPr lang="tr-TR" sz="1200" spc="-11" dirty="0" err="1">
                <a:cs typeface="Calibri"/>
              </a:rPr>
              <a:t>an</a:t>
            </a:r>
            <a:r>
              <a:rPr lang="tr-TR" sz="1200" spc="-75" dirty="0" err="1">
                <a:cs typeface="Calibri"/>
              </a:rPr>
              <a:t>k</a:t>
            </a:r>
            <a:r>
              <a:rPr lang="tr-TR" sz="1200" spc="-23" dirty="0" err="1">
                <a:cs typeface="Calibri"/>
              </a:rPr>
              <a:t>e</a:t>
            </a:r>
            <a:r>
              <a:rPr lang="tr-TR" sz="1200" dirty="0" err="1">
                <a:cs typeface="Calibri"/>
              </a:rPr>
              <a:t>t</a:t>
            </a:r>
            <a:r>
              <a:rPr lang="tr-TR" sz="1200" spc="8" dirty="0" err="1">
                <a:cs typeface="Calibri"/>
              </a:rPr>
              <a:t>i</a:t>
            </a:r>
            <a:r>
              <a:rPr lang="tr-TR" sz="1200" spc="-56" dirty="0" err="1">
                <a:cs typeface="Calibri"/>
              </a:rPr>
              <a:t>’</a:t>
            </a:r>
            <a:r>
              <a:rPr lang="tr-TR" sz="1200" spc="-11" dirty="0" err="1">
                <a:cs typeface="Calibri"/>
              </a:rPr>
              <a:t>n</a:t>
            </a:r>
            <a:r>
              <a:rPr lang="tr-TR" sz="1200" spc="-19" dirty="0" err="1">
                <a:cs typeface="Calibri"/>
              </a:rPr>
              <a:t>i</a:t>
            </a:r>
            <a:r>
              <a:rPr lang="tr-TR" sz="1200" spc="-11" dirty="0" err="1">
                <a:cs typeface="Calibri"/>
              </a:rPr>
              <a:t>n</a:t>
            </a:r>
            <a:r>
              <a:rPr lang="tr-TR" sz="1200" spc="19" dirty="0">
                <a:cs typeface="Calibri"/>
              </a:rPr>
              <a:t> (</a:t>
            </a:r>
            <a:r>
              <a:rPr lang="tr-TR" sz="1200" spc="19" dirty="0" err="1">
                <a:cs typeface="Calibri"/>
              </a:rPr>
              <a:t>Participant</a:t>
            </a:r>
            <a:r>
              <a:rPr lang="tr-TR" sz="1200" spc="19" dirty="0">
                <a:cs typeface="Calibri"/>
              </a:rPr>
              <a:t> Report) </a:t>
            </a:r>
            <a:r>
              <a:rPr lang="tr-TR" sz="1200" spc="19" dirty="0" err="1">
                <a:cs typeface="Calibri"/>
              </a:rPr>
              <a:t>Erasmus</a:t>
            </a:r>
            <a:r>
              <a:rPr lang="tr-TR" sz="1200" spc="19" dirty="0">
                <a:cs typeface="Calibri"/>
              </a:rPr>
              <a:t> dönüş işlemleri için </a:t>
            </a:r>
            <a:r>
              <a:rPr lang="tr-TR" sz="1200" spc="-11" dirty="0">
                <a:cs typeface="Calibri"/>
              </a:rPr>
              <a:t>do</a:t>
            </a:r>
            <a:r>
              <a:rPr lang="tr-TR" sz="1200" spc="-15" dirty="0">
                <a:cs typeface="Calibri"/>
              </a:rPr>
              <a:t>l</a:t>
            </a:r>
            <a:r>
              <a:rPr lang="tr-TR" sz="1200" spc="-11" dirty="0">
                <a:cs typeface="Calibri"/>
              </a:rPr>
              <a:t>du</a:t>
            </a:r>
            <a:r>
              <a:rPr lang="tr-TR" sz="1200" spc="-19" dirty="0">
                <a:cs typeface="Calibri"/>
              </a:rPr>
              <a:t>r</a:t>
            </a:r>
            <a:r>
              <a:rPr lang="tr-TR" sz="1200" spc="-11" dirty="0">
                <a:cs typeface="Calibri"/>
              </a:rPr>
              <a:t>u</a:t>
            </a:r>
            <a:r>
              <a:rPr lang="tr-TR" sz="1200" spc="-19" dirty="0">
                <a:cs typeface="Calibri"/>
              </a:rPr>
              <a:t>l</a:t>
            </a:r>
            <a:r>
              <a:rPr lang="tr-TR" sz="1200" spc="-11" dirty="0">
                <a:cs typeface="Calibri"/>
              </a:rPr>
              <a:t>ması</a:t>
            </a:r>
            <a:r>
              <a:rPr lang="tr-TR" sz="1200" spc="30" dirty="0">
                <a:cs typeface="Calibri"/>
              </a:rPr>
              <a:t> </a:t>
            </a:r>
            <a:r>
              <a:rPr lang="tr-TR" sz="1200" spc="-26" dirty="0">
                <a:cs typeface="Calibri"/>
              </a:rPr>
              <a:t>g</a:t>
            </a:r>
            <a:r>
              <a:rPr lang="tr-TR" sz="1200" spc="-11" dirty="0">
                <a:cs typeface="Calibri"/>
              </a:rPr>
              <a:t>e</a:t>
            </a:r>
            <a:r>
              <a:rPr lang="tr-TR" sz="1200" spc="-38" dirty="0">
                <a:cs typeface="Calibri"/>
              </a:rPr>
              <a:t>r</a:t>
            </a:r>
            <a:r>
              <a:rPr lang="tr-TR" sz="1200" spc="-15" dirty="0">
                <a:cs typeface="Calibri"/>
              </a:rPr>
              <a:t>ekme</a:t>
            </a:r>
            <a:r>
              <a:rPr lang="tr-TR" sz="1200" spc="-23" dirty="0">
                <a:cs typeface="Calibri"/>
              </a:rPr>
              <a:t>k</a:t>
            </a:r>
            <a:r>
              <a:rPr lang="tr-TR" sz="1200" spc="-30" dirty="0">
                <a:cs typeface="Calibri"/>
              </a:rPr>
              <a:t>t</a:t>
            </a:r>
            <a:r>
              <a:rPr lang="tr-TR" sz="1200" spc="-11" dirty="0">
                <a:cs typeface="Calibri"/>
              </a:rPr>
              <a:t>ed</a:t>
            </a:r>
            <a:r>
              <a:rPr lang="tr-TR" sz="1200" spc="-19" dirty="0">
                <a:cs typeface="Calibri"/>
              </a:rPr>
              <a:t>i</a:t>
            </a:r>
            <a:r>
              <a:rPr lang="tr-TR" sz="1200" spc="-214" dirty="0">
                <a:cs typeface="Calibri"/>
              </a:rPr>
              <a:t>r   </a:t>
            </a:r>
            <a:endParaRPr lang="tr-TR" sz="1200" dirty="0"/>
          </a:p>
          <a:p>
            <a:pPr>
              <a:spcBef>
                <a:spcPts val="10"/>
              </a:spcBef>
            </a:pPr>
            <a:endParaRPr lang="tr-TR" sz="1200" dirty="0"/>
          </a:p>
          <a:p>
            <a:pPr marL="180975" marR="9525" indent="-171450">
              <a:buFont typeface="Wingdings" pitchFamily="2" charset="2"/>
              <a:buChar char="Ø"/>
            </a:pPr>
            <a:r>
              <a:rPr lang="tr-TR" sz="1200" spc="-15" dirty="0">
                <a:cs typeface="Calibri"/>
              </a:rPr>
              <a:t>Dön</a:t>
            </a:r>
            <a:r>
              <a:rPr lang="tr-TR" sz="1200" spc="-19" dirty="0">
                <a:cs typeface="Calibri"/>
              </a:rPr>
              <a:t>ü</a:t>
            </a:r>
            <a:r>
              <a:rPr lang="tr-TR" sz="1200" spc="-11" dirty="0">
                <a:cs typeface="Calibri"/>
              </a:rPr>
              <a:t>ş</a:t>
            </a:r>
            <a:r>
              <a:rPr lang="tr-TR" sz="1200" spc="26" dirty="0">
                <a:cs typeface="Calibri"/>
              </a:rPr>
              <a:t> </a:t>
            </a:r>
            <a:r>
              <a:rPr lang="tr-TR" sz="1200" spc="-38" dirty="0">
                <a:cs typeface="Calibri"/>
              </a:rPr>
              <a:t>t</a:t>
            </a:r>
            <a:r>
              <a:rPr lang="tr-TR" sz="1200" spc="-8" dirty="0">
                <a:cs typeface="Calibri"/>
              </a:rPr>
              <a:t>ari</a:t>
            </a:r>
            <a:r>
              <a:rPr lang="tr-TR" sz="1200" spc="-23" dirty="0">
                <a:cs typeface="Calibri"/>
              </a:rPr>
              <a:t>h</a:t>
            </a:r>
            <a:r>
              <a:rPr lang="tr-TR" sz="1200" spc="-8" dirty="0">
                <a:cs typeface="Calibri"/>
              </a:rPr>
              <a:t>i</a:t>
            </a:r>
            <a:r>
              <a:rPr lang="tr-TR" sz="1200" spc="-23" dirty="0">
                <a:cs typeface="Calibri"/>
              </a:rPr>
              <a:t>n</a:t>
            </a:r>
            <a:r>
              <a:rPr lang="tr-TR" sz="1200" dirty="0">
                <a:cs typeface="Calibri"/>
              </a:rPr>
              <a:t>i</a:t>
            </a:r>
            <a:r>
              <a:rPr lang="tr-TR" sz="1200" spc="-53" dirty="0">
                <a:cs typeface="Calibri"/>
              </a:rPr>
              <a:t>z</a:t>
            </a:r>
            <a:r>
              <a:rPr lang="tr-TR" sz="1200" spc="-11" dirty="0">
                <a:cs typeface="Calibri"/>
              </a:rPr>
              <a:t>den</a:t>
            </a:r>
            <a:r>
              <a:rPr lang="tr-TR" sz="1200" spc="30" dirty="0">
                <a:cs typeface="Calibri"/>
              </a:rPr>
              <a:t> </a:t>
            </a:r>
            <a:r>
              <a:rPr lang="tr-TR" sz="1200" spc="-11" dirty="0">
                <a:cs typeface="Calibri"/>
              </a:rPr>
              <a:t>son</a:t>
            </a:r>
            <a:r>
              <a:rPr lang="tr-TR" sz="1200" spc="-60" dirty="0">
                <a:cs typeface="Calibri"/>
              </a:rPr>
              <a:t>r</a:t>
            </a:r>
            <a:r>
              <a:rPr lang="tr-TR" sz="1200" spc="-11" dirty="0">
                <a:cs typeface="Calibri"/>
              </a:rPr>
              <a:t>a</a:t>
            </a:r>
            <a:r>
              <a:rPr lang="tr-TR" sz="1200" spc="23" dirty="0">
                <a:cs typeface="Calibri"/>
              </a:rPr>
              <a:t> </a:t>
            </a:r>
            <a:r>
              <a:rPr lang="tr-TR" sz="1200" spc="-11" dirty="0">
                <a:cs typeface="Calibri"/>
              </a:rPr>
              <a:t>en</a:t>
            </a:r>
            <a:r>
              <a:rPr lang="tr-TR" sz="1200" spc="4" dirty="0">
                <a:cs typeface="Calibri"/>
              </a:rPr>
              <a:t> </a:t>
            </a:r>
            <a:r>
              <a:rPr lang="tr-TR" sz="1200" spc="-26" dirty="0">
                <a:cs typeface="Calibri"/>
              </a:rPr>
              <a:t>g</a:t>
            </a:r>
            <a:r>
              <a:rPr lang="tr-TR" sz="1200" spc="-11" dirty="0">
                <a:cs typeface="Calibri"/>
              </a:rPr>
              <a:t>eç</a:t>
            </a:r>
            <a:r>
              <a:rPr lang="tr-TR" sz="1200" spc="-4" dirty="0">
                <a:cs typeface="Calibri"/>
              </a:rPr>
              <a:t> </a:t>
            </a:r>
            <a:r>
              <a:rPr lang="tr-TR" sz="1200" spc="-11" dirty="0">
                <a:cs typeface="Calibri"/>
              </a:rPr>
              <a:t>30</a:t>
            </a:r>
            <a:r>
              <a:rPr lang="tr-TR" sz="1200" spc="11" dirty="0">
                <a:cs typeface="Calibri"/>
              </a:rPr>
              <a:t> </a:t>
            </a:r>
            <a:r>
              <a:rPr lang="tr-TR" sz="1200" spc="-11" dirty="0">
                <a:cs typeface="Calibri"/>
              </a:rPr>
              <a:t>gün</a:t>
            </a:r>
            <a:r>
              <a:rPr lang="tr-TR" sz="1200" spc="11" dirty="0">
                <a:cs typeface="Calibri"/>
              </a:rPr>
              <a:t> </a:t>
            </a:r>
            <a:r>
              <a:rPr lang="tr-TR" sz="1200" spc="-11" dirty="0">
                <a:cs typeface="Calibri"/>
              </a:rPr>
              <a:t>içer</a:t>
            </a:r>
            <a:r>
              <a:rPr lang="tr-TR" sz="1200" spc="-19" dirty="0">
                <a:cs typeface="Calibri"/>
              </a:rPr>
              <a:t>i</a:t>
            </a:r>
            <a:r>
              <a:rPr lang="tr-TR" sz="1200" spc="-8" dirty="0">
                <a:cs typeface="Calibri"/>
              </a:rPr>
              <a:t>si</a:t>
            </a:r>
            <a:r>
              <a:rPr lang="tr-TR" sz="1200" spc="-23" dirty="0">
                <a:cs typeface="Calibri"/>
              </a:rPr>
              <a:t>n</a:t>
            </a:r>
            <a:r>
              <a:rPr lang="tr-TR" sz="1200" spc="-11" dirty="0">
                <a:cs typeface="Calibri"/>
              </a:rPr>
              <a:t>de</a:t>
            </a:r>
            <a:r>
              <a:rPr lang="tr-TR" sz="1200" spc="15" dirty="0">
                <a:cs typeface="Calibri"/>
              </a:rPr>
              <a:t> </a:t>
            </a:r>
            <a:r>
              <a:rPr lang="tr-TR" sz="1200" spc="-15" dirty="0">
                <a:cs typeface="Calibri"/>
              </a:rPr>
              <a:t>Uluslararası</a:t>
            </a:r>
            <a:r>
              <a:rPr lang="tr-TR" sz="1200" spc="15" dirty="0">
                <a:cs typeface="Calibri"/>
              </a:rPr>
              <a:t> </a:t>
            </a:r>
            <a:r>
              <a:rPr lang="tr-TR" sz="1200" dirty="0">
                <a:cs typeface="Calibri"/>
              </a:rPr>
              <a:t>İl</a:t>
            </a:r>
            <a:r>
              <a:rPr lang="tr-TR" sz="1200" spc="-11" dirty="0">
                <a:cs typeface="Calibri"/>
              </a:rPr>
              <a:t>işk</a:t>
            </a:r>
            <a:r>
              <a:rPr lang="tr-TR" sz="1200" spc="-15" dirty="0">
                <a:cs typeface="Calibri"/>
              </a:rPr>
              <a:t>i</a:t>
            </a:r>
            <a:r>
              <a:rPr lang="tr-TR" sz="1200" spc="-8" dirty="0">
                <a:cs typeface="Calibri"/>
              </a:rPr>
              <a:t>ler </a:t>
            </a:r>
            <a:r>
              <a:rPr lang="tr-TR" sz="1200" spc="-53" dirty="0">
                <a:cs typeface="Calibri"/>
              </a:rPr>
              <a:t>K</a:t>
            </a:r>
            <a:r>
              <a:rPr lang="tr-TR" sz="1200" spc="-11" dirty="0">
                <a:cs typeface="Calibri"/>
              </a:rPr>
              <a:t>oo</a:t>
            </a:r>
            <a:r>
              <a:rPr lang="tr-TR" sz="1200" spc="-34" dirty="0">
                <a:cs typeface="Calibri"/>
              </a:rPr>
              <a:t>r</a:t>
            </a:r>
            <a:r>
              <a:rPr lang="tr-TR" sz="1200" spc="-11" dirty="0">
                <a:cs typeface="Calibri"/>
              </a:rPr>
              <a:t>d</a:t>
            </a:r>
            <a:r>
              <a:rPr lang="tr-TR" sz="1200" spc="-19" dirty="0">
                <a:cs typeface="Calibri"/>
              </a:rPr>
              <a:t>i</a:t>
            </a:r>
            <a:r>
              <a:rPr lang="tr-TR" sz="1200" spc="-11" dirty="0">
                <a:cs typeface="Calibri"/>
              </a:rPr>
              <a:t>n</a:t>
            </a:r>
            <a:r>
              <a:rPr lang="tr-TR" sz="1200" spc="-30" dirty="0">
                <a:cs typeface="Calibri"/>
              </a:rPr>
              <a:t>at</a:t>
            </a:r>
            <a:r>
              <a:rPr lang="tr-TR" sz="1200" spc="-11" dirty="0">
                <a:cs typeface="Calibri"/>
              </a:rPr>
              <a:t>örl</a:t>
            </a:r>
            <a:r>
              <a:rPr lang="tr-TR" sz="1200" spc="-23" dirty="0">
                <a:cs typeface="Calibri"/>
              </a:rPr>
              <a:t>ü</a:t>
            </a:r>
            <a:r>
              <a:rPr lang="tr-TR" sz="1200" spc="-11" dirty="0">
                <a:cs typeface="Calibri"/>
              </a:rPr>
              <a:t>ğün</a:t>
            </a:r>
            <a:r>
              <a:rPr lang="tr-TR" sz="1200" spc="-19" dirty="0">
                <a:cs typeface="Calibri"/>
              </a:rPr>
              <a:t>e belgelerinizi teslim etmelisiniz</a:t>
            </a:r>
            <a:r>
              <a:rPr lang="tr-TR" sz="1200" spc="-8" dirty="0">
                <a:cs typeface="Calibri"/>
              </a:rPr>
              <a:t>.</a:t>
            </a:r>
            <a:endParaRPr lang="tr-TR" sz="1200" dirty="0">
              <a:cs typeface="Calibri"/>
            </a:endParaRPr>
          </a:p>
          <a:p>
            <a:pPr>
              <a:spcBef>
                <a:spcPts val="26"/>
              </a:spcBef>
            </a:pPr>
            <a:endParaRPr lang="tr-TR" sz="1200" dirty="0"/>
          </a:p>
          <a:p>
            <a:pPr marL="9525">
              <a:buFont typeface="Wingdings" pitchFamily="2" charset="2"/>
              <a:buChar char="Ø"/>
            </a:pPr>
            <a:r>
              <a:rPr lang="tr-TR" sz="1200" dirty="0">
                <a:cs typeface="Calibri"/>
              </a:rPr>
              <a:t>Sunmanız </a:t>
            </a:r>
            <a:r>
              <a:rPr lang="tr-TR" sz="1200" spc="-23" dirty="0">
                <a:cs typeface="Calibri"/>
              </a:rPr>
              <a:t>g</a:t>
            </a:r>
            <a:r>
              <a:rPr lang="tr-TR" sz="1200" dirty="0">
                <a:cs typeface="Calibri"/>
              </a:rPr>
              <a:t>e</a:t>
            </a:r>
            <a:r>
              <a:rPr lang="tr-TR" sz="1200" spc="-23" dirty="0">
                <a:cs typeface="Calibri"/>
              </a:rPr>
              <a:t>r</a:t>
            </a:r>
            <a:r>
              <a:rPr lang="tr-TR" sz="1200" dirty="0">
                <a:cs typeface="Calibri"/>
              </a:rPr>
              <a:t>e</a:t>
            </a:r>
            <a:r>
              <a:rPr lang="tr-TR" sz="1200" spc="-53" dirty="0">
                <a:cs typeface="Calibri"/>
              </a:rPr>
              <a:t>k</a:t>
            </a:r>
            <a:r>
              <a:rPr lang="tr-TR" sz="1200" dirty="0">
                <a:cs typeface="Calibri"/>
              </a:rPr>
              <a:t>en</a:t>
            </a:r>
            <a:r>
              <a:rPr lang="tr-TR" sz="1200" spc="-8" dirty="0">
                <a:cs typeface="Calibri"/>
              </a:rPr>
              <a:t> </a:t>
            </a:r>
            <a:r>
              <a:rPr lang="tr-TR" sz="1200" dirty="0">
                <a:cs typeface="Calibri"/>
              </a:rPr>
              <a:t>bel</a:t>
            </a:r>
            <a:r>
              <a:rPr lang="tr-TR" sz="1200" spc="-19" dirty="0">
                <a:cs typeface="Calibri"/>
              </a:rPr>
              <a:t>g</a:t>
            </a:r>
            <a:r>
              <a:rPr lang="tr-TR" sz="1200" dirty="0">
                <a:cs typeface="Calibri"/>
              </a:rPr>
              <a:t>el</a:t>
            </a:r>
            <a:r>
              <a:rPr lang="tr-TR" sz="1200" spc="4" dirty="0">
                <a:cs typeface="Calibri"/>
              </a:rPr>
              <a:t>e</a:t>
            </a:r>
            <a:r>
              <a:rPr lang="tr-TR" sz="1200" dirty="0">
                <a:cs typeface="Calibri"/>
              </a:rPr>
              <a:t>r;                                               </a:t>
            </a:r>
          </a:p>
          <a:p>
            <a:pPr>
              <a:spcBef>
                <a:spcPts val="8"/>
              </a:spcBef>
            </a:pPr>
            <a:endParaRPr lang="tr-TR" sz="1200" dirty="0"/>
          </a:p>
          <a:p>
            <a:pPr marL="689610" lvl="1" indent="-222885">
              <a:buSzPct val="120000"/>
              <a:buFont typeface="Arial"/>
              <a:buChar char="•"/>
              <a:tabLst>
                <a:tab pos="231934" algn="l"/>
              </a:tabLst>
            </a:pPr>
            <a:r>
              <a:rPr lang="tr-TR" sz="1200" dirty="0" err="1">
                <a:cs typeface="Calibri"/>
              </a:rPr>
              <a:t>E</a:t>
            </a:r>
            <a:r>
              <a:rPr lang="tr-TR" sz="1200" spc="-30" dirty="0" err="1">
                <a:cs typeface="Calibri"/>
              </a:rPr>
              <a:t>r</a:t>
            </a:r>
            <a:r>
              <a:rPr lang="tr-TR" sz="1200" dirty="0" err="1">
                <a:cs typeface="Calibri"/>
              </a:rPr>
              <a:t>as</a:t>
            </a:r>
            <a:r>
              <a:rPr lang="tr-TR" sz="1200" spc="-8" dirty="0" err="1">
                <a:cs typeface="Calibri"/>
              </a:rPr>
              <a:t>m</a:t>
            </a:r>
            <a:r>
              <a:rPr lang="tr-TR" sz="1200" dirty="0" err="1">
                <a:cs typeface="Calibri"/>
              </a:rPr>
              <a:t>us</a:t>
            </a:r>
            <a:r>
              <a:rPr lang="tr-TR" sz="1200" spc="4" dirty="0">
                <a:cs typeface="Calibri"/>
              </a:rPr>
              <a:t> </a:t>
            </a:r>
            <a:r>
              <a:rPr lang="tr-TR" sz="1200" dirty="0">
                <a:cs typeface="Calibri"/>
              </a:rPr>
              <a:t>eğit</a:t>
            </a:r>
            <a:r>
              <a:rPr lang="tr-TR" sz="1200" spc="-8" dirty="0">
                <a:cs typeface="Calibri"/>
              </a:rPr>
              <a:t>i</a:t>
            </a:r>
            <a:r>
              <a:rPr lang="tr-TR" sz="1200" dirty="0">
                <a:cs typeface="Calibri"/>
              </a:rPr>
              <a:t>m sü</a:t>
            </a:r>
            <a:r>
              <a:rPr lang="tr-TR" sz="1200" spc="-23" dirty="0">
                <a:cs typeface="Calibri"/>
              </a:rPr>
              <a:t>r</a:t>
            </a:r>
            <a:r>
              <a:rPr lang="tr-TR" sz="1200" dirty="0">
                <a:cs typeface="Calibri"/>
              </a:rPr>
              <a:t>es</a:t>
            </a:r>
            <a:r>
              <a:rPr lang="tr-TR" sz="1200" spc="-8" dirty="0">
                <a:cs typeface="Calibri"/>
              </a:rPr>
              <a:t>i</a:t>
            </a:r>
            <a:r>
              <a:rPr lang="tr-TR" sz="1200" dirty="0">
                <a:cs typeface="Calibri"/>
              </a:rPr>
              <a:t>ni</a:t>
            </a:r>
            <a:r>
              <a:rPr lang="tr-TR" sz="1200" spc="19" dirty="0">
                <a:cs typeface="Calibri"/>
              </a:rPr>
              <a:t> </a:t>
            </a:r>
            <a:r>
              <a:rPr lang="tr-TR" sz="1200" dirty="0">
                <a:cs typeface="Calibri"/>
              </a:rPr>
              <a:t>bel</a:t>
            </a:r>
            <a:r>
              <a:rPr lang="tr-TR" sz="1200" spc="-8" dirty="0">
                <a:cs typeface="Calibri"/>
              </a:rPr>
              <a:t>i</a:t>
            </a:r>
            <a:r>
              <a:rPr lang="tr-TR" sz="1200" dirty="0">
                <a:cs typeface="Calibri"/>
              </a:rPr>
              <a:t>r</a:t>
            </a:r>
            <a:r>
              <a:rPr lang="tr-TR" sz="1200" spc="-23" dirty="0">
                <a:cs typeface="Calibri"/>
              </a:rPr>
              <a:t>t</a:t>
            </a:r>
            <a:r>
              <a:rPr lang="tr-TR" sz="1200" dirty="0">
                <a:cs typeface="Calibri"/>
              </a:rPr>
              <a:t>en</a:t>
            </a:r>
            <a:r>
              <a:rPr lang="tr-TR" sz="1200" spc="15" dirty="0">
                <a:cs typeface="Calibri"/>
              </a:rPr>
              <a:t> </a:t>
            </a:r>
            <a:r>
              <a:rPr lang="tr-TR" sz="1200" u="sng" dirty="0" err="1">
                <a:cs typeface="Calibri"/>
              </a:rPr>
              <a:t>Co</a:t>
            </a:r>
            <a:r>
              <a:rPr lang="tr-TR" sz="1200" u="sng" spc="-8" dirty="0" err="1">
                <a:cs typeface="Calibri"/>
              </a:rPr>
              <a:t>n</a:t>
            </a:r>
            <a:r>
              <a:rPr lang="tr-TR" sz="1200" u="sng" dirty="0" err="1">
                <a:cs typeface="Calibri"/>
              </a:rPr>
              <a:t>fi</a:t>
            </a:r>
            <a:r>
              <a:rPr lang="tr-TR" sz="1200" u="sng" spc="-8" dirty="0" err="1">
                <a:cs typeface="Calibri"/>
              </a:rPr>
              <a:t>r</a:t>
            </a:r>
            <a:r>
              <a:rPr lang="tr-TR" sz="1200" u="sng" dirty="0" err="1">
                <a:cs typeface="Calibri"/>
              </a:rPr>
              <a:t>m</a:t>
            </a:r>
            <a:r>
              <a:rPr lang="tr-TR" sz="1200" u="sng" spc="-23" dirty="0" err="1">
                <a:cs typeface="Calibri"/>
              </a:rPr>
              <a:t>a</a:t>
            </a:r>
            <a:r>
              <a:rPr lang="tr-TR" sz="1200" u="sng" dirty="0" err="1">
                <a:cs typeface="Calibri"/>
              </a:rPr>
              <a:t>tion</a:t>
            </a:r>
            <a:r>
              <a:rPr lang="tr-TR" sz="1200" u="sng" dirty="0">
                <a:cs typeface="Calibri"/>
              </a:rPr>
              <a:t> of</a:t>
            </a:r>
            <a:r>
              <a:rPr lang="tr-TR" sz="1200" u="sng" spc="-15" dirty="0">
                <a:cs typeface="Calibri"/>
              </a:rPr>
              <a:t> </a:t>
            </a:r>
            <a:r>
              <a:rPr lang="tr-TR" sz="1200" u="sng" dirty="0" err="1">
                <a:cs typeface="Calibri"/>
              </a:rPr>
              <a:t>S</a:t>
            </a:r>
            <a:r>
              <a:rPr lang="tr-TR" sz="1200" u="sng" spc="-19" dirty="0" err="1">
                <a:cs typeface="Calibri"/>
              </a:rPr>
              <a:t>t</a:t>
            </a:r>
            <a:r>
              <a:rPr lang="tr-TR" sz="1200" u="sng" spc="-30" dirty="0" err="1">
                <a:cs typeface="Calibri"/>
              </a:rPr>
              <a:t>a</a:t>
            </a:r>
            <a:r>
              <a:rPr lang="tr-TR" sz="1200" u="sng" dirty="0" err="1">
                <a:cs typeface="Calibri"/>
              </a:rPr>
              <a:t>y</a:t>
            </a:r>
            <a:r>
              <a:rPr lang="tr-TR" sz="1200" u="sng" dirty="0">
                <a:cs typeface="Calibri"/>
              </a:rPr>
              <a:t>/</a:t>
            </a:r>
            <a:r>
              <a:rPr lang="tr-TR" sz="1200" u="sng" dirty="0" err="1">
                <a:cs typeface="Calibri"/>
              </a:rPr>
              <a:t>Certificate</a:t>
            </a:r>
            <a:r>
              <a:rPr lang="tr-TR" sz="1200" u="sng" dirty="0">
                <a:cs typeface="Calibri"/>
              </a:rPr>
              <a:t> of </a:t>
            </a:r>
            <a:r>
              <a:rPr lang="tr-TR" sz="1200" u="sng" dirty="0" err="1">
                <a:cs typeface="Calibri"/>
              </a:rPr>
              <a:t>Attendance</a:t>
            </a:r>
            <a:r>
              <a:rPr lang="tr-TR" sz="1200" u="sng" spc="-4" dirty="0">
                <a:cs typeface="Calibri"/>
              </a:rPr>
              <a:t> </a:t>
            </a:r>
            <a:r>
              <a:rPr lang="tr-TR" sz="1200" dirty="0">
                <a:cs typeface="Calibri"/>
              </a:rPr>
              <a:t>Bel</a:t>
            </a:r>
            <a:r>
              <a:rPr lang="tr-TR" sz="1200" spc="-8" dirty="0">
                <a:cs typeface="Calibri"/>
              </a:rPr>
              <a:t>g</a:t>
            </a:r>
            <a:r>
              <a:rPr lang="tr-TR" sz="1200" dirty="0">
                <a:cs typeface="Calibri"/>
              </a:rPr>
              <a:t>es</a:t>
            </a:r>
            <a:r>
              <a:rPr lang="tr-TR" sz="1200" spc="-8" dirty="0">
                <a:cs typeface="Calibri"/>
              </a:rPr>
              <a:t>i</a:t>
            </a:r>
            <a:r>
              <a:rPr lang="tr-TR" sz="1200" dirty="0">
                <a:cs typeface="Calibri"/>
              </a:rPr>
              <a:t>.</a:t>
            </a:r>
          </a:p>
          <a:p>
            <a:pPr lvl="1">
              <a:spcBef>
                <a:spcPts val="7"/>
              </a:spcBef>
            </a:pPr>
            <a:endParaRPr lang="tr-TR" sz="1200" dirty="0"/>
          </a:p>
          <a:p>
            <a:pPr marL="638175" lvl="1" indent="-171450">
              <a:buFont typeface="Arial"/>
              <a:buChar char="•"/>
              <a:tabLst>
                <a:tab pos="180499" algn="l"/>
              </a:tabLst>
            </a:pPr>
            <a:r>
              <a:rPr lang="tr-TR" sz="1200" dirty="0">
                <a:cs typeface="Calibri"/>
              </a:rPr>
              <a:t>Ö</a:t>
            </a:r>
            <a:r>
              <a:rPr lang="tr-TR" sz="1200" spc="4" dirty="0">
                <a:cs typeface="Calibri"/>
              </a:rPr>
              <a:t>ğ</a:t>
            </a:r>
            <a:r>
              <a:rPr lang="tr-TR" sz="1200" spc="-23" dirty="0">
                <a:cs typeface="Calibri"/>
              </a:rPr>
              <a:t>r</a:t>
            </a:r>
            <a:r>
              <a:rPr lang="tr-TR" sz="1200" dirty="0">
                <a:cs typeface="Calibri"/>
              </a:rPr>
              <a:t>enim</a:t>
            </a:r>
            <a:r>
              <a:rPr lang="tr-TR" sz="1200" spc="-11" dirty="0">
                <a:cs typeface="Calibri"/>
              </a:rPr>
              <a:t> </a:t>
            </a:r>
            <a:r>
              <a:rPr lang="tr-TR" sz="1200" dirty="0">
                <a:cs typeface="Calibri"/>
              </a:rPr>
              <a:t>A</a:t>
            </a:r>
            <a:r>
              <a:rPr lang="tr-TR" sz="1200" spc="4" dirty="0">
                <a:cs typeface="Calibri"/>
              </a:rPr>
              <a:t>n</a:t>
            </a:r>
            <a:r>
              <a:rPr lang="tr-TR" sz="1200" dirty="0">
                <a:cs typeface="Calibri"/>
              </a:rPr>
              <a:t>la</a:t>
            </a:r>
            <a:r>
              <a:rPr lang="tr-TR" sz="1200" spc="-8" dirty="0">
                <a:cs typeface="Calibri"/>
              </a:rPr>
              <a:t>ş</a:t>
            </a:r>
            <a:r>
              <a:rPr lang="tr-TR" sz="1200" dirty="0">
                <a:cs typeface="Calibri"/>
              </a:rPr>
              <a:t>man</a:t>
            </a:r>
            <a:r>
              <a:rPr lang="tr-TR" sz="1200" spc="-8" dirty="0">
                <a:cs typeface="Calibri"/>
              </a:rPr>
              <a:t>ı</a:t>
            </a:r>
            <a:r>
              <a:rPr lang="tr-TR" sz="1200" dirty="0">
                <a:cs typeface="Calibri"/>
              </a:rPr>
              <a:t>zın </a:t>
            </a:r>
            <a:r>
              <a:rPr lang="tr-TR" sz="1200" dirty="0" err="1">
                <a:cs typeface="Calibri"/>
              </a:rPr>
              <a:t>Dur</a:t>
            </a:r>
            <a:r>
              <a:rPr lang="tr-TR" sz="1200" spc="-8" dirty="0" err="1">
                <a:cs typeface="Calibri"/>
              </a:rPr>
              <a:t>i</a:t>
            </a:r>
            <a:r>
              <a:rPr lang="tr-TR" sz="1200" dirty="0" err="1">
                <a:cs typeface="Calibri"/>
              </a:rPr>
              <a:t>n</a:t>
            </a:r>
            <a:r>
              <a:rPr lang="tr-TR" sz="1200" spc="4" dirty="0" err="1">
                <a:cs typeface="Calibri"/>
              </a:rPr>
              <a:t>g</a:t>
            </a:r>
            <a:r>
              <a:rPr lang="tr-TR" sz="1200" spc="4" dirty="0">
                <a:cs typeface="Calibri"/>
              </a:rPr>
              <a:t> </a:t>
            </a:r>
            <a:r>
              <a:rPr lang="tr-TR" sz="1200" spc="4" dirty="0" err="1">
                <a:cs typeface="Calibri"/>
              </a:rPr>
              <a:t>the</a:t>
            </a:r>
            <a:r>
              <a:rPr lang="tr-TR" sz="1200" spc="4" dirty="0">
                <a:cs typeface="Calibri"/>
              </a:rPr>
              <a:t> </a:t>
            </a:r>
            <a:r>
              <a:rPr lang="tr-TR" sz="1200" spc="4" dirty="0" err="1">
                <a:cs typeface="Calibri"/>
              </a:rPr>
              <a:t>Mobility</a:t>
            </a:r>
            <a:r>
              <a:rPr lang="tr-TR" sz="1200" spc="4" dirty="0">
                <a:cs typeface="Calibri"/>
              </a:rPr>
              <a:t> kısmının tüm taraflarca onaylanmış hali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6"/>
              </a:spcBef>
              <a:buFont typeface="Arial"/>
              <a:buChar char="•"/>
            </a:pPr>
            <a:endParaRPr lang="tr-TR" sz="1200" dirty="0"/>
          </a:p>
          <a:p>
            <a:pPr marL="638175" lvl="1" indent="-171450">
              <a:buFont typeface="Arial"/>
              <a:buChar char="•"/>
              <a:tabLst>
                <a:tab pos="180499" algn="l"/>
              </a:tabLst>
            </a:pPr>
            <a:r>
              <a:rPr lang="tr-TR" sz="1200" spc="-113" dirty="0">
                <a:cs typeface="Calibri"/>
              </a:rPr>
              <a:t>Akademik Tanınma</a:t>
            </a:r>
            <a:r>
              <a:rPr lang="tr-TR" sz="1200" spc="-8" dirty="0">
                <a:cs typeface="Calibri"/>
              </a:rPr>
              <a:t>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5"/>
              </a:spcBef>
              <a:buFont typeface="Arial"/>
              <a:buChar char="•"/>
            </a:pPr>
            <a:endParaRPr lang="tr-TR" sz="1200" dirty="0"/>
          </a:p>
          <a:p>
            <a:pPr marL="638175" lvl="1" indent="-171450">
              <a:buFont typeface="Arial"/>
              <a:buChar char="•"/>
              <a:tabLst>
                <a:tab pos="180499" algn="l"/>
              </a:tabLst>
            </a:pPr>
            <a:r>
              <a:rPr lang="tr-TR" sz="1200" dirty="0">
                <a:cs typeface="Calibri"/>
              </a:rPr>
              <a:t>Karşı kurumdan aldığınız, oradaki</a:t>
            </a:r>
            <a:r>
              <a:rPr lang="tr-TR" sz="1200" spc="-11" dirty="0">
                <a:cs typeface="Calibri"/>
              </a:rPr>
              <a:t> </a:t>
            </a:r>
            <a:r>
              <a:rPr lang="tr-TR" sz="1200" dirty="0">
                <a:cs typeface="Calibri"/>
              </a:rPr>
              <a:t>de</a:t>
            </a:r>
            <a:r>
              <a:rPr lang="tr-TR" sz="1200" spc="-30" dirty="0">
                <a:cs typeface="Calibri"/>
              </a:rPr>
              <a:t>r</a:t>
            </a:r>
            <a:r>
              <a:rPr lang="tr-TR" sz="1200" dirty="0">
                <a:cs typeface="Calibri"/>
              </a:rPr>
              <a:t>s</a:t>
            </a:r>
            <a:r>
              <a:rPr lang="tr-TR" sz="1200" spc="-8" dirty="0">
                <a:cs typeface="Calibri"/>
              </a:rPr>
              <a:t>l</a:t>
            </a:r>
            <a:r>
              <a:rPr lang="tr-TR" sz="1200" dirty="0">
                <a:cs typeface="Calibri"/>
              </a:rPr>
              <a:t>e</a:t>
            </a:r>
            <a:r>
              <a:rPr lang="tr-TR" sz="1200" spc="-23" dirty="0">
                <a:cs typeface="Calibri"/>
              </a:rPr>
              <a:t>r</a:t>
            </a:r>
            <a:r>
              <a:rPr lang="tr-TR" sz="1200" dirty="0">
                <a:cs typeface="Calibri"/>
              </a:rPr>
              <a:t>den</a:t>
            </a:r>
            <a:r>
              <a:rPr lang="tr-TR" sz="1200" spc="11" dirty="0">
                <a:cs typeface="Calibri"/>
              </a:rPr>
              <a:t> </a:t>
            </a:r>
            <a:r>
              <a:rPr lang="tr-TR" sz="1200" dirty="0">
                <a:cs typeface="Calibri"/>
              </a:rPr>
              <a:t>başarı</a:t>
            </a:r>
            <a:r>
              <a:rPr lang="tr-TR" sz="1200" spc="4" dirty="0">
                <a:cs typeface="Calibri"/>
              </a:rPr>
              <a:t> </a:t>
            </a:r>
            <a:r>
              <a:rPr lang="tr-TR" sz="1200" dirty="0">
                <a:cs typeface="Calibri"/>
              </a:rPr>
              <a:t>d</a:t>
            </a:r>
            <a:r>
              <a:rPr lang="tr-TR" sz="1200" spc="4" dirty="0">
                <a:cs typeface="Calibri"/>
              </a:rPr>
              <a:t>u</a:t>
            </a:r>
            <a:r>
              <a:rPr lang="tr-TR" sz="1200" dirty="0">
                <a:cs typeface="Calibri"/>
              </a:rPr>
              <a:t>rumunu</a:t>
            </a:r>
            <a:r>
              <a:rPr lang="tr-TR" sz="1200" spc="-11" dirty="0">
                <a:cs typeface="Calibri"/>
              </a:rPr>
              <a:t>z</a:t>
            </a:r>
            <a:r>
              <a:rPr lang="tr-TR" sz="1200" dirty="0">
                <a:cs typeface="Calibri"/>
              </a:rPr>
              <a:t>u</a:t>
            </a:r>
            <a:r>
              <a:rPr lang="tr-TR" sz="1200" spc="-30" dirty="0">
                <a:cs typeface="Calibri"/>
              </a:rPr>
              <a:t> </a:t>
            </a:r>
            <a:r>
              <a:rPr lang="tr-TR" sz="1200" spc="-8" dirty="0">
                <a:cs typeface="Calibri"/>
              </a:rPr>
              <a:t>g</a:t>
            </a:r>
            <a:r>
              <a:rPr lang="tr-TR" sz="1200" dirty="0">
                <a:cs typeface="Calibri"/>
              </a:rPr>
              <a:t>ö</a:t>
            </a:r>
            <a:r>
              <a:rPr lang="tr-TR" sz="1200" spc="-23" dirty="0">
                <a:cs typeface="Calibri"/>
              </a:rPr>
              <a:t>s</a:t>
            </a:r>
            <a:r>
              <a:rPr lang="tr-TR" sz="1200" spc="-19" dirty="0">
                <a:cs typeface="Calibri"/>
              </a:rPr>
              <a:t>t</a:t>
            </a:r>
            <a:r>
              <a:rPr lang="tr-TR" sz="1200" dirty="0">
                <a:cs typeface="Calibri"/>
              </a:rPr>
              <a:t>er</a:t>
            </a:r>
            <a:r>
              <a:rPr lang="tr-TR" sz="1200" spc="-8" dirty="0">
                <a:cs typeface="Calibri"/>
              </a:rPr>
              <a:t>i</a:t>
            </a:r>
            <a:r>
              <a:rPr lang="tr-TR" sz="1200" dirty="0">
                <a:cs typeface="Calibri"/>
              </a:rPr>
              <a:t>r</a:t>
            </a:r>
            <a:r>
              <a:rPr lang="tr-TR" sz="1200" spc="8" dirty="0">
                <a:cs typeface="Calibri"/>
              </a:rPr>
              <a:t> </a:t>
            </a:r>
            <a:r>
              <a:rPr lang="tr-TR" sz="1200" dirty="0">
                <a:cs typeface="Calibri"/>
              </a:rPr>
              <a:t>t</a:t>
            </a:r>
            <a:r>
              <a:rPr lang="tr-TR" sz="1200" spc="-30" dirty="0">
                <a:cs typeface="Calibri"/>
              </a:rPr>
              <a:t>r</a:t>
            </a:r>
            <a:r>
              <a:rPr lang="tr-TR" sz="1200" dirty="0">
                <a:cs typeface="Calibri"/>
              </a:rPr>
              <a:t>anskr</a:t>
            </a:r>
            <a:r>
              <a:rPr lang="tr-TR" sz="1200" spc="-8" dirty="0">
                <a:cs typeface="Calibri"/>
              </a:rPr>
              <a:t>ip</a:t>
            </a:r>
            <a:r>
              <a:rPr lang="tr-TR" sz="1200" dirty="0">
                <a:cs typeface="Calibri"/>
              </a:rPr>
              <a:t>t</a:t>
            </a:r>
            <a:r>
              <a:rPr lang="tr-TR" sz="1200" spc="23" dirty="0">
                <a:cs typeface="Calibri"/>
              </a:rPr>
              <a:t> </a:t>
            </a:r>
            <a:r>
              <a:rPr lang="tr-TR" sz="1200" dirty="0">
                <a:cs typeface="Calibri"/>
              </a:rPr>
              <a:t>bel</a:t>
            </a:r>
            <a:r>
              <a:rPr lang="tr-TR" sz="1200" spc="-8" dirty="0">
                <a:cs typeface="Calibri"/>
              </a:rPr>
              <a:t>g</a:t>
            </a:r>
            <a:r>
              <a:rPr lang="tr-TR" sz="1200" dirty="0">
                <a:cs typeface="Calibri"/>
              </a:rPr>
              <a:t>eniz (transkriptin gecikmesi ya da olmaması durumunda onaylı Learning </a:t>
            </a:r>
            <a:r>
              <a:rPr lang="tr-TR" sz="1200" dirty="0" err="1">
                <a:cs typeface="Calibri"/>
              </a:rPr>
              <a:t>Agreement</a:t>
            </a:r>
            <a:r>
              <a:rPr lang="tr-TR" sz="1200" dirty="0">
                <a:cs typeface="Calibri"/>
              </a:rPr>
              <a:t> </a:t>
            </a:r>
            <a:r>
              <a:rPr lang="tr-TR" sz="1200" dirty="0" err="1">
                <a:cs typeface="Calibri"/>
              </a:rPr>
              <a:t>After</a:t>
            </a:r>
            <a:r>
              <a:rPr lang="tr-TR" sz="1200" dirty="0">
                <a:cs typeface="Calibri"/>
              </a:rPr>
              <a:t> </a:t>
            </a:r>
            <a:r>
              <a:rPr lang="tr-TR" sz="1200" dirty="0" err="1">
                <a:cs typeface="Calibri"/>
              </a:rPr>
              <a:t>the</a:t>
            </a:r>
            <a:r>
              <a:rPr lang="tr-TR" sz="1200" dirty="0">
                <a:cs typeface="Calibri"/>
              </a:rPr>
              <a:t> </a:t>
            </a:r>
            <a:r>
              <a:rPr lang="tr-TR" sz="1200" dirty="0" err="1">
                <a:cs typeface="Calibri"/>
              </a:rPr>
              <a:t>Mobility</a:t>
            </a:r>
            <a:r>
              <a:rPr lang="tr-TR" sz="1200" dirty="0">
                <a:cs typeface="Calibri"/>
              </a:rPr>
              <a:t> tablosu)</a:t>
            </a:r>
          </a:p>
          <a:p>
            <a:pPr lvl="1">
              <a:spcBef>
                <a:spcPts val="14"/>
              </a:spcBef>
              <a:buFont typeface="Arial"/>
              <a:buChar char="•"/>
            </a:pPr>
            <a:endParaRPr lang="tr-TR" sz="1200" dirty="0"/>
          </a:p>
          <a:p>
            <a:pPr marL="638175" lvl="1" indent="-171450">
              <a:buFont typeface="Arial"/>
              <a:buChar char="•"/>
              <a:tabLst>
                <a:tab pos="180499" algn="l"/>
              </a:tabLst>
            </a:pPr>
            <a:r>
              <a:rPr lang="tr-TR" sz="1200" spc="-41" dirty="0">
                <a:cs typeface="Calibri"/>
              </a:rPr>
              <a:t>P</a:t>
            </a:r>
            <a:r>
              <a:rPr lang="tr-TR" sz="1200" dirty="0">
                <a:cs typeface="Calibri"/>
              </a:rPr>
              <a:t>asaportun</a:t>
            </a:r>
            <a:r>
              <a:rPr lang="tr-TR" sz="1200" spc="4" dirty="0">
                <a:cs typeface="Calibri"/>
              </a:rPr>
              <a:t>u</a:t>
            </a:r>
            <a:r>
              <a:rPr lang="tr-TR" sz="1200" spc="-11" dirty="0">
                <a:cs typeface="Calibri"/>
              </a:rPr>
              <a:t>z</a:t>
            </a:r>
            <a:r>
              <a:rPr lang="tr-TR" sz="1200" dirty="0">
                <a:cs typeface="Calibri"/>
              </a:rPr>
              <a:t>un</a:t>
            </a:r>
            <a:r>
              <a:rPr lang="tr-TR" sz="1200" spc="-11" dirty="0">
                <a:cs typeface="Calibri"/>
              </a:rPr>
              <a:t> </a:t>
            </a:r>
            <a:r>
              <a:rPr lang="tr-TR" sz="1200" dirty="0">
                <a:cs typeface="Calibri"/>
              </a:rPr>
              <a:t>as</a:t>
            </a:r>
            <a:r>
              <a:rPr lang="tr-TR" sz="1200" spc="-8" dirty="0">
                <a:cs typeface="Calibri"/>
              </a:rPr>
              <a:t>l</a:t>
            </a:r>
            <a:r>
              <a:rPr lang="tr-TR" sz="1200" dirty="0">
                <a:cs typeface="Calibri"/>
              </a:rPr>
              <a:t>ı</a:t>
            </a:r>
            <a:r>
              <a:rPr lang="tr-TR" sz="1200" spc="15" dirty="0">
                <a:cs typeface="Calibri"/>
              </a:rPr>
              <a:t> </a:t>
            </a:r>
            <a:r>
              <a:rPr lang="tr-TR" sz="1200" spc="-23" dirty="0">
                <a:cs typeface="Calibri"/>
              </a:rPr>
              <a:t>v</a:t>
            </a:r>
            <a:r>
              <a:rPr lang="tr-TR" sz="1200" dirty="0">
                <a:cs typeface="Calibri"/>
              </a:rPr>
              <a:t>e</a:t>
            </a:r>
            <a:r>
              <a:rPr lang="tr-TR" sz="1200" spc="4" dirty="0">
                <a:cs typeface="Calibri"/>
              </a:rPr>
              <a:t> </a:t>
            </a:r>
            <a:r>
              <a:rPr lang="tr-TR" sz="1200" dirty="0">
                <a:cs typeface="Calibri"/>
              </a:rPr>
              <a:t>gir</a:t>
            </a:r>
            <a:r>
              <a:rPr lang="tr-TR" sz="1200" spc="-8" dirty="0">
                <a:cs typeface="Calibri"/>
              </a:rPr>
              <a:t>i</a:t>
            </a:r>
            <a:r>
              <a:rPr lang="tr-TR" sz="1200" spc="-4" dirty="0">
                <a:cs typeface="Calibri"/>
              </a:rPr>
              <a:t>ş-</a:t>
            </a:r>
            <a:r>
              <a:rPr lang="tr-TR" sz="1200" dirty="0">
                <a:cs typeface="Calibri"/>
              </a:rPr>
              <a:t>çıkış</a:t>
            </a:r>
            <a:r>
              <a:rPr lang="tr-TR" sz="1200" spc="11" dirty="0">
                <a:cs typeface="Calibri"/>
              </a:rPr>
              <a:t> </a:t>
            </a:r>
            <a:r>
              <a:rPr lang="tr-TR" sz="1200" dirty="0">
                <a:cs typeface="Calibri"/>
              </a:rPr>
              <a:t>dam</a:t>
            </a:r>
            <a:r>
              <a:rPr lang="tr-TR" sz="1200" spc="-26" dirty="0">
                <a:cs typeface="Calibri"/>
              </a:rPr>
              <a:t>g</a:t>
            </a:r>
            <a:r>
              <a:rPr lang="tr-TR" sz="1200" dirty="0">
                <a:cs typeface="Calibri"/>
              </a:rPr>
              <a:t>ala</a:t>
            </a:r>
            <a:r>
              <a:rPr lang="tr-TR" sz="1200" spc="-8" dirty="0">
                <a:cs typeface="Calibri"/>
              </a:rPr>
              <a:t>r</a:t>
            </a:r>
            <a:r>
              <a:rPr lang="tr-TR" sz="1200" dirty="0">
                <a:cs typeface="Calibri"/>
              </a:rPr>
              <a:t>ı</a:t>
            </a:r>
            <a:r>
              <a:rPr lang="tr-TR" sz="1200" spc="4" dirty="0">
                <a:cs typeface="Calibri"/>
              </a:rPr>
              <a:t> </a:t>
            </a:r>
            <a:r>
              <a:rPr lang="tr-TR" sz="1200" dirty="0">
                <a:cs typeface="Calibri"/>
              </a:rPr>
              <a:t>olan</a:t>
            </a:r>
            <a:r>
              <a:rPr lang="tr-TR" sz="1200" spc="-8" dirty="0">
                <a:cs typeface="Calibri"/>
              </a:rPr>
              <a:t> </a:t>
            </a:r>
            <a:r>
              <a:rPr lang="tr-TR" sz="1200" dirty="0">
                <a:cs typeface="Calibri"/>
              </a:rPr>
              <a:t>s</a:t>
            </a:r>
            <a:r>
              <a:rPr lang="tr-TR" sz="1200" spc="-30" dirty="0">
                <a:cs typeface="Calibri"/>
              </a:rPr>
              <a:t>a</a:t>
            </a:r>
            <a:r>
              <a:rPr lang="tr-TR" sz="1200" spc="8" dirty="0">
                <a:cs typeface="Calibri"/>
              </a:rPr>
              <a:t>y</a:t>
            </a:r>
            <a:r>
              <a:rPr lang="tr-TR" sz="1200" spc="-30" dirty="0">
                <a:cs typeface="Calibri"/>
              </a:rPr>
              <a:t>f</a:t>
            </a:r>
            <a:r>
              <a:rPr lang="tr-TR" sz="1200" dirty="0">
                <a:cs typeface="Calibri"/>
              </a:rPr>
              <a:t>ala</a:t>
            </a:r>
            <a:r>
              <a:rPr lang="tr-TR" sz="1200" spc="-8" dirty="0">
                <a:cs typeface="Calibri"/>
              </a:rPr>
              <a:t>r</a:t>
            </a:r>
            <a:r>
              <a:rPr lang="tr-TR" sz="1200" dirty="0">
                <a:cs typeface="Calibri"/>
              </a:rPr>
              <a:t>ın </a:t>
            </a:r>
            <a:r>
              <a:rPr lang="tr-TR" sz="1200" spc="-26" dirty="0">
                <a:cs typeface="Calibri"/>
              </a:rPr>
              <a:t>f</a:t>
            </a:r>
            <a:r>
              <a:rPr lang="tr-TR" sz="1200" dirty="0">
                <a:cs typeface="Calibri"/>
              </a:rPr>
              <a:t>o</a:t>
            </a:r>
            <a:r>
              <a:rPr lang="tr-TR" sz="1200" spc="-19" dirty="0">
                <a:cs typeface="Calibri"/>
              </a:rPr>
              <a:t>t</a:t>
            </a:r>
            <a:r>
              <a:rPr lang="tr-TR" sz="1200" dirty="0">
                <a:cs typeface="Calibri"/>
              </a:rPr>
              <a:t>o</a:t>
            </a:r>
            <a:r>
              <a:rPr lang="tr-TR" sz="1200" spc="-56" dirty="0">
                <a:cs typeface="Calibri"/>
              </a:rPr>
              <a:t>k</a:t>
            </a:r>
            <a:r>
              <a:rPr lang="tr-TR" sz="1200" dirty="0">
                <a:cs typeface="Calibri"/>
              </a:rPr>
              <a:t>opi</a:t>
            </a:r>
            <a:r>
              <a:rPr lang="tr-TR" sz="1200" spc="-8" dirty="0">
                <a:cs typeface="Calibri"/>
              </a:rPr>
              <a:t>l</a:t>
            </a:r>
            <a:r>
              <a:rPr lang="tr-TR" sz="1200" dirty="0">
                <a:cs typeface="Calibri"/>
              </a:rPr>
              <a:t>eri</a:t>
            </a:r>
          </a:p>
          <a:p>
            <a:pPr lvl="1">
              <a:spcBef>
                <a:spcPts val="6"/>
              </a:spcBef>
              <a:buFont typeface="Arial"/>
              <a:buChar char="•"/>
            </a:pPr>
            <a:endParaRPr lang="tr-TR" sz="1200" dirty="0"/>
          </a:p>
          <a:p>
            <a:endParaRPr lang="tr-TR" sz="1000" dirty="0"/>
          </a:p>
        </p:txBody>
      </p:sp>
    </p:spTree>
    <p:extLst>
      <p:ext uri="{BB962C8B-B14F-4D97-AF65-F5344CB8AC3E}">
        <p14:creationId xmlns:p14="http://schemas.microsoft.com/office/powerpoint/2010/main" val="2540308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260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İçerik Yer Tutucusu 2"/>
          <p:cNvSpPr>
            <a:spLocks noGrp="1"/>
          </p:cNvSpPr>
          <p:nvPr>
            <p:ph idx="1"/>
          </p:nvPr>
        </p:nvSpPr>
        <p:spPr>
          <a:xfrm>
            <a:off x="533400" y="3752850"/>
            <a:ext cx="11175995" cy="2452687"/>
          </a:xfrm>
        </p:spPr>
        <p:txBody>
          <a:bodyPr anchor="ctr">
            <a:normAutofit/>
          </a:bodyPr>
          <a:lstStyle/>
          <a:p>
            <a:pPr marL="0" indent="0">
              <a:buNone/>
            </a:pPr>
            <a:r>
              <a:rPr lang="tr-TR" sz="1800" dirty="0"/>
              <a:t>Transkript ve </a:t>
            </a:r>
            <a:r>
              <a:rPr lang="tr-TR" sz="1800" dirty="0" err="1"/>
              <a:t>After</a:t>
            </a:r>
            <a:r>
              <a:rPr lang="tr-TR" sz="1800" dirty="0"/>
              <a:t> </a:t>
            </a:r>
            <a:r>
              <a:rPr lang="tr-TR" sz="1800" dirty="0" err="1"/>
              <a:t>the</a:t>
            </a:r>
            <a:r>
              <a:rPr lang="tr-TR" sz="1800" dirty="0"/>
              <a:t> </a:t>
            </a:r>
            <a:r>
              <a:rPr lang="tr-TR" sz="1800" dirty="0" err="1"/>
              <a:t>Mobility</a:t>
            </a:r>
            <a:r>
              <a:rPr lang="tr-TR" sz="1800" dirty="0"/>
              <a:t> (Learning </a:t>
            </a:r>
            <a:r>
              <a:rPr lang="tr-TR" sz="1800" dirty="0" err="1"/>
              <a:t>Agreement</a:t>
            </a:r>
            <a:r>
              <a:rPr lang="tr-TR" sz="1800" dirty="0"/>
              <a:t> 3. Bölüm) aynı belgeyi ifade etmektedir.</a:t>
            </a:r>
          </a:p>
          <a:p>
            <a:endParaRPr lang="tr-TR" sz="1800" dirty="0"/>
          </a:p>
          <a:p>
            <a:pPr marL="0" indent="0">
              <a:buNone/>
            </a:pPr>
            <a:r>
              <a:rPr lang="tr-TR" sz="1800" dirty="0"/>
              <a:t>Bazı üniversiteler </a:t>
            </a:r>
            <a:r>
              <a:rPr lang="tr-TR" sz="1800" dirty="0" err="1"/>
              <a:t>After</a:t>
            </a:r>
            <a:r>
              <a:rPr lang="tr-TR" sz="1800" dirty="0"/>
              <a:t> </a:t>
            </a:r>
            <a:r>
              <a:rPr lang="tr-TR" sz="1800" dirty="0" err="1"/>
              <a:t>the</a:t>
            </a:r>
            <a:r>
              <a:rPr lang="tr-TR" sz="1800" dirty="0"/>
              <a:t> </a:t>
            </a:r>
            <a:r>
              <a:rPr lang="tr-TR" sz="1800" dirty="0" err="1"/>
              <a:t>Mobility</a:t>
            </a:r>
            <a:r>
              <a:rPr lang="tr-TR" sz="1800" dirty="0"/>
              <a:t> doldurmayı tercih ederken bazı üniversiteler ayrıca Transkript belgesi hazırlamaktadır.</a:t>
            </a:r>
          </a:p>
          <a:p>
            <a:endParaRPr lang="tr-TR" sz="1800" dirty="0"/>
          </a:p>
        </p:txBody>
      </p:sp>
    </p:spTree>
    <p:extLst>
      <p:ext uri="{BB962C8B-B14F-4D97-AF65-F5344CB8AC3E}">
        <p14:creationId xmlns:p14="http://schemas.microsoft.com/office/powerpoint/2010/main" val="3772203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Geri dönüşüm düz dolguyla">
            <a:extLst>
              <a:ext uri="{FF2B5EF4-FFF2-40B4-BE49-F238E27FC236}">
                <a16:creationId xmlns:a16="http://schemas.microsoft.com/office/drawing/2014/main" id="{C213A94E-2985-4F23-8956-B3B24464C6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047024"/>
            <a:ext cx="6422848" cy="5176796"/>
          </a:xfrm>
        </p:spPr>
        <p:txBody>
          <a:bodyPr>
            <a:normAutofit/>
          </a:bodyPr>
          <a:lstStyle/>
          <a:p>
            <a:endParaRPr lang="tr-TR" sz="2000" dirty="0"/>
          </a:p>
          <a:p>
            <a:pPr marL="0" indent="0">
              <a:buNone/>
            </a:pPr>
            <a:endParaRPr lang="tr-TR" sz="2000" dirty="0"/>
          </a:p>
          <a:p>
            <a:pPr marL="0" indent="0">
              <a:buNone/>
            </a:pPr>
            <a:r>
              <a:rPr lang="tr-TR" sz="2000" dirty="0"/>
              <a:t>Transkript bölüme ulaştıktan sonra Denklik sağlanır.</a:t>
            </a:r>
          </a:p>
          <a:p>
            <a:endParaRPr lang="tr-TR" sz="2000" dirty="0"/>
          </a:p>
          <a:p>
            <a:pPr marL="0" indent="0">
              <a:buNone/>
            </a:pPr>
            <a:r>
              <a:rPr lang="tr-TR" sz="2000" dirty="0"/>
              <a:t>Karşı kurumda alınan dersler ile kurumumuzdaki karşılıkları değerlendirilir. İnternet sayfamızda ve Öğrenci İşleri Daire Başkanlığı internet sayfasında yayınlanan resmi Not Dönüşümü tablosu esas alınarak Not Dönüşümü gerçekleştirilir ve transkripte işlenir.</a:t>
            </a:r>
          </a:p>
          <a:p>
            <a:endParaRPr lang="tr-TR" sz="2000" dirty="0"/>
          </a:p>
          <a:p>
            <a:endParaRPr lang="tr-TR" sz="2000" dirty="0"/>
          </a:p>
          <a:p>
            <a:endParaRPr lang="tr-TR" sz="2000" dirty="0"/>
          </a:p>
        </p:txBody>
      </p:sp>
    </p:spTree>
    <p:extLst>
      <p:ext uri="{BB962C8B-B14F-4D97-AF65-F5344CB8AC3E}">
        <p14:creationId xmlns:p14="http://schemas.microsoft.com/office/powerpoint/2010/main" val="1749261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23"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7" name="Freeform: Shape 2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Unvan 1"/>
          <p:cNvSpPr>
            <a:spLocks noGrp="1"/>
          </p:cNvSpPr>
          <p:nvPr>
            <p:ph type="title"/>
          </p:nvPr>
        </p:nvSpPr>
        <p:spPr>
          <a:xfrm>
            <a:off x="786385" y="841248"/>
            <a:ext cx="3515244" cy="5340097"/>
          </a:xfrm>
        </p:spPr>
        <p:txBody>
          <a:bodyPr anchor="ctr">
            <a:normAutofit/>
          </a:bodyPr>
          <a:lstStyle/>
          <a:p>
            <a:r>
              <a:rPr lang="tr-TR" altLang="en-US" sz="4800" b="1">
                <a:solidFill>
                  <a:schemeClr val="bg1"/>
                </a:solidFill>
              </a:rPr>
              <a:t>Önemli İpuçları</a:t>
            </a:r>
            <a:endParaRPr lang="tr-TR" sz="4800">
              <a:solidFill>
                <a:schemeClr val="bg1"/>
              </a:solidFill>
            </a:endParaRPr>
          </a:p>
        </p:txBody>
      </p:sp>
      <p:graphicFrame>
        <p:nvGraphicFramePr>
          <p:cNvPr id="14" name="İçerik Yer Tutucusu 2">
            <a:extLst>
              <a:ext uri="{FF2B5EF4-FFF2-40B4-BE49-F238E27FC236}">
                <a16:creationId xmlns:a16="http://schemas.microsoft.com/office/drawing/2014/main" id="{BB091ED3-41A0-42BE-AC6C-881C95B22A88}"/>
              </a:ext>
            </a:extLst>
          </p:cNvPr>
          <p:cNvGraphicFramePr>
            <a:graphicFrameLocks noGrp="1"/>
          </p:cNvGraphicFramePr>
          <p:nvPr>
            <p:ph idx="1"/>
            <p:extLst>
              <p:ext uri="{D42A27DB-BD31-4B8C-83A1-F6EECF244321}">
                <p14:modId xmlns:p14="http://schemas.microsoft.com/office/powerpoint/2010/main" val="3099378805"/>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480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87502" cy="1325563"/>
          </a:xfrm>
        </p:spPr>
        <p:txBody>
          <a:bodyPr>
            <a:normAutofit/>
          </a:bodyPr>
          <a:lstStyle/>
          <a:p>
            <a:r>
              <a:rPr lang="tr-TR" sz="4100" b="1" dirty="0"/>
              <a:t>ULUSLARARASI İLİŞKİLER KOORDİNATÖRLÜĞÜ</a:t>
            </a:r>
            <a:endParaRPr lang="tr-TR" sz="4100" dirty="0"/>
          </a:p>
        </p:txBody>
      </p:sp>
      <p:sp>
        <p:nvSpPr>
          <p:cNvPr id="3" name="İçerik Yer Tutucusu 2"/>
          <p:cNvSpPr>
            <a:spLocks noGrp="1"/>
          </p:cNvSpPr>
          <p:nvPr>
            <p:ph idx="1"/>
          </p:nvPr>
        </p:nvSpPr>
        <p:spPr>
          <a:xfrm>
            <a:off x="838200" y="1825625"/>
            <a:ext cx="5387502" cy="4351338"/>
          </a:xfrm>
        </p:spPr>
        <p:txBody>
          <a:bodyPr>
            <a:normAutofit/>
          </a:bodyPr>
          <a:lstStyle/>
          <a:p>
            <a:pPr marL="0" indent="0">
              <a:buNone/>
            </a:pPr>
            <a:r>
              <a:rPr lang="tr-TR" sz="1100" b="1" dirty="0"/>
              <a:t>Uluslararası İlişkiler Koordinatörü ve </a:t>
            </a:r>
            <a:r>
              <a:rPr lang="tr-TR" sz="1100" b="1" dirty="0" err="1"/>
              <a:t>Erasmus</a:t>
            </a:r>
            <a:r>
              <a:rPr lang="tr-TR" sz="1100" b="1" dirty="0"/>
              <a:t>+ Kurum Koordinatörü:</a:t>
            </a:r>
          </a:p>
          <a:p>
            <a:r>
              <a:rPr lang="tr-TR" sz="1100" dirty="0"/>
              <a:t>Dr. Öğr. Üyesi Emrah Özbay</a:t>
            </a:r>
          </a:p>
          <a:p>
            <a:pPr marL="0" indent="0">
              <a:buNone/>
            </a:pPr>
            <a:r>
              <a:rPr lang="tr-TR" sz="1100" b="1" dirty="0"/>
              <a:t>Erasmus Ofisi:</a:t>
            </a:r>
          </a:p>
          <a:p>
            <a:r>
              <a:rPr lang="tr-TR" sz="1100" dirty="0" err="1"/>
              <a:t>Öğr</a:t>
            </a:r>
            <a:r>
              <a:rPr lang="tr-TR" sz="1100" dirty="0"/>
              <a:t>. Gör. Mayya Kabasakal</a:t>
            </a:r>
          </a:p>
          <a:p>
            <a:r>
              <a:rPr lang="tr-TR" sz="1100" dirty="0"/>
              <a:t>Öğr. Gör. Emre Mürütsoy</a:t>
            </a:r>
          </a:p>
          <a:p>
            <a:pPr marL="0" indent="0">
              <a:buNone/>
            </a:pPr>
            <a:endParaRPr lang="tr-TR" sz="1100" dirty="0"/>
          </a:p>
          <a:p>
            <a:pPr marL="0" indent="0">
              <a:buNone/>
            </a:pPr>
            <a:r>
              <a:rPr lang="tr-TR" sz="1100" b="1" dirty="0"/>
              <a:t>İletişim: </a:t>
            </a:r>
            <a:r>
              <a:rPr lang="tr-TR" sz="1100" dirty="0"/>
              <a:t>+90 446 226 66 66-</a:t>
            </a:r>
            <a:r>
              <a:rPr lang="tr-TR" sz="1100" b="1" dirty="0"/>
              <a:t>10384 (</a:t>
            </a:r>
            <a:r>
              <a:rPr lang="tr-TR" sz="1100" b="1" dirty="0" err="1"/>
              <a:t>Erasmus</a:t>
            </a:r>
            <a:r>
              <a:rPr lang="tr-TR" sz="1100" b="1" dirty="0"/>
              <a:t> Ofis)</a:t>
            </a:r>
          </a:p>
          <a:p>
            <a:pPr marL="0" indent="0">
              <a:buNone/>
            </a:pPr>
            <a:r>
              <a:rPr lang="tr-TR" sz="1100" b="1" dirty="0"/>
              <a:t>E-posta:</a:t>
            </a:r>
            <a:r>
              <a:rPr lang="tr-TR" sz="1100" dirty="0"/>
              <a:t> erasmus@erzincan.edu.tr</a:t>
            </a:r>
          </a:p>
          <a:p>
            <a:pPr marL="0" indent="0">
              <a:buNone/>
            </a:pPr>
            <a:endParaRPr lang="tr-TR" sz="1100" dirty="0"/>
          </a:p>
        </p:txBody>
      </p:sp>
      <p:pic>
        <p:nvPicPr>
          <p:cNvPr id="5" name="Picture 4" descr="Çalışma alanı arka planı">
            <a:extLst>
              <a:ext uri="{FF2B5EF4-FFF2-40B4-BE49-F238E27FC236}">
                <a16:creationId xmlns:a16="http://schemas.microsoft.com/office/drawing/2014/main" id="{470472B6-8EED-4FD4-BA51-B09CB6BC9A83}"/>
              </a:ext>
            </a:extLst>
          </p:cNvPr>
          <p:cNvPicPr>
            <a:picLocks noChangeAspect="1"/>
          </p:cNvPicPr>
          <p:nvPr/>
        </p:nvPicPr>
        <p:blipFill rotWithShape="1">
          <a:blip r:embed="rId2"/>
          <a:srcRect l="33152" r="2"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24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1955</TotalTime>
  <Words>2069</Words>
  <Application>Microsoft Office PowerPoint</Application>
  <PresentationFormat>Widescreen</PresentationFormat>
  <Paragraphs>210</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Franklin Gothic Book</vt:lpstr>
      <vt:lpstr>Wingdings</vt:lpstr>
      <vt:lpstr>Office Theme</vt:lpstr>
      <vt:lpstr>ERASMUS+ 2024 ORYANTASYON</vt:lpstr>
      <vt:lpstr>KURUM DEĞİŞİKLİĞİ DİLEKÇESİ ŞARTLARI</vt:lpstr>
      <vt:lpstr>KURUM DEĞİŞİKLİĞİ DİLEKÇESİ ŞARTLARI</vt:lpstr>
      <vt:lpstr>FERAGAT VE DEĞİŞİKLİK DİLEKÇESİ</vt:lpstr>
      <vt:lpstr>HİBESİZ ÖĞRENİM HAREKETLİLİĞİ</vt:lpstr>
      <vt:lpstr>Uluslararası Öğrenciler</vt:lpstr>
      <vt:lpstr>ADIM ADIM ERASMUS+ ÖĞRENİM HAREKETLİLİĞİ</vt:lpstr>
      <vt:lpstr>PowerPoint Presentation</vt:lpstr>
      <vt:lpstr>PowerPoint Presentation</vt:lpstr>
      <vt:lpstr>GİDİLECEK ÜNİVERSİTE İLE İLGİLİ İŞLEMLER</vt:lpstr>
      <vt:lpstr>PowerPoint Presentation</vt:lpstr>
      <vt:lpstr>PowerPoint Presentation</vt:lpstr>
      <vt:lpstr>Karşı Kurum/Gidilecek Üniversite ile İlgili İşlemler</vt:lpstr>
      <vt:lpstr>DERS SEÇİMİ</vt:lpstr>
      <vt:lpstr>Yabancı Dil Düzeyinizi Gösterir Belge</vt:lpstr>
      <vt:lpstr>PowerPoint Presentation</vt:lpstr>
      <vt:lpstr>PowerPoint Presentation</vt:lpstr>
      <vt:lpstr>Seyahat ve Sağlık Sigortası</vt:lpstr>
      <vt:lpstr>VİZE</vt:lpstr>
      <vt:lpstr>Vadesiz Euro Hesabı</vt:lpstr>
      <vt:lpstr>PowerPoint Presentation</vt:lpstr>
      <vt:lpstr>ÜLKE GRUPLARI VE HİBE MİKTARLARI</vt:lpstr>
      <vt:lpstr>Seyahat Desteği</vt:lpstr>
      <vt:lpstr>Erasmus hibesinin %80’ini alabilmek için teslim edilecek belgeler:</vt:lpstr>
      <vt:lpstr>PowerPoint Presentation</vt:lpstr>
      <vt:lpstr>HAREKETLİLİK SIRASINDA</vt:lpstr>
      <vt:lpstr>DURING THE MOBILITY</vt:lpstr>
      <vt:lpstr>PowerPoint Presentation</vt:lpstr>
      <vt:lpstr>HAREKETLİLİK SONRASINDA  (After the Mobility)</vt:lpstr>
      <vt:lpstr>PowerPoint Presentation</vt:lpstr>
      <vt:lpstr>PowerPoint Presentation</vt:lpstr>
      <vt:lpstr>Önemli İpuçları</vt:lpstr>
      <vt:lpstr>ULUSLARARASI İLİŞKİLER KOORDİNATÖRLÜĞÜ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ERASMUS+ 2019    ORYANTASYON TOPLANTISI</dc:title>
  <dc:creator>Windows Kullanıcısı</dc:creator>
  <cp:lastModifiedBy>PC</cp:lastModifiedBy>
  <cp:revision>134</cp:revision>
  <dcterms:created xsi:type="dcterms:W3CDTF">2019-04-01T11:04:22Z</dcterms:created>
  <dcterms:modified xsi:type="dcterms:W3CDTF">2025-03-24T08:49:34Z</dcterms:modified>
</cp:coreProperties>
</file>