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7" r:id="rId3"/>
    <p:sldId id="348" r:id="rId4"/>
    <p:sldId id="349" r:id="rId5"/>
    <p:sldId id="272" r:id="rId6"/>
    <p:sldId id="351" r:id="rId7"/>
    <p:sldId id="352" r:id="rId8"/>
    <p:sldId id="332" r:id="rId9"/>
    <p:sldId id="336" r:id="rId10"/>
    <p:sldId id="345" r:id="rId11"/>
    <p:sldId id="267" r:id="rId12"/>
    <p:sldId id="354" r:id="rId13"/>
    <p:sldId id="302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39807A-E502-49EE-81DA-FAF561F5B01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94044A0-7739-4526-A0CD-3ABDA33C91A0}">
      <dgm:prSet/>
      <dgm:spPr/>
      <dgm:t>
        <a:bodyPr/>
        <a:lstStyle/>
        <a:p>
          <a:r>
            <a:rPr lang="tr-TR" dirty="0"/>
            <a:t>Erasmus hareketliliğiniz boyunca başınıza gelebilecek herhangi kaza, hastalık vb. durumdan Erzincan Binali </a:t>
          </a:r>
          <a:r>
            <a:rPr lang="tr-TR" dirty="0" err="1"/>
            <a:t>Yılırım</a:t>
          </a:r>
          <a:r>
            <a:rPr lang="tr-TR" dirty="0"/>
            <a:t> Üniversitesi/ Ulusal Ajans ya da gideceğiniz kurum sorumlu değildir. Erasmus+ Öğrenim ve Erasmus+ Staj için edinmeniz gereken sigorta türleri farklıdır.</a:t>
          </a:r>
          <a:endParaRPr lang="en-US" dirty="0"/>
        </a:p>
      </dgm:t>
    </dgm:pt>
    <dgm:pt modelId="{94106A91-5C2F-47E5-A0FD-3FCD877F9528}" type="parTrans" cxnId="{DBC09953-D95D-4E2F-A313-491D8D0FCF48}">
      <dgm:prSet/>
      <dgm:spPr/>
      <dgm:t>
        <a:bodyPr/>
        <a:lstStyle/>
        <a:p>
          <a:endParaRPr lang="en-US"/>
        </a:p>
      </dgm:t>
    </dgm:pt>
    <dgm:pt modelId="{77FDDC7F-1038-47EA-99AD-042E43270D57}" type="sibTrans" cxnId="{DBC09953-D95D-4E2F-A313-491D8D0FCF48}">
      <dgm:prSet/>
      <dgm:spPr/>
      <dgm:t>
        <a:bodyPr/>
        <a:lstStyle/>
        <a:p>
          <a:endParaRPr lang="en-US"/>
        </a:p>
      </dgm:t>
    </dgm:pt>
    <dgm:pt modelId="{A1A966F0-6242-4FAD-997F-C07D00E303B3}">
      <dgm:prSet/>
      <dgm:spPr/>
      <dgm:t>
        <a:bodyPr/>
        <a:lstStyle/>
        <a:p>
          <a:r>
            <a:rPr lang="tr-TR" dirty="0"/>
            <a:t>Sigorta poliçesi </a:t>
          </a:r>
          <a:r>
            <a:rPr lang="tr-TR" u="heavy" dirty="0"/>
            <a:t> yurtdışında  olacağınız  tarih  aralığını  kapsayacak</a:t>
          </a:r>
          <a:r>
            <a:rPr lang="tr-TR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dirty="0"/>
        </a:p>
      </dgm:t>
    </dgm:pt>
    <dgm:pt modelId="{6B02B115-97C2-45F0-A603-6CA32BD0F8C9}" type="parTrans" cxnId="{3A5F0A07-676D-4A89-A987-D06B1E9045D5}">
      <dgm:prSet/>
      <dgm:spPr/>
      <dgm:t>
        <a:bodyPr/>
        <a:lstStyle/>
        <a:p>
          <a:endParaRPr lang="en-US"/>
        </a:p>
      </dgm:t>
    </dgm:pt>
    <dgm:pt modelId="{C32FD3D1-1311-4DD4-B6FA-6209C37D5B7E}" type="sibTrans" cxnId="{3A5F0A07-676D-4A89-A987-D06B1E9045D5}">
      <dgm:prSet/>
      <dgm:spPr/>
      <dgm:t>
        <a:bodyPr/>
        <a:lstStyle/>
        <a:p>
          <a:endParaRPr lang="en-US"/>
        </a:p>
      </dgm:t>
    </dgm:pt>
    <dgm:pt modelId="{F46F1A93-57E8-4B96-896A-9843C7504198}">
      <dgm:prSet/>
      <dgm:spPr/>
      <dgm:t>
        <a:bodyPr/>
        <a:lstStyle/>
        <a:p>
          <a:r>
            <a:rPr lang="tr-TR" dirty="0"/>
            <a:t>SEYAHAT VE SAĞLIK SİGORTASI (Minimum 30.000 Euro teminatlı ve “Ayakta ve Yatarak </a:t>
          </a:r>
          <a:r>
            <a:rPr lang="tr-TR" dirty="0" err="1"/>
            <a:t>Tedavi”yi</a:t>
          </a:r>
          <a:r>
            <a:rPr lang="tr-TR" dirty="0"/>
            <a:t> kapsayan) </a:t>
          </a:r>
          <a:endParaRPr lang="en-US" dirty="0"/>
        </a:p>
      </dgm:t>
    </dgm:pt>
    <dgm:pt modelId="{C6E8014C-6CD8-4A28-B9F2-77FC99C8232F}" type="parTrans" cxnId="{673B3D59-34C6-41F4-8740-D6D3AEFBC18A}">
      <dgm:prSet/>
      <dgm:spPr/>
      <dgm:t>
        <a:bodyPr/>
        <a:lstStyle/>
        <a:p>
          <a:endParaRPr lang="en-US"/>
        </a:p>
      </dgm:t>
    </dgm:pt>
    <dgm:pt modelId="{77B7960F-8096-44AB-BCF3-BA03DB9DEBAB}" type="sibTrans" cxnId="{673B3D59-34C6-41F4-8740-D6D3AEFBC18A}">
      <dgm:prSet/>
      <dgm:spPr/>
      <dgm:t>
        <a:bodyPr/>
        <a:lstStyle/>
        <a:p>
          <a:endParaRPr lang="en-US"/>
        </a:p>
      </dgm:t>
    </dgm:pt>
    <dgm:pt modelId="{3E8D7AB4-75D1-409B-8B21-28A94B09074C}">
      <dgm:prSet/>
      <dgm:spPr/>
      <dgm:t>
        <a:bodyPr/>
        <a:lstStyle/>
        <a:p>
          <a:r>
            <a:rPr lang="tr-TR" dirty="0"/>
            <a:t>KAZA SİGORTASI (Öğrencinin iş yerinde uğrayabileceği kazalara yönelik sigorta teminatı)</a:t>
          </a:r>
          <a:endParaRPr lang="en-US" dirty="0"/>
        </a:p>
      </dgm:t>
    </dgm:pt>
    <dgm:pt modelId="{35D17E74-0816-44AB-924F-4DBDD442607B}" type="parTrans" cxnId="{CD4BBD04-0AC0-4344-866F-67D62C1A0C5B}">
      <dgm:prSet/>
      <dgm:spPr/>
      <dgm:t>
        <a:bodyPr/>
        <a:lstStyle/>
        <a:p>
          <a:endParaRPr lang="en-US"/>
        </a:p>
      </dgm:t>
    </dgm:pt>
    <dgm:pt modelId="{094049EF-09CB-42E7-AC93-9AC589687EC5}" type="sibTrans" cxnId="{CD4BBD04-0AC0-4344-866F-67D62C1A0C5B}">
      <dgm:prSet/>
      <dgm:spPr/>
      <dgm:t>
        <a:bodyPr/>
        <a:lstStyle/>
        <a:p>
          <a:endParaRPr lang="en-US"/>
        </a:p>
      </dgm:t>
    </dgm:pt>
    <dgm:pt modelId="{22A0BA6F-DA54-4896-BA21-D1589E94E0BF}">
      <dgm:prSet/>
      <dgm:spPr/>
      <dgm:t>
        <a:bodyPr/>
        <a:lstStyle/>
        <a:p>
          <a:r>
            <a:rPr lang="tr-TR" dirty="0"/>
            <a:t>MESULİYET SİGORTASI  (Öğrenci tarafından iş yerine verilebilecek zararlara yönelik sigorta teminatı)</a:t>
          </a:r>
          <a:endParaRPr lang="en-US" dirty="0"/>
        </a:p>
      </dgm:t>
    </dgm:pt>
    <dgm:pt modelId="{5F0C98A4-2F0A-41C4-B832-500753B2A029}" type="parTrans" cxnId="{0A38487E-631C-44F1-847F-7531CF8DCEDC}">
      <dgm:prSet/>
      <dgm:spPr/>
      <dgm:t>
        <a:bodyPr/>
        <a:lstStyle/>
        <a:p>
          <a:endParaRPr lang="en-US"/>
        </a:p>
      </dgm:t>
    </dgm:pt>
    <dgm:pt modelId="{3824F8DF-6FA8-4A4A-8A2B-73BF73A06E9F}" type="sibTrans" cxnId="{0A38487E-631C-44F1-847F-7531CF8DCEDC}">
      <dgm:prSet/>
      <dgm:spPr/>
      <dgm:t>
        <a:bodyPr/>
        <a:lstStyle/>
        <a:p>
          <a:endParaRPr lang="en-US"/>
        </a:p>
      </dgm:t>
    </dgm:pt>
    <dgm:pt modelId="{277527DF-EB4C-491B-A135-C5A2D3418D36}" type="pres">
      <dgm:prSet presAssocID="{2A39807A-E502-49EE-81DA-FAF561F5B018}" presName="diagram" presStyleCnt="0">
        <dgm:presLayoutVars>
          <dgm:dir/>
          <dgm:resizeHandles val="exact"/>
        </dgm:presLayoutVars>
      </dgm:prSet>
      <dgm:spPr/>
    </dgm:pt>
    <dgm:pt modelId="{5BAF18D0-9B50-4A2B-A04F-6B526F33BA0D}" type="pres">
      <dgm:prSet presAssocID="{794044A0-7739-4526-A0CD-3ABDA33C91A0}" presName="node" presStyleLbl="node1" presStyleIdx="0" presStyleCnt="5">
        <dgm:presLayoutVars>
          <dgm:bulletEnabled val="1"/>
        </dgm:presLayoutVars>
      </dgm:prSet>
      <dgm:spPr/>
    </dgm:pt>
    <dgm:pt modelId="{0C0FA74B-1D81-4145-B811-1785B3F03322}" type="pres">
      <dgm:prSet presAssocID="{77FDDC7F-1038-47EA-99AD-042E43270D57}" presName="sibTrans" presStyleCnt="0"/>
      <dgm:spPr/>
    </dgm:pt>
    <dgm:pt modelId="{4F3590DD-693C-4819-98CD-50B64CF39062}" type="pres">
      <dgm:prSet presAssocID="{A1A966F0-6242-4FAD-997F-C07D00E303B3}" presName="node" presStyleLbl="node1" presStyleIdx="1" presStyleCnt="5">
        <dgm:presLayoutVars>
          <dgm:bulletEnabled val="1"/>
        </dgm:presLayoutVars>
      </dgm:prSet>
      <dgm:spPr/>
    </dgm:pt>
    <dgm:pt modelId="{584DDA4D-5EE5-4204-B189-E5DEAA903D71}" type="pres">
      <dgm:prSet presAssocID="{C32FD3D1-1311-4DD4-B6FA-6209C37D5B7E}" presName="sibTrans" presStyleCnt="0"/>
      <dgm:spPr/>
    </dgm:pt>
    <dgm:pt modelId="{8EA25EC6-896F-4D66-A2E8-06F017705998}" type="pres">
      <dgm:prSet presAssocID="{F46F1A93-57E8-4B96-896A-9843C7504198}" presName="node" presStyleLbl="node1" presStyleIdx="2" presStyleCnt="5">
        <dgm:presLayoutVars>
          <dgm:bulletEnabled val="1"/>
        </dgm:presLayoutVars>
      </dgm:prSet>
      <dgm:spPr/>
    </dgm:pt>
    <dgm:pt modelId="{7BAE2E57-7F2A-4171-8FCB-E12542397A8A}" type="pres">
      <dgm:prSet presAssocID="{77B7960F-8096-44AB-BCF3-BA03DB9DEBAB}" presName="sibTrans" presStyleCnt="0"/>
      <dgm:spPr/>
    </dgm:pt>
    <dgm:pt modelId="{57656BCD-F71F-4F54-807B-13486E45A79B}" type="pres">
      <dgm:prSet presAssocID="{3E8D7AB4-75D1-409B-8B21-28A94B09074C}" presName="node" presStyleLbl="node1" presStyleIdx="3" presStyleCnt="5">
        <dgm:presLayoutVars>
          <dgm:bulletEnabled val="1"/>
        </dgm:presLayoutVars>
      </dgm:prSet>
      <dgm:spPr/>
    </dgm:pt>
    <dgm:pt modelId="{57FFF92D-055E-4551-A58B-7814B115B9DB}" type="pres">
      <dgm:prSet presAssocID="{094049EF-09CB-42E7-AC93-9AC589687EC5}" presName="sibTrans" presStyleCnt="0"/>
      <dgm:spPr/>
    </dgm:pt>
    <dgm:pt modelId="{A8CC2530-D26D-4CA0-BDFF-5BE3783D3C26}" type="pres">
      <dgm:prSet presAssocID="{22A0BA6F-DA54-4896-BA21-D1589E94E0BF}" presName="node" presStyleLbl="node1" presStyleIdx="4" presStyleCnt="5">
        <dgm:presLayoutVars>
          <dgm:bulletEnabled val="1"/>
        </dgm:presLayoutVars>
      </dgm:prSet>
      <dgm:spPr/>
    </dgm:pt>
  </dgm:ptLst>
  <dgm:cxnLst>
    <dgm:cxn modelId="{CD4BBD04-0AC0-4344-866F-67D62C1A0C5B}" srcId="{2A39807A-E502-49EE-81DA-FAF561F5B018}" destId="{3E8D7AB4-75D1-409B-8B21-28A94B09074C}" srcOrd="3" destOrd="0" parTransId="{35D17E74-0816-44AB-924F-4DBDD442607B}" sibTransId="{094049EF-09CB-42E7-AC93-9AC589687EC5}"/>
    <dgm:cxn modelId="{B5B68C05-8BCB-4AD3-B8A6-795A50BAF82E}" type="presOf" srcId="{F46F1A93-57E8-4B96-896A-9843C7504198}" destId="{8EA25EC6-896F-4D66-A2E8-06F017705998}" srcOrd="0" destOrd="0" presId="urn:microsoft.com/office/officeart/2005/8/layout/default"/>
    <dgm:cxn modelId="{3A5F0A07-676D-4A89-A987-D06B1E9045D5}" srcId="{2A39807A-E502-49EE-81DA-FAF561F5B018}" destId="{A1A966F0-6242-4FAD-997F-C07D00E303B3}" srcOrd="1" destOrd="0" parTransId="{6B02B115-97C2-45F0-A603-6CA32BD0F8C9}" sibTransId="{C32FD3D1-1311-4DD4-B6FA-6209C37D5B7E}"/>
    <dgm:cxn modelId="{4EBF0551-CE85-42D6-AAE1-FC66B061B694}" type="presOf" srcId="{3E8D7AB4-75D1-409B-8B21-28A94B09074C}" destId="{57656BCD-F71F-4F54-807B-13486E45A79B}" srcOrd="0" destOrd="0" presId="urn:microsoft.com/office/officeart/2005/8/layout/default"/>
    <dgm:cxn modelId="{DBC09953-D95D-4E2F-A313-491D8D0FCF48}" srcId="{2A39807A-E502-49EE-81DA-FAF561F5B018}" destId="{794044A0-7739-4526-A0CD-3ABDA33C91A0}" srcOrd="0" destOrd="0" parTransId="{94106A91-5C2F-47E5-A0FD-3FCD877F9528}" sibTransId="{77FDDC7F-1038-47EA-99AD-042E43270D57}"/>
    <dgm:cxn modelId="{673B3D59-34C6-41F4-8740-D6D3AEFBC18A}" srcId="{2A39807A-E502-49EE-81DA-FAF561F5B018}" destId="{F46F1A93-57E8-4B96-896A-9843C7504198}" srcOrd="2" destOrd="0" parTransId="{C6E8014C-6CD8-4A28-B9F2-77FC99C8232F}" sibTransId="{77B7960F-8096-44AB-BCF3-BA03DB9DEBAB}"/>
    <dgm:cxn modelId="{0A38487E-631C-44F1-847F-7531CF8DCEDC}" srcId="{2A39807A-E502-49EE-81DA-FAF561F5B018}" destId="{22A0BA6F-DA54-4896-BA21-D1589E94E0BF}" srcOrd="4" destOrd="0" parTransId="{5F0C98A4-2F0A-41C4-B832-500753B2A029}" sibTransId="{3824F8DF-6FA8-4A4A-8A2B-73BF73A06E9F}"/>
    <dgm:cxn modelId="{81773093-1E75-4FA3-9A07-C1BD8DD0CD78}" type="presOf" srcId="{794044A0-7739-4526-A0CD-3ABDA33C91A0}" destId="{5BAF18D0-9B50-4A2B-A04F-6B526F33BA0D}" srcOrd="0" destOrd="0" presId="urn:microsoft.com/office/officeart/2005/8/layout/default"/>
    <dgm:cxn modelId="{18AB6897-58DE-4814-9F56-CEE1A8F9CAEF}" type="presOf" srcId="{22A0BA6F-DA54-4896-BA21-D1589E94E0BF}" destId="{A8CC2530-D26D-4CA0-BDFF-5BE3783D3C26}" srcOrd="0" destOrd="0" presId="urn:microsoft.com/office/officeart/2005/8/layout/default"/>
    <dgm:cxn modelId="{EAE358BA-78D2-4DD6-AF11-822D97C46D2E}" type="presOf" srcId="{2A39807A-E502-49EE-81DA-FAF561F5B018}" destId="{277527DF-EB4C-491B-A135-C5A2D3418D36}" srcOrd="0" destOrd="0" presId="urn:microsoft.com/office/officeart/2005/8/layout/default"/>
    <dgm:cxn modelId="{05FE11E3-DA47-4D29-B374-FAF3B77AD0E0}" type="presOf" srcId="{A1A966F0-6242-4FAD-997F-C07D00E303B3}" destId="{4F3590DD-693C-4819-98CD-50B64CF39062}" srcOrd="0" destOrd="0" presId="urn:microsoft.com/office/officeart/2005/8/layout/default"/>
    <dgm:cxn modelId="{2F8C3D83-8FB1-4835-A289-2AAD73D2A349}" type="presParOf" srcId="{277527DF-EB4C-491B-A135-C5A2D3418D36}" destId="{5BAF18D0-9B50-4A2B-A04F-6B526F33BA0D}" srcOrd="0" destOrd="0" presId="urn:microsoft.com/office/officeart/2005/8/layout/default"/>
    <dgm:cxn modelId="{07D2EFF5-F4F9-4A67-AFAE-FD617AFE4160}" type="presParOf" srcId="{277527DF-EB4C-491B-A135-C5A2D3418D36}" destId="{0C0FA74B-1D81-4145-B811-1785B3F03322}" srcOrd="1" destOrd="0" presId="urn:microsoft.com/office/officeart/2005/8/layout/default"/>
    <dgm:cxn modelId="{F0C115AA-D1F3-4442-8E8D-F098C4F5A742}" type="presParOf" srcId="{277527DF-EB4C-491B-A135-C5A2D3418D36}" destId="{4F3590DD-693C-4819-98CD-50B64CF39062}" srcOrd="2" destOrd="0" presId="urn:microsoft.com/office/officeart/2005/8/layout/default"/>
    <dgm:cxn modelId="{FEC07E6A-222B-4AAB-AD5C-DF66EE4848B0}" type="presParOf" srcId="{277527DF-EB4C-491B-A135-C5A2D3418D36}" destId="{584DDA4D-5EE5-4204-B189-E5DEAA903D71}" srcOrd="3" destOrd="0" presId="urn:microsoft.com/office/officeart/2005/8/layout/default"/>
    <dgm:cxn modelId="{3E65F29E-F995-4C0E-BA76-C5D71762D967}" type="presParOf" srcId="{277527DF-EB4C-491B-A135-C5A2D3418D36}" destId="{8EA25EC6-896F-4D66-A2E8-06F017705998}" srcOrd="4" destOrd="0" presId="urn:microsoft.com/office/officeart/2005/8/layout/default"/>
    <dgm:cxn modelId="{060030F7-6A76-4297-94DD-03051EE85E47}" type="presParOf" srcId="{277527DF-EB4C-491B-A135-C5A2D3418D36}" destId="{7BAE2E57-7F2A-4171-8FCB-E12542397A8A}" srcOrd="5" destOrd="0" presId="urn:microsoft.com/office/officeart/2005/8/layout/default"/>
    <dgm:cxn modelId="{15559E52-8F33-4AC6-816A-61122BA56BA9}" type="presParOf" srcId="{277527DF-EB4C-491B-A135-C5A2D3418D36}" destId="{57656BCD-F71F-4F54-807B-13486E45A79B}" srcOrd="6" destOrd="0" presId="urn:microsoft.com/office/officeart/2005/8/layout/default"/>
    <dgm:cxn modelId="{5196590B-A96E-4E05-BCAB-2D5D9BD9C057}" type="presParOf" srcId="{277527DF-EB4C-491B-A135-C5A2D3418D36}" destId="{57FFF92D-055E-4551-A58B-7814B115B9DB}" srcOrd="7" destOrd="0" presId="urn:microsoft.com/office/officeart/2005/8/layout/default"/>
    <dgm:cxn modelId="{137DC993-5160-4CA6-AEBA-F46A5C1586B3}" type="presParOf" srcId="{277527DF-EB4C-491B-A135-C5A2D3418D36}" destId="{A8CC2530-D26D-4CA0-BDFF-5BE3783D3C2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7FCE52-BB8D-4E5E-B5CD-78601353216B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BE00E-0DAF-4293-9188-59B33CBC9EFC}">
      <dgm:prSet/>
      <dgm:spPr/>
      <dgm:t>
        <a:bodyPr/>
        <a:lstStyle/>
        <a:p>
          <a:r>
            <a:rPr lang="tr-TR"/>
            <a:t>Hareketliliğin başarılı sayılabilmesi için minimum süre 2 aydır.</a:t>
          </a:r>
          <a:endParaRPr lang="en-US"/>
        </a:p>
      </dgm:t>
    </dgm:pt>
    <dgm:pt modelId="{CAC5E0DD-03B0-4744-AE0F-6272714DD64C}" type="parTrans" cxnId="{A009BCED-2BAC-4EA0-A5F4-1CF8E889B502}">
      <dgm:prSet/>
      <dgm:spPr/>
      <dgm:t>
        <a:bodyPr/>
        <a:lstStyle/>
        <a:p>
          <a:endParaRPr lang="en-US"/>
        </a:p>
      </dgm:t>
    </dgm:pt>
    <dgm:pt modelId="{38B56183-5DD8-4313-B152-3F1C86A1CB8F}" type="sibTrans" cxnId="{A009BCED-2BAC-4EA0-A5F4-1CF8E889B502}">
      <dgm:prSet/>
      <dgm:spPr/>
      <dgm:t>
        <a:bodyPr/>
        <a:lstStyle/>
        <a:p>
          <a:endParaRPr lang="en-US"/>
        </a:p>
      </dgm:t>
    </dgm:pt>
    <dgm:pt modelId="{150A7444-5DF1-4A6B-998A-18643DC53D16}">
      <dgm:prSet/>
      <dgm:spPr/>
      <dgm:t>
        <a:bodyPr/>
        <a:lstStyle/>
        <a:p>
          <a:r>
            <a:rPr lang="tr-TR"/>
            <a:t>2 aydan önce dönmek isterseniz, hareketlilik başarısız sayıldığı için tahsis edilen hibe geri alınır.</a:t>
          </a:r>
          <a:r>
            <a:rPr lang="tr-TR" altLang="en-US">
              <a:latin typeface="Franklin Gothic Book" panose="020B0503020102020204" pitchFamily="34" charset="0"/>
            </a:rPr>
            <a:t> </a:t>
          </a:r>
        </a:p>
      </dgm:t>
    </dgm:pt>
    <dgm:pt modelId="{98124EFC-FB48-4304-900A-C733371A3A63}" type="parTrans" cxnId="{DBF89B4C-9994-41EC-B5BC-756360AC4E14}">
      <dgm:prSet/>
      <dgm:spPr/>
      <dgm:t>
        <a:bodyPr/>
        <a:lstStyle/>
        <a:p>
          <a:endParaRPr lang="tr-TR"/>
        </a:p>
      </dgm:t>
    </dgm:pt>
    <dgm:pt modelId="{8DA5911E-4EC3-4BAC-BE25-E29051B204A6}" type="sibTrans" cxnId="{DBF89B4C-9994-41EC-B5BC-756360AC4E14}">
      <dgm:prSet/>
      <dgm:spPr/>
      <dgm:t>
        <a:bodyPr/>
        <a:lstStyle/>
        <a:p>
          <a:endParaRPr lang="tr-TR"/>
        </a:p>
      </dgm:t>
    </dgm:pt>
    <dgm:pt modelId="{F4B8FA05-AB98-48D0-A43C-6CFA7CE7A2EA}">
      <dgm:prSet/>
      <dgm:spPr/>
      <dgm:t>
        <a:bodyPr/>
        <a:lstStyle/>
        <a:p>
          <a:r>
            <a:rPr lang="tr-TR" altLang="en-US">
              <a:latin typeface="Franklin Gothic Book" panose="020B0503020102020204" pitchFamily="34" charset="0"/>
            </a:rPr>
            <a:t>Sömestr ve resmi tatil haricinde 7 günden fazla ev sahibi şehir / ülkeden ayrı kalınması, dönüş hibenizde kesinti sebebidir.</a:t>
          </a:r>
        </a:p>
      </dgm:t>
    </dgm:pt>
    <dgm:pt modelId="{290C0EA3-F26E-47FD-B714-5707F6CF0350}" type="parTrans" cxnId="{2E7C9839-6881-41CB-9302-D859E6B0356F}">
      <dgm:prSet/>
      <dgm:spPr/>
      <dgm:t>
        <a:bodyPr/>
        <a:lstStyle/>
        <a:p>
          <a:endParaRPr lang="tr-TR"/>
        </a:p>
      </dgm:t>
    </dgm:pt>
    <dgm:pt modelId="{597DF2E7-2308-427E-91F1-4B97864045E9}" type="sibTrans" cxnId="{2E7C9839-6881-41CB-9302-D859E6B0356F}">
      <dgm:prSet/>
      <dgm:spPr/>
      <dgm:t>
        <a:bodyPr/>
        <a:lstStyle/>
        <a:p>
          <a:endParaRPr lang="tr-TR"/>
        </a:p>
      </dgm:t>
    </dgm:pt>
    <dgm:pt modelId="{D7DCE5C8-2031-4683-9691-1B4197212BDD}">
      <dgm:prSet/>
      <dgm:spPr/>
      <dgm:t>
        <a:bodyPr/>
        <a:lstStyle/>
        <a:p>
          <a:r>
            <a:rPr lang="tr-TR" altLang="en-US">
              <a:latin typeface="Franklin Gothic Book" panose="020B0503020102020204" pitchFamily="34" charset="0"/>
            </a:rPr>
            <a:t>Dönüşünüzde gerekli belgeler teslim edilmez ise: %80 hibe iade ALINIR.</a:t>
          </a:r>
          <a:endParaRPr lang="en-US"/>
        </a:p>
      </dgm:t>
    </dgm:pt>
    <dgm:pt modelId="{AD1F3DFB-65C3-4ECE-8074-CD367CDE21FA}" type="parTrans" cxnId="{688E0E29-7DE5-4E83-8BF5-39668690CCE3}">
      <dgm:prSet/>
      <dgm:spPr/>
      <dgm:t>
        <a:bodyPr/>
        <a:lstStyle/>
        <a:p>
          <a:endParaRPr lang="tr-TR"/>
        </a:p>
      </dgm:t>
    </dgm:pt>
    <dgm:pt modelId="{D0867464-4F09-4627-A2DD-1096F705BEB9}" type="sibTrans" cxnId="{688E0E29-7DE5-4E83-8BF5-39668690CCE3}">
      <dgm:prSet/>
      <dgm:spPr/>
      <dgm:t>
        <a:bodyPr/>
        <a:lstStyle/>
        <a:p>
          <a:endParaRPr lang="tr-TR"/>
        </a:p>
      </dgm:t>
    </dgm:pt>
    <dgm:pt modelId="{70330A00-5E31-4D46-A15E-E5469AAC78E7}" type="pres">
      <dgm:prSet presAssocID="{A37FCE52-BB8D-4E5E-B5CD-78601353216B}" presName="diagram" presStyleCnt="0">
        <dgm:presLayoutVars>
          <dgm:dir/>
          <dgm:resizeHandles val="exact"/>
        </dgm:presLayoutVars>
      </dgm:prSet>
      <dgm:spPr/>
    </dgm:pt>
    <dgm:pt modelId="{D39C4F56-0EC2-469A-93A6-6FCB3E5B655A}" type="pres">
      <dgm:prSet presAssocID="{51EBE00E-0DAF-4293-9188-59B33CBC9EFC}" presName="node" presStyleLbl="node1" presStyleIdx="0" presStyleCnt="4">
        <dgm:presLayoutVars>
          <dgm:bulletEnabled val="1"/>
        </dgm:presLayoutVars>
      </dgm:prSet>
      <dgm:spPr/>
    </dgm:pt>
    <dgm:pt modelId="{07C1FE6C-30C0-451D-803C-D370021D4AFD}" type="pres">
      <dgm:prSet presAssocID="{38B56183-5DD8-4313-B152-3F1C86A1CB8F}" presName="sibTrans" presStyleCnt="0"/>
      <dgm:spPr/>
    </dgm:pt>
    <dgm:pt modelId="{4D25B137-FE30-49E4-B14E-7E59BA82E151}" type="pres">
      <dgm:prSet presAssocID="{150A7444-5DF1-4A6B-998A-18643DC53D16}" presName="node" presStyleLbl="node1" presStyleIdx="1" presStyleCnt="4">
        <dgm:presLayoutVars>
          <dgm:bulletEnabled val="1"/>
        </dgm:presLayoutVars>
      </dgm:prSet>
      <dgm:spPr/>
    </dgm:pt>
    <dgm:pt modelId="{BAD85354-74B5-425A-A931-69068DE6E95B}" type="pres">
      <dgm:prSet presAssocID="{8DA5911E-4EC3-4BAC-BE25-E29051B204A6}" presName="sibTrans" presStyleCnt="0"/>
      <dgm:spPr/>
    </dgm:pt>
    <dgm:pt modelId="{B5FB519F-4534-40AB-9807-0AB42005F2DE}" type="pres">
      <dgm:prSet presAssocID="{F4B8FA05-AB98-48D0-A43C-6CFA7CE7A2EA}" presName="node" presStyleLbl="node1" presStyleIdx="2" presStyleCnt="4">
        <dgm:presLayoutVars>
          <dgm:bulletEnabled val="1"/>
        </dgm:presLayoutVars>
      </dgm:prSet>
      <dgm:spPr/>
    </dgm:pt>
    <dgm:pt modelId="{57E6545C-F65E-47CB-BB03-A37032933DBB}" type="pres">
      <dgm:prSet presAssocID="{597DF2E7-2308-427E-91F1-4B97864045E9}" presName="sibTrans" presStyleCnt="0"/>
      <dgm:spPr/>
    </dgm:pt>
    <dgm:pt modelId="{4315AD73-AC79-4EFC-B4EC-62978E0FA8EC}" type="pres">
      <dgm:prSet presAssocID="{D7DCE5C8-2031-4683-9691-1B4197212BDD}" presName="node" presStyleLbl="node1" presStyleIdx="3" presStyleCnt="4">
        <dgm:presLayoutVars>
          <dgm:bulletEnabled val="1"/>
        </dgm:presLayoutVars>
      </dgm:prSet>
      <dgm:spPr/>
    </dgm:pt>
  </dgm:ptLst>
  <dgm:cxnLst>
    <dgm:cxn modelId="{688E0E29-7DE5-4E83-8BF5-39668690CCE3}" srcId="{A37FCE52-BB8D-4E5E-B5CD-78601353216B}" destId="{D7DCE5C8-2031-4683-9691-1B4197212BDD}" srcOrd="3" destOrd="0" parTransId="{AD1F3DFB-65C3-4ECE-8074-CD367CDE21FA}" sibTransId="{D0867464-4F09-4627-A2DD-1096F705BEB9}"/>
    <dgm:cxn modelId="{2E7C9839-6881-41CB-9302-D859E6B0356F}" srcId="{A37FCE52-BB8D-4E5E-B5CD-78601353216B}" destId="{F4B8FA05-AB98-48D0-A43C-6CFA7CE7A2EA}" srcOrd="2" destOrd="0" parTransId="{290C0EA3-F26E-47FD-B714-5707F6CF0350}" sibTransId="{597DF2E7-2308-427E-91F1-4B97864045E9}"/>
    <dgm:cxn modelId="{10536C5B-C68A-450F-839B-D91DE85AC308}" type="presOf" srcId="{150A7444-5DF1-4A6B-998A-18643DC53D16}" destId="{4D25B137-FE30-49E4-B14E-7E59BA82E151}" srcOrd="0" destOrd="0" presId="urn:microsoft.com/office/officeart/2005/8/layout/default"/>
    <dgm:cxn modelId="{A67ED06B-6791-4915-85D2-75F13F40D47A}" type="presOf" srcId="{A37FCE52-BB8D-4E5E-B5CD-78601353216B}" destId="{70330A00-5E31-4D46-A15E-E5469AAC78E7}" srcOrd="0" destOrd="0" presId="urn:microsoft.com/office/officeart/2005/8/layout/default"/>
    <dgm:cxn modelId="{DBF89B4C-9994-41EC-B5BC-756360AC4E14}" srcId="{A37FCE52-BB8D-4E5E-B5CD-78601353216B}" destId="{150A7444-5DF1-4A6B-998A-18643DC53D16}" srcOrd="1" destOrd="0" parTransId="{98124EFC-FB48-4304-900A-C733371A3A63}" sibTransId="{8DA5911E-4EC3-4BAC-BE25-E29051B204A6}"/>
    <dgm:cxn modelId="{77249D4E-46FF-48F0-96B3-A955CDD92B42}" type="presOf" srcId="{D7DCE5C8-2031-4683-9691-1B4197212BDD}" destId="{4315AD73-AC79-4EFC-B4EC-62978E0FA8EC}" srcOrd="0" destOrd="0" presId="urn:microsoft.com/office/officeart/2005/8/layout/default"/>
    <dgm:cxn modelId="{E08A92B1-2CDE-4507-BFF6-4599080BD3D0}" type="presOf" srcId="{51EBE00E-0DAF-4293-9188-59B33CBC9EFC}" destId="{D39C4F56-0EC2-469A-93A6-6FCB3E5B655A}" srcOrd="0" destOrd="0" presId="urn:microsoft.com/office/officeart/2005/8/layout/default"/>
    <dgm:cxn modelId="{A009BCED-2BAC-4EA0-A5F4-1CF8E889B502}" srcId="{A37FCE52-BB8D-4E5E-B5CD-78601353216B}" destId="{51EBE00E-0DAF-4293-9188-59B33CBC9EFC}" srcOrd="0" destOrd="0" parTransId="{CAC5E0DD-03B0-4744-AE0F-6272714DD64C}" sibTransId="{38B56183-5DD8-4313-B152-3F1C86A1CB8F}"/>
    <dgm:cxn modelId="{D15BBDFC-7F73-4CED-BE05-BACDB428B9B9}" type="presOf" srcId="{F4B8FA05-AB98-48D0-A43C-6CFA7CE7A2EA}" destId="{B5FB519F-4534-40AB-9807-0AB42005F2DE}" srcOrd="0" destOrd="0" presId="urn:microsoft.com/office/officeart/2005/8/layout/default"/>
    <dgm:cxn modelId="{7899C3B3-4840-475E-94B4-5449ED367CFB}" type="presParOf" srcId="{70330A00-5E31-4D46-A15E-E5469AAC78E7}" destId="{D39C4F56-0EC2-469A-93A6-6FCB3E5B655A}" srcOrd="0" destOrd="0" presId="urn:microsoft.com/office/officeart/2005/8/layout/default"/>
    <dgm:cxn modelId="{F5386BA0-E700-461A-B28D-C200D8C85BA0}" type="presParOf" srcId="{70330A00-5E31-4D46-A15E-E5469AAC78E7}" destId="{07C1FE6C-30C0-451D-803C-D370021D4AFD}" srcOrd="1" destOrd="0" presId="urn:microsoft.com/office/officeart/2005/8/layout/default"/>
    <dgm:cxn modelId="{38680BB2-A51D-48A9-B097-D454F27C1389}" type="presParOf" srcId="{70330A00-5E31-4D46-A15E-E5469AAC78E7}" destId="{4D25B137-FE30-49E4-B14E-7E59BA82E151}" srcOrd="2" destOrd="0" presId="urn:microsoft.com/office/officeart/2005/8/layout/default"/>
    <dgm:cxn modelId="{3BD684D1-5D93-43C8-B8A0-F566681DF6C1}" type="presParOf" srcId="{70330A00-5E31-4D46-A15E-E5469AAC78E7}" destId="{BAD85354-74B5-425A-A931-69068DE6E95B}" srcOrd="3" destOrd="0" presId="urn:microsoft.com/office/officeart/2005/8/layout/default"/>
    <dgm:cxn modelId="{AB056936-718D-4F87-9212-48BF93DF7D2E}" type="presParOf" srcId="{70330A00-5E31-4D46-A15E-E5469AAC78E7}" destId="{B5FB519F-4534-40AB-9807-0AB42005F2DE}" srcOrd="4" destOrd="0" presId="urn:microsoft.com/office/officeart/2005/8/layout/default"/>
    <dgm:cxn modelId="{252E4873-3967-4C4E-B72C-5B9F160A432A}" type="presParOf" srcId="{70330A00-5E31-4D46-A15E-E5469AAC78E7}" destId="{57E6545C-F65E-47CB-BB03-A37032933DBB}" srcOrd="5" destOrd="0" presId="urn:microsoft.com/office/officeart/2005/8/layout/default"/>
    <dgm:cxn modelId="{E5682BA1-D282-42FC-ADE9-B896BC28E6D7}" type="presParOf" srcId="{70330A00-5E31-4D46-A15E-E5469AAC78E7}" destId="{4315AD73-AC79-4EFC-B4EC-62978E0FA8E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F18D0-9B50-4A2B-A04F-6B526F33BA0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Erasmus hareketliliğiniz boyunca başınıza gelebilecek herhangi kaza, hastalık vb. durumdan Erzincan Binali </a:t>
          </a:r>
          <a:r>
            <a:rPr lang="tr-TR" sz="1400" kern="1200" dirty="0" err="1"/>
            <a:t>Yılırım</a:t>
          </a:r>
          <a:r>
            <a:rPr lang="tr-TR" sz="1400" kern="1200" dirty="0"/>
            <a:t> Üniversitesi/ Ulusal Ajans ya da gideceğiniz kurum sorumlu değildir. Erasmus+ Öğrenim ve Erasmus+ Staj için edinmeniz gereken sigorta türleri farklıdır.</a:t>
          </a:r>
          <a:endParaRPr lang="en-US" sz="1400" kern="1200" dirty="0"/>
        </a:p>
      </dsp:txBody>
      <dsp:txXfrm>
        <a:off x="0" y="39687"/>
        <a:ext cx="3286125" cy="1971675"/>
      </dsp:txXfrm>
    </dsp:sp>
    <dsp:sp modelId="{4F3590DD-693C-4819-98CD-50B64CF3906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Sigorta poliçesi </a:t>
          </a:r>
          <a:r>
            <a:rPr lang="tr-TR" sz="1400" u="heavy" kern="1200" dirty="0"/>
            <a:t> yurtdışında  olacağınız  tarih  aralığını  kapsayacak</a:t>
          </a:r>
          <a:r>
            <a:rPr lang="tr-TR" sz="1400" kern="1200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sz="1400" kern="1200" dirty="0"/>
        </a:p>
      </dsp:txBody>
      <dsp:txXfrm>
        <a:off x="3614737" y="39687"/>
        <a:ext cx="3286125" cy="1971675"/>
      </dsp:txXfrm>
    </dsp:sp>
    <dsp:sp modelId="{8EA25EC6-896F-4D66-A2E8-06F01770599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SEYAHAT VE SAĞLIK SİGORTASI (Minimum 30.000 Euro teminatlı ve “Ayakta ve Yatarak </a:t>
          </a:r>
          <a:r>
            <a:rPr lang="tr-TR" sz="1400" kern="1200" dirty="0" err="1"/>
            <a:t>Tedavi”yi</a:t>
          </a:r>
          <a:r>
            <a:rPr lang="tr-TR" sz="1400" kern="1200" dirty="0"/>
            <a:t> kapsayan) </a:t>
          </a:r>
          <a:endParaRPr lang="en-US" sz="1400" kern="1200" dirty="0"/>
        </a:p>
      </dsp:txBody>
      <dsp:txXfrm>
        <a:off x="7229475" y="39687"/>
        <a:ext cx="3286125" cy="1971675"/>
      </dsp:txXfrm>
    </dsp:sp>
    <dsp:sp modelId="{57656BCD-F71F-4F54-807B-13486E45A79B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KAZA SİGORTASI (Öğrencinin iş yerinde uğrayabileceği kazalara yönelik sigorta teminatı)</a:t>
          </a:r>
          <a:endParaRPr lang="en-US" sz="1400" kern="1200" dirty="0"/>
        </a:p>
      </dsp:txBody>
      <dsp:txXfrm>
        <a:off x="1807368" y="2339975"/>
        <a:ext cx="3286125" cy="1971675"/>
      </dsp:txXfrm>
    </dsp:sp>
    <dsp:sp modelId="{A8CC2530-D26D-4CA0-BDFF-5BE3783D3C26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MESULİYET SİGORTASI  (Öğrenci tarafından iş yerine verilebilecek zararlara yönelik sigorta teminatı)</a:t>
          </a:r>
          <a:endParaRPr lang="en-US" sz="1400" kern="1200" dirty="0"/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4F56-0EC2-469A-93A6-6FCB3E5B655A}">
      <dsp:nvSpPr>
        <dsp:cNvPr id="0" name=""/>
        <dsp:cNvSpPr/>
      </dsp:nvSpPr>
      <dsp:spPr>
        <a:xfrm>
          <a:off x="707" y="677419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Hareketliliğin başarılı sayılabilmesi için minimum süre 2 aydır.</a:t>
          </a:r>
          <a:endParaRPr lang="en-US" sz="1900" kern="1200"/>
        </a:p>
      </dsp:txBody>
      <dsp:txXfrm>
        <a:off x="707" y="677419"/>
        <a:ext cx="2758173" cy="1654904"/>
      </dsp:txXfrm>
    </dsp:sp>
    <dsp:sp modelId="{4D25B137-FE30-49E4-B14E-7E59BA82E151}">
      <dsp:nvSpPr>
        <dsp:cNvPr id="0" name=""/>
        <dsp:cNvSpPr/>
      </dsp:nvSpPr>
      <dsp:spPr>
        <a:xfrm>
          <a:off x="3034698" y="677419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2 aydan önce dönmek isterseniz, hareketlilik başarısız sayıldığı için tahsis edilen hibe geri alınır.</a:t>
          </a:r>
          <a:r>
            <a:rPr lang="tr-TR" altLang="en-US" sz="1900" kern="1200">
              <a:latin typeface="Franklin Gothic Book" panose="020B0503020102020204" pitchFamily="34" charset="0"/>
            </a:rPr>
            <a:t> </a:t>
          </a:r>
        </a:p>
      </dsp:txBody>
      <dsp:txXfrm>
        <a:off x="3034698" y="677419"/>
        <a:ext cx="2758173" cy="1654904"/>
      </dsp:txXfrm>
    </dsp:sp>
    <dsp:sp modelId="{B5FB519F-4534-40AB-9807-0AB42005F2DE}">
      <dsp:nvSpPr>
        <dsp:cNvPr id="0" name=""/>
        <dsp:cNvSpPr/>
      </dsp:nvSpPr>
      <dsp:spPr>
        <a:xfrm>
          <a:off x="707" y="2608141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900" kern="1200">
              <a:latin typeface="Franklin Gothic Book" panose="020B0503020102020204" pitchFamily="34" charset="0"/>
            </a:rPr>
            <a:t>Sömestr ve resmi tatil haricinde 7 günden fazla ev sahibi şehir / ülkeden ayrı kalınması, dönüş hibenizde kesinti sebebidir.</a:t>
          </a:r>
        </a:p>
      </dsp:txBody>
      <dsp:txXfrm>
        <a:off x="707" y="2608141"/>
        <a:ext cx="2758173" cy="1654904"/>
      </dsp:txXfrm>
    </dsp:sp>
    <dsp:sp modelId="{4315AD73-AC79-4EFC-B4EC-62978E0FA8EC}">
      <dsp:nvSpPr>
        <dsp:cNvPr id="0" name=""/>
        <dsp:cNvSpPr/>
      </dsp:nvSpPr>
      <dsp:spPr>
        <a:xfrm>
          <a:off x="3034698" y="2608141"/>
          <a:ext cx="2758173" cy="16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900" kern="1200">
              <a:latin typeface="Franklin Gothic Book" panose="020B0503020102020204" pitchFamily="34" charset="0"/>
            </a:rPr>
            <a:t>Dönüşünüzde gerekli belgeler teslim edilmez ise: %80 hibe iade ALINIR.</a:t>
          </a:r>
          <a:endParaRPr lang="en-US" sz="1900" kern="1200"/>
        </a:p>
      </dsp:txBody>
      <dsp:txXfrm>
        <a:off x="3034698" y="2608141"/>
        <a:ext cx="2758173" cy="1654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3BEB1B-B122-4084-97B8-734400BDA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B943A36-BD4A-4B7E-AA4B-8A2E60466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7906F7-10EA-4889-B5D1-28EE80D3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8339F9-46F0-40F9-9FB0-E9C1FE2B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F14514-E5CA-45AA-8DFA-8B42303E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38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358400-04D4-47EE-8AD5-FFEF77EF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1BBB13-8D29-4CCE-8220-8CAAF0734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E86780-AE97-4331-B256-BD7FB671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8BD8E4-82B0-4350-9C01-644BFDD1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12E52F-08BB-4816-AF1F-BD1CBD5F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5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D235AB-192D-4C52-8DE2-5150D7A7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ED1EDA-84B5-44CF-9C67-63DA2B4C7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E0A94D-0F3C-4CD4-A546-7AEA34D3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F9A652-F505-444B-AB6A-B5F18FB8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14E6CD-0BE1-4CE6-B1D9-7E9B2B95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53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D0E3A-0C8E-4A74-B765-18763EE9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6B8099-9B22-405C-9771-981772A46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DC6343-D277-49E9-85C1-0539DD531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ED29F8D-D91D-4BA1-9B9A-1A770797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6A6258F-D139-437A-8F71-5DB3B058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5644BBF-EB98-47B1-AECD-8BBA714F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64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A37CE3-EE45-4A9E-A81F-F69BBB48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8FB2C1-B774-49EB-8667-02AE42FD0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674F96-0C20-4322-8EF4-9B32B6718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0DECE5-A968-46F1-A17E-500AB2FB6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26FCA59-26A4-4D7B-A17F-2476FB026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9F9BCAF-3C82-4F04-932F-9009786A3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C80D397-23AF-46CC-9D25-D1BEDCC1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34855D3-B3D2-4CD1-AE50-60E6F8BF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03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E56FB-F66A-4F19-9D79-17B075FC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1CDDF71-C530-43EC-A89B-9A45CC4F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49C143-A139-43E4-9EFC-C9BF3CE7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5E877A9-F000-41F2-BC5B-0BF1C320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2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58E8B9B-D449-4D8A-8B0D-86FA60CC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DBE4970-AD64-42AE-AF07-5B0025FF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9E34759-D0C7-4D9A-955F-4EEA636B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508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F4F38E-DB4E-4FA9-A533-50F6CF37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5AEE21-CC39-49CF-8610-19E6052B1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F3DF00C-3BF2-4C27-9873-1E3E3BC1E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2BA014-DC38-4D96-A628-B739B6AB7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81DEFFC-6A0B-4B68-B49C-02E3B298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7494C88-321F-4D9A-A0E8-726A5748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2AAB0-3C60-4C9A-AC3D-90F7A7F3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7ADE627-91F5-44E7-9E0F-D94A74E51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073138-CCC0-4F7A-A081-5CAD8FC22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2253661-E5E7-4C28-9286-81C959E8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BFB26A-A3A3-47C4-A237-C7917EF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348E72-AF4B-44A6-9486-939448E3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78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0903AE-E33D-428A-9C38-B935DB9D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96F7267-6FF1-43B1-B779-F5B555641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B82147-E5FB-40DD-BBC7-893F06CF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34688F-0AFC-44CB-B12B-4C700363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37A57D-F998-4BBB-94D9-B17BF391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19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7A59BB-AC27-4866-B08C-2CA6D6727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BF1D7A2-80C9-473E-AF56-50567FD6B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ACD194-7CB9-42DB-AA2D-941875D0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0DD6B45-5D99-494B-9C6E-6E634E4ED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78C327-D255-43D7-B093-9360DDB8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862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A1281E5-BC40-453F-AE2B-A1B91CB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0D23DA-91C0-4F2F-B3FF-DA3120405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6266C93-DD05-441B-9934-73349B895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1244D-1037-4A05-9BCC-FD8B5D96652A}" type="datetimeFigureOut">
              <a:rPr lang="tr-TR" smtClean="0"/>
              <a:t>23.03.2025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1A6134-770F-45E1-A440-8571E5CEF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D42C81B-1815-439D-A82D-684EB3215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73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erzincan.edu.t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804672" y="5116529"/>
            <a:ext cx="10592174" cy="1000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b="1" dirty="0">
                <a:solidFill>
                  <a:schemeClr val="tx2"/>
                </a:solidFill>
              </a:rPr>
              <a:t>ERASMUS+ 202</a:t>
            </a:r>
            <a:r>
              <a:rPr lang="tr-TR" sz="4000" b="1" dirty="0">
                <a:solidFill>
                  <a:schemeClr val="tx2"/>
                </a:solidFill>
              </a:rPr>
              <a:t>4</a:t>
            </a:r>
            <a:r>
              <a:rPr lang="en-US" sz="4000" b="1" dirty="0">
                <a:solidFill>
                  <a:schemeClr val="tx2"/>
                </a:solidFill>
              </a:rPr>
              <a:t>    ORYANTASYON</a:t>
            </a:r>
          </a:p>
        </p:txBody>
      </p:sp>
      <p:pic>
        <p:nvPicPr>
          <p:cNvPr id="4" name="Picture 3" descr="Saint Isaac's Katedrali">
            <a:extLst>
              <a:ext uri="{FF2B5EF4-FFF2-40B4-BE49-F238E27FC236}">
                <a16:creationId xmlns:a16="http://schemas.microsoft.com/office/drawing/2014/main" id="{160D5668-0E1C-49BE-A39E-1E40FD80B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79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532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94ABA8-A699-494B-9E9E-505A7B6F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tr-TR" sz="4100"/>
              <a:t>ERASMUS STAJ HAREKETLİLİĞİ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F9A592-79E6-41DD-92B5-2F5CC348B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2 ay (Minimum) ile 12 (Maximum) ay arasında yapılabilir.</a:t>
            </a:r>
          </a:p>
          <a:p>
            <a:pPr marL="0" indent="0">
              <a:buNone/>
            </a:pPr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hareketliliği mezun olunan tarihten itibaren bir yıl içerisinde yapılabilir. Fakat staj hareketliliği </a:t>
            </a:r>
            <a:r>
              <a:rPr lang="tr-TR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 Temmuz 2026 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tarihini geçemez.</a:t>
            </a:r>
          </a:p>
          <a:p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faaliyeti, öğrencinin öğrencisi olduğu mesleki eğitim alanında uygulamalı iş deneyimi elde etmesidir.</a:t>
            </a:r>
          </a:p>
          <a:p>
            <a:endParaRPr lang="tr-TR" sz="1900" dirty="0"/>
          </a:p>
        </p:txBody>
      </p:sp>
      <p:pic>
        <p:nvPicPr>
          <p:cNvPr id="5" name="Picture 4" descr="Kağıt ajandaya bir randevuyu kaydetme">
            <a:extLst>
              <a:ext uri="{FF2B5EF4-FFF2-40B4-BE49-F238E27FC236}">
                <a16:creationId xmlns:a16="http://schemas.microsoft.com/office/drawing/2014/main" id="{715F9624-9D86-45A5-B420-ED8249A86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88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4889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5112AC23-F046-4DC5-9B92-07CA6CC7C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175AAFE7-143D-45AC-B616-09521E0F5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0BA5DB72-E109-4D37-B6DD-C328D5397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34EE77-74D1-42B4-801B-40B35A68C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2152B4E-1BCF-43D1-814C-F560CEB52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486774-B7FC-480F-9AAF-9F55F4C43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8FA6A4C-BA1F-4EF8-B3BD-F28CB66DE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F89DB3-EA73-4FD0-AACB-5FE32C149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AB203A-25C6-422F-9DB6-C69F0EE9F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74730A1-7A3A-4ACF-965D-A6DCEC7DB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B2D1A1F-B200-4444-AE01-EFC97AF7B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4" y="1042604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E4CB9D-2256-4786-8DDF-ADFBF353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0841E3-DFCC-429A-B907-8B06EDB1E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4698A1-0C53-4620-97E1-B4689288C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BDFF7F-BD40-4085-952D-F6EC5908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F29CA06-4FE5-44A6-8D40-A9C36449C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8E6F37-AE05-46BF-A77F-5505926E9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D6F5ECB-975C-4A38-BD48-A3C2B38E9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BF36011-C922-4FD6-B09D-781A87054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1FD3DC2-6A33-4C9E-B0F5-5D6209717F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4F800E-82BC-4AEF-9F07-7F95C8B8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AB0E82CD-02FF-4AF8-9687-AFC6343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4989918" cy="5478640"/>
          </a:xfrm>
          <a:noFill/>
        </p:spPr>
        <p:txBody>
          <a:bodyPr anchor="ctr">
            <a:normAutofit/>
          </a:bodyPr>
          <a:lstStyle/>
          <a:p>
            <a:r>
              <a:rPr lang="tr-TR" sz="4800" b="1">
                <a:solidFill>
                  <a:schemeClr val="bg1"/>
                </a:solidFill>
                <a:latin typeface="Century Gothic"/>
                <a:cs typeface="Century Gothic"/>
              </a:rPr>
              <a:t>Staj Kabul/Davet Mektubu</a:t>
            </a:r>
            <a:br>
              <a:rPr lang="tr-TR" sz="4800" b="1">
                <a:solidFill>
                  <a:schemeClr val="bg1"/>
                </a:solidFill>
                <a:latin typeface="Century Gothic"/>
                <a:cs typeface="Century Gothic"/>
              </a:rPr>
            </a:br>
            <a:endParaRPr lang="tr-TR" sz="4800">
              <a:solidFill>
                <a:schemeClr val="bg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D9C5DD-B8B3-46A0-8FBC-EE462F96C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801066" y="497785"/>
            <a:ext cx="5678424" cy="56748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751966-799E-4724-A7AC-2CA54BAA9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946" y="630936"/>
            <a:ext cx="4982273" cy="5478672"/>
          </a:xfrm>
          <a:noFill/>
        </p:spPr>
        <p:txBody>
          <a:bodyPr anchor="ctr">
            <a:normAutofit/>
          </a:bodyPr>
          <a:lstStyle/>
          <a:p>
            <a:pPr marL="0" marR="5080" indent="0">
              <a:buNone/>
            </a:pPr>
            <a:r>
              <a:rPr lang="tr-TR" sz="1800" u="sng" spc="-20">
                <a:solidFill>
                  <a:schemeClr val="bg1"/>
                </a:solidFill>
                <a:cs typeface="Wingdings 3"/>
              </a:rPr>
              <a:t>Staj Kabul Mektubu’nda 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Wingdings 3"/>
              </a:rPr>
              <a:t>EBYÜ</a:t>
            </a:r>
            <a:r>
              <a:rPr lang="tr-TR" sz="1800" spc="-160">
                <a:solidFill>
                  <a:schemeClr val="bg1"/>
                </a:solidFill>
                <a:cs typeface="Century Gothic"/>
              </a:rPr>
              <a:t> Enstitü/Fakülte/Yüksekokul Öğrencisi (Adı /Soyadı)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Erasmus+ Değişim Programı kapsamında staj faaliyeti gerçekleştirileceği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Staj kapsamında yürütülecek görevler (Belli ise departman adı)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Staj Başlangıç ve Bitiş Tarihleri (net tarih aralığı)</a:t>
            </a:r>
          </a:p>
          <a:p>
            <a:pPr marL="0" marR="5080" indent="0">
              <a:buNone/>
            </a:pPr>
            <a:r>
              <a:rPr lang="tr-TR" sz="1800" spc="-160">
                <a:solidFill>
                  <a:schemeClr val="bg1"/>
                </a:solidFill>
                <a:cs typeface="Century Gothic"/>
              </a:rPr>
              <a:t>Kuruluşun İmza ve Mührü </a:t>
            </a:r>
            <a:r>
              <a:rPr lang="tr-TR" sz="1800" u="sng" spc="-20">
                <a:solidFill>
                  <a:schemeClr val="bg1"/>
                </a:solidFill>
                <a:cs typeface="Wingdings 3"/>
              </a:rPr>
              <a:t>Bulunmalıdır.</a:t>
            </a:r>
            <a:r>
              <a:rPr lang="tr-TR" sz="1800" b="1" spc="-20">
                <a:solidFill>
                  <a:schemeClr val="bg1"/>
                </a:solidFill>
                <a:cs typeface="Arial"/>
              </a:rPr>
              <a:t>                       </a:t>
            </a:r>
            <a:endParaRPr lang="tr-TR" sz="1800" b="1">
              <a:solidFill>
                <a:schemeClr val="bg1"/>
              </a:solidFill>
              <a:cs typeface="Arial"/>
            </a:endParaRPr>
          </a:p>
          <a:p>
            <a:pPr marL="0" marR="5080" indent="0">
              <a:buNone/>
            </a:pPr>
            <a:r>
              <a:rPr lang="tr-TR" sz="1800" u="sng" spc="-20">
                <a:solidFill>
                  <a:schemeClr val="bg1"/>
                </a:solidFill>
                <a:cs typeface="Wingdings 3"/>
              </a:rPr>
              <a:t>Staj Kabul Mektubu Uluslararası İlişkiler Koordinatörlüğü’ne elden teslim edilmelidir ya da </a:t>
            </a:r>
            <a:r>
              <a:rPr lang="tr-TR" sz="1800" u="sng" spc="-20">
                <a:solidFill>
                  <a:schemeClr val="bg1"/>
                </a:solidFill>
                <a:cs typeface="Wingdings 3"/>
                <a:hlinkClick r:id="rId2"/>
              </a:rPr>
              <a:t>erasmus@erzincan.edu.tr</a:t>
            </a:r>
            <a:r>
              <a:rPr lang="tr-TR" sz="1800" u="sng" spc="-20">
                <a:solidFill>
                  <a:schemeClr val="bg1"/>
                </a:solidFill>
                <a:cs typeface="Wingdings 3"/>
              </a:rPr>
              <a:t> adresine gönderilmelidir.</a:t>
            </a:r>
          </a:p>
          <a:p>
            <a:pPr marL="354965" marR="5080" indent="-342900">
              <a:buFont typeface="Wingdings 3"/>
              <a:buChar char="´"/>
            </a:pPr>
            <a:endParaRPr lang="tr-TR" sz="1800" u="sng" spc="-20">
              <a:solidFill>
                <a:schemeClr val="bg1"/>
              </a:solidFill>
              <a:cs typeface="Wingdings 3"/>
            </a:endParaRPr>
          </a:p>
          <a:p>
            <a:pPr marL="12065" marR="5080" indent="0">
              <a:buNone/>
            </a:pPr>
            <a:r>
              <a:rPr lang="tr-TR" sz="1800" spc="-20">
                <a:solidFill>
                  <a:schemeClr val="bg1"/>
                </a:solidFill>
                <a:cs typeface="Wingdings 3"/>
              </a:rPr>
              <a:t>*** Süreç içinde staj yapacağınız kurum ya da stajınızı gerçekleştireceğiniz tarih aralığı değişirse, buna uygun olarak edinmiş olduğunuz en güncel staj davet mektubunuzu kontrol edilip onaylanmak üzere Koordinatörlüğümüze iletmeniz gerekmektedir.</a:t>
            </a:r>
          </a:p>
          <a:p>
            <a:endParaRPr lang="tr-TR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35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D6EEA4-51EF-4796-BE5B-F3EB11F2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ir kitabın üzerinde gözlük">
            <a:extLst>
              <a:ext uri="{FF2B5EF4-FFF2-40B4-BE49-F238E27FC236}">
                <a16:creationId xmlns:a16="http://schemas.microsoft.com/office/drawing/2014/main" id="{6D2A133C-41CF-80FB-E3BA-1D4299B5F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14112" b="983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04C04106-C332-46A9-8F10-8B2DF0E19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0021"/>
            <a:ext cx="6696445" cy="1325563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  <a:cs typeface="Century Gothic"/>
              </a:rPr>
              <a:t>Öğrenim Anlaşması (Learning Agreement For Traineeships)</a:t>
            </a:r>
            <a:br>
              <a:rPr lang="en-US" sz="2800" b="1">
                <a:solidFill>
                  <a:srgbClr val="FFFFFF"/>
                </a:solidFill>
                <a:cs typeface="Century Gothic"/>
              </a:rPr>
            </a:br>
            <a:endParaRPr lang="tr-TR" sz="2800">
              <a:solidFill>
                <a:srgbClr val="FFFFFF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A87EE8-B40E-4CBF-8778-8E53FDB4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90600"/>
            <a:ext cx="6696452" cy="2433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spc="-10" dirty="0">
                <a:solidFill>
                  <a:srgbClr val="FFFFFF"/>
                </a:solidFill>
                <a:cs typeface="Century Gothic"/>
              </a:rPr>
              <a:t>Uluslararası İlişkiler Koordinatörlüğü internet sayfasından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Erasmus+ Öğrenci Hareketliliği</a:t>
            </a:r>
            <a:r>
              <a:rPr lang="tr-TR" sz="2000" b="1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kısmında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Belgeler, Formlar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başlığı altında bulunan 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Staj Anlaşması (Learning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Agreement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for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b="1" u="sng" spc="-5" dirty="0" err="1">
                <a:solidFill>
                  <a:srgbClr val="FFFFFF"/>
                </a:solidFill>
                <a:cs typeface="Century Gothic"/>
              </a:rPr>
              <a:t>Traineeships</a:t>
            </a:r>
            <a:r>
              <a:rPr lang="tr-TR" sz="2000" b="1" u="sng" spc="-5" dirty="0">
                <a:solidFill>
                  <a:srgbClr val="FFFFFF"/>
                </a:solidFill>
                <a:cs typeface="Century Gothic"/>
              </a:rPr>
              <a:t>)</a:t>
            </a:r>
            <a:r>
              <a:rPr lang="tr-TR" sz="2000" b="1" spc="-5" dirty="0">
                <a:solidFill>
                  <a:srgbClr val="FFFFFF"/>
                </a:solidFill>
                <a:cs typeface="Century Gothic"/>
              </a:rPr>
              <a:t> </a:t>
            </a:r>
            <a:r>
              <a:rPr lang="tr-TR" sz="2000" spc="-5" dirty="0">
                <a:solidFill>
                  <a:srgbClr val="FFFFFF"/>
                </a:solidFill>
                <a:cs typeface="Century Gothic"/>
              </a:rPr>
              <a:t>belgesini indirebilirsiniz. Belge bilgisayar ortamında doldurulmalı, üzerindeki onay imzaları tamamlanmış olmalıdır. Belgenin staj kurumunuzdan tarafınıza e-posta ile iletilmiş taranmış kopyası kabul edilebilir.</a:t>
            </a:r>
          </a:p>
          <a:p>
            <a:endParaRPr lang="tr-TR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99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6" descr="Düzenli, boş bir eğitim masası">
            <a:extLst>
              <a:ext uri="{FF2B5EF4-FFF2-40B4-BE49-F238E27FC236}">
                <a16:creationId xmlns:a16="http://schemas.microsoft.com/office/drawing/2014/main" id="{F486C6B9-B491-FC47-67A9-EEA0F87B6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8" r="514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A63A0C3-790E-4D7B-B004-8A53D14F21EA}"/>
              </a:ext>
            </a:extLst>
          </p:cNvPr>
          <p:cNvSpPr txBox="1"/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Akademik Tanınma Belgesi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(E</a:t>
            </a:r>
            <a:r>
              <a:rPr lang="en-US" sz="3100" b="0" i="0">
                <a:effectLst/>
                <a:latin typeface="+mj-lt"/>
                <a:ea typeface="+mj-ea"/>
                <a:cs typeface="+mj-cs"/>
              </a:rPr>
              <a:t>ğer staj karşılığı AKTS alınacak ise</a:t>
            </a:r>
            <a:r>
              <a:rPr lang="en-US" sz="3100" b="1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25" name="İçerik Yer Tutucusu 2"/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/>
              <a:t>Learning Agreement belgesinde onaylanan dersler ve ya staj konuları, Akademik Tanınma belgesine yazılır ve bölüm koordinatörüne teslim edilir. </a:t>
            </a:r>
          </a:p>
          <a:p>
            <a:pPr marL="0"/>
            <a:endParaRPr lang="en-US" sz="1700"/>
          </a:p>
          <a:p>
            <a:pPr marL="0"/>
            <a:r>
              <a:rPr lang="en-US" sz="1700"/>
              <a:t>Staj anlaşmasının Fakülte</a:t>
            </a:r>
            <a:r>
              <a:rPr lang="en-US" sz="1700" b="1"/>
              <a:t> </a:t>
            </a:r>
            <a:r>
              <a:rPr lang="en-US" sz="1700"/>
              <a:t>Yönetim Kurulu'nda değerlendirildikten sonra Bölüm Başkanı/Enstitü ve lisansüstü öğrencileri için tez danışmanı, Bölüm Erasmus Koordinatörü ve takiben Fakülte Dekanı/Meslek Yüksekokul Müdürü tarafından onaylanması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203532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5DC86B-2C3C-BAFE-FAD6-63A9E65BF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015" b="397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179F49C4-4002-4D31-B27D-F996010C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sz="7200" b="1" dirty="0">
                <a:solidFill>
                  <a:srgbClr val="FFFFFF"/>
                </a:solidFill>
                <a:cs typeface="Century Gothic"/>
              </a:rPr>
              <a:t>Sigortalar</a:t>
            </a:r>
            <a:endParaRPr lang="tr-TR" sz="7200" dirty="0">
              <a:solidFill>
                <a:srgbClr val="FFFFFF"/>
              </a:solidFill>
            </a:endParaRP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2434731-36D2-4F27-B584-4FA25FB56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4841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6955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C67BB2F-A910-4E8F-B177-F6D9D117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398" cy="1952744"/>
          </a:xfrm>
        </p:spPr>
        <p:txBody>
          <a:bodyPr>
            <a:normAutofit/>
          </a:bodyPr>
          <a:lstStyle/>
          <a:p>
            <a:r>
              <a:rPr lang="tr-TR" sz="2400" b="1"/>
              <a:t>HAREKETLİLİK BAŞLAMADAN ÖNCE </a:t>
            </a:r>
            <a:br>
              <a:rPr lang="tr-TR" sz="2400" b="1"/>
            </a:br>
            <a:r>
              <a:rPr lang="tr-TR" sz="2400" b="1"/>
              <a:t>TESLİM </a:t>
            </a:r>
            <a:br>
              <a:rPr lang="tr-TR" sz="2400" b="1"/>
            </a:br>
            <a:r>
              <a:rPr lang="tr-TR" sz="2400" b="1"/>
              <a:t>EDİLMESİ </a:t>
            </a:r>
            <a:br>
              <a:rPr lang="tr-TR" sz="2400" b="1"/>
            </a:br>
            <a:r>
              <a:rPr lang="tr-TR" sz="2400" b="1"/>
              <a:t>GEREKEN </a:t>
            </a:r>
            <a:br>
              <a:rPr lang="tr-TR" sz="2400" b="1"/>
            </a:br>
            <a:r>
              <a:rPr lang="tr-TR" sz="2400" b="1"/>
              <a:t>BELGELER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Grafik 12" descr="Document">
            <a:extLst>
              <a:ext uri="{FF2B5EF4-FFF2-40B4-BE49-F238E27FC236}">
                <a16:creationId xmlns:a16="http://schemas.microsoft.com/office/drawing/2014/main" id="{874F6EA3-FC5A-D9A3-CE5F-BEC139E5A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134" y="1918107"/>
            <a:ext cx="3195204" cy="319520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16187F-E47E-4B43-B11B-50937EBE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97257"/>
            <a:ext cx="5105398" cy="3679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700" spc="-20" dirty="0">
                <a:cs typeface="Wingdings 3"/>
              </a:rPr>
              <a:t>Uluslararası</a:t>
            </a:r>
            <a:r>
              <a:rPr lang="tr-TR" sz="1700" dirty="0">
                <a:cs typeface="Calibri"/>
              </a:rPr>
              <a:t> </a:t>
            </a:r>
            <a:r>
              <a:rPr lang="tr-TR" sz="1700" spc="-10" dirty="0">
                <a:cs typeface="Calibri"/>
              </a:rPr>
              <a:t>İ</a:t>
            </a:r>
            <a:r>
              <a:rPr lang="tr-TR" sz="1700" dirty="0">
                <a:cs typeface="Calibri"/>
              </a:rPr>
              <a:t>lişkiler</a:t>
            </a:r>
            <a:r>
              <a:rPr lang="tr-TR" sz="1700" spc="-25" dirty="0">
                <a:cs typeface="Calibri"/>
              </a:rPr>
              <a:t> </a:t>
            </a:r>
            <a:r>
              <a:rPr lang="tr-TR" sz="1700" spc="-50" dirty="0">
                <a:cs typeface="Calibri"/>
              </a:rPr>
              <a:t>K</a:t>
            </a:r>
            <a:r>
              <a:rPr lang="tr-TR" sz="1700" dirty="0">
                <a:cs typeface="Calibri"/>
              </a:rPr>
              <a:t>o</a:t>
            </a:r>
            <a:r>
              <a:rPr lang="tr-TR" sz="1700" spc="-10" dirty="0">
                <a:cs typeface="Calibri"/>
              </a:rPr>
              <a:t>o</a:t>
            </a:r>
            <a:r>
              <a:rPr lang="tr-TR" sz="1700" spc="-35" dirty="0">
                <a:cs typeface="Calibri"/>
              </a:rPr>
              <a:t>r</a:t>
            </a:r>
            <a:r>
              <a:rPr lang="tr-TR" sz="1700" dirty="0">
                <a:cs typeface="Calibri"/>
              </a:rPr>
              <a:t>din</a:t>
            </a:r>
            <a:r>
              <a:rPr lang="tr-TR" sz="1700" spc="-25" dirty="0">
                <a:cs typeface="Calibri"/>
              </a:rPr>
              <a:t>at</a:t>
            </a:r>
            <a:r>
              <a:rPr lang="tr-TR" sz="1700" dirty="0">
                <a:cs typeface="Calibri"/>
              </a:rPr>
              <a:t>örlüğüne</a:t>
            </a:r>
            <a:r>
              <a:rPr lang="tr-TR" sz="1700" spc="5" dirty="0">
                <a:cs typeface="Calibri"/>
              </a:rPr>
              <a:t> </a:t>
            </a:r>
            <a:r>
              <a:rPr lang="tr-TR" sz="1700" spc="-25" dirty="0">
                <a:cs typeface="Calibri"/>
              </a:rPr>
              <a:t>t</a:t>
            </a:r>
            <a:r>
              <a:rPr lang="tr-TR" sz="1700" dirty="0">
                <a:cs typeface="Calibri"/>
              </a:rPr>
              <a:t>eslim</a:t>
            </a:r>
            <a:r>
              <a:rPr lang="tr-TR" sz="1700" spc="-25" dirty="0">
                <a:cs typeface="Calibri"/>
              </a:rPr>
              <a:t> </a:t>
            </a:r>
            <a:r>
              <a:rPr lang="tr-TR" sz="1700" dirty="0">
                <a:cs typeface="Calibri"/>
              </a:rPr>
              <a:t>edilmesi</a:t>
            </a:r>
            <a:r>
              <a:rPr lang="tr-TR" sz="1700" spc="-15" dirty="0">
                <a:cs typeface="Calibri"/>
              </a:rPr>
              <a:t> </a:t>
            </a:r>
            <a:r>
              <a:rPr lang="tr-TR" sz="1700" spc="-30" dirty="0">
                <a:cs typeface="Calibri"/>
              </a:rPr>
              <a:t>g</a:t>
            </a:r>
            <a:r>
              <a:rPr lang="tr-TR" sz="1700" dirty="0">
                <a:cs typeface="Calibri"/>
              </a:rPr>
              <a:t>e</a:t>
            </a:r>
            <a:r>
              <a:rPr lang="tr-TR" sz="1700" spc="-30" dirty="0">
                <a:cs typeface="Calibri"/>
              </a:rPr>
              <a:t>r</a:t>
            </a:r>
            <a:r>
              <a:rPr lang="tr-TR" sz="1700" dirty="0">
                <a:cs typeface="Calibri"/>
              </a:rPr>
              <a:t>e</a:t>
            </a:r>
            <a:r>
              <a:rPr lang="tr-TR" sz="1700" spc="-70" dirty="0">
                <a:cs typeface="Calibri"/>
              </a:rPr>
              <a:t>k</a:t>
            </a:r>
            <a:r>
              <a:rPr lang="tr-TR" sz="1700" dirty="0">
                <a:cs typeface="Calibri"/>
              </a:rPr>
              <a:t>en </a:t>
            </a:r>
            <a:r>
              <a:rPr lang="tr-TR" sz="1700" spc="-10" dirty="0">
                <a:cs typeface="Calibri"/>
              </a:rPr>
              <a:t>belgeler ve tamamlanması gereken işlemler</a:t>
            </a:r>
            <a:r>
              <a:rPr lang="tr-TR" sz="1700" dirty="0">
                <a:cs typeface="Calibri"/>
              </a:rPr>
              <a:t>;</a:t>
            </a:r>
          </a:p>
          <a:p>
            <a:r>
              <a:rPr lang="tr-TR" sz="1700" dirty="0"/>
              <a:t>Davet Mektubu </a:t>
            </a:r>
          </a:p>
          <a:p>
            <a:r>
              <a:rPr lang="tr-TR" sz="1700" dirty="0"/>
              <a:t>Öğrenim Anlaşması (Learning </a:t>
            </a:r>
            <a:r>
              <a:rPr lang="tr-TR" sz="1700" dirty="0" err="1"/>
              <a:t>Agreement</a:t>
            </a:r>
            <a:r>
              <a:rPr lang="tr-TR" sz="1700" dirty="0"/>
              <a:t> </a:t>
            </a:r>
            <a:r>
              <a:rPr lang="tr-TR" sz="1700" dirty="0" err="1"/>
              <a:t>For</a:t>
            </a:r>
            <a:r>
              <a:rPr lang="tr-TR" sz="1700" dirty="0"/>
              <a:t> </a:t>
            </a:r>
            <a:r>
              <a:rPr lang="tr-TR" sz="1700" dirty="0" err="1"/>
              <a:t>Traineeships</a:t>
            </a:r>
            <a:r>
              <a:rPr lang="tr-TR" sz="1700" dirty="0"/>
              <a:t>) </a:t>
            </a:r>
          </a:p>
          <a:p>
            <a:r>
              <a:rPr lang="tr-TR" sz="1700" dirty="0"/>
              <a:t>AKTS karşılığı alınacaksa Akademik Tanınma Belgesi</a:t>
            </a:r>
          </a:p>
          <a:p>
            <a:r>
              <a:rPr lang="tr-TR" sz="1700" dirty="0"/>
              <a:t>Vadesiz Euro Hesabı</a:t>
            </a:r>
          </a:p>
          <a:p>
            <a:r>
              <a:rPr lang="tr-TR" sz="1700" dirty="0"/>
              <a:t>Vize</a:t>
            </a:r>
          </a:p>
          <a:p>
            <a:r>
              <a:rPr lang="tr-TR" sz="1700" dirty="0"/>
              <a:t>Seyahat Ve Sağlık Sigortası (Minimum 30.000 Euro Teminatlı Ve “Ayakta Tedavi” İbaresini İçeren)</a:t>
            </a:r>
          </a:p>
          <a:p>
            <a:r>
              <a:rPr lang="tr-TR" sz="1700" dirty="0"/>
              <a:t>Kaza Sigortası Ve Mesuliyet Sigortası </a:t>
            </a:r>
          </a:p>
          <a:p>
            <a:pPr marL="0" indent="0">
              <a:buNone/>
            </a:pPr>
            <a:endParaRPr lang="tr-TR" sz="1700" dirty="0"/>
          </a:p>
        </p:txBody>
      </p:sp>
    </p:spTree>
    <p:extLst>
      <p:ext uri="{BB962C8B-B14F-4D97-AF65-F5344CB8AC3E}">
        <p14:creationId xmlns:p14="http://schemas.microsoft.com/office/powerpoint/2010/main" val="429246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C6E8C2E-47C5-43CE-A5EC-A9D019ED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tr-TR"/>
              <a:t>Vadesiz Euro Hesabı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1D6769-7D46-4CAA-989C-40E5D65D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105399" cy="416333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2000" dirty="0">
                <a:latin typeface="+mn-lt"/>
                <a:cs typeface="Calibri"/>
              </a:rPr>
              <a:t>Hibeniz Halk Bankası Erzincan şubesinde (</a:t>
            </a:r>
            <a:r>
              <a:rPr lang="tr-TR" sz="2000">
                <a:latin typeface="+mn-lt"/>
                <a:cs typeface="Calibri"/>
              </a:rPr>
              <a:t>344 nolu) </a:t>
            </a:r>
            <a:r>
              <a:rPr lang="tr-TR" sz="2000" dirty="0">
                <a:latin typeface="+mn-lt"/>
                <a:cs typeface="Calibri"/>
              </a:rPr>
              <a:t>açtırdığınız hesabınıza aktarılacaktır. Hibenin, komisyon vb.</a:t>
            </a:r>
            <a:r>
              <a:rPr lang="tr-TR" sz="2000" spc="-5" dirty="0">
                <a:latin typeface="+mn-lt"/>
                <a:cs typeface="Calibri"/>
              </a:rPr>
              <a:t> nedenlerle </a:t>
            </a:r>
            <a:r>
              <a:rPr lang="tr-TR" sz="2000" spc="-75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esi</a:t>
            </a:r>
            <a:r>
              <a:rPr lang="tr-TR" sz="2000" spc="-30" dirty="0">
                <a:latin typeface="+mn-lt"/>
                <a:cs typeface="Calibri"/>
              </a:rPr>
              <a:t>n</a:t>
            </a:r>
            <a:r>
              <a:rPr lang="tr-TR" sz="2000" dirty="0">
                <a:latin typeface="+mn-lt"/>
                <a:cs typeface="Calibri"/>
              </a:rPr>
              <a:t>ti</a:t>
            </a:r>
            <a:r>
              <a:rPr lang="tr-TR" sz="2000" spc="-25" dirty="0">
                <a:latin typeface="+mn-lt"/>
                <a:cs typeface="Calibri"/>
              </a:rPr>
              <a:t>y</a:t>
            </a:r>
            <a:r>
              <a:rPr lang="tr-TR" sz="2000" dirty="0">
                <a:latin typeface="+mn-lt"/>
                <a:cs typeface="Calibri"/>
              </a:rPr>
              <a:t>e</a:t>
            </a:r>
            <a:r>
              <a:rPr lang="tr-TR" sz="2000" spc="-2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uğ</a:t>
            </a:r>
            <a:r>
              <a:rPr lang="tr-TR" sz="2000" spc="-55" dirty="0">
                <a:latin typeface="+mn-lt"/>
                <a:cs typeface="Calibri"/>
              </a:rPr>
              <a:t>r</a:t>
            </a:r>
            <a:r>
              <a:rPr lang="tr-TR" sz="2000" dirty="0">
                <a:latin typeface="+mn-lt"/>
                <a:cs typeface="Calibri"/>
              </a:rPr>
              <a:t>amadan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spc="-35" dirty="0">
                <a:latin typeface="+mn-lt"/>
                <a:cs typeface="Calibri"/>
              </a:rPr>
              <a:t>aktarılabilmesi</a:t>
            </a:r>
            <a:r>
              <a:rPr lang="tr-TR" sz="2000" spc="-4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için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Halk</a:t>
            </a:r>
            <a:r>
              <a:rPr lang="tr-TR" sz="2000" spc="-20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Ban</a:t>
            </a:r>
            <a:r>
              <a:rPr lang="tr-TR" sz="2000" spc="-40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ası</a:t>
            </a:r>
            <a:r>
              <a:rPr lang="tr-TR" sz="2000" spc="-55" dirty="0">
                <a:latin typeface="+mn-lt"/>
                <a:cs typeface="Calibri"/>
              </a:rPr>
              <a:t>’</a:t>
            </a:r>
            <a:r>
              <a:rPr lang="tr-TR" sz="2000" dirty="0">
                <a:latin typeface="+mn-lt"/>
                <a:cs typeface="Calibri"/>
              </a:rPr>
              <a:t>ndan </a:t>
            </a:r>
            <a:r>
              <a:rPr lang="tr-TR" sz="2000" u="sng" spc="-140" dirty="0">
                <a:latin typeface="+mn-lt"/>
                <a:cs typeface="Calibri"/>
              </a:rPr>
              <a:t>V</a:t>
            </a:r>
            <a:r>
              <a:rPr lang="tr-TR" sz="2000" u="sng" dirty="0">
                <a:latin typeface="+mn-lt"/>
                <a:cs typeface="Calibri"/>
              </a:rPr>
              <a:t>adesiz Eu</a:t>
            </a:r>
            <a:r>
              <a:rPr lang="tr-TR" sz="2000" u="sng" spc="-35" dirty="0">
                <a:latin typeface="+mn-lt"/>
                <a:cs typeface="Calibri"/>
              </a:rPr>
              <a:t>r</a:t>
            </a:r>
            <a:r>
              <a:rPr lang="tr-TR" sz="2000" u="sng" dirty="0">
                <a:latin typeface="+mn-lt"/>
                <a:cs typeface="Calibri"/>
              </a:rPr>
              <a:t>o</a:t>
            </a:r>
            <a:r>
              <a:rPr lang="tr-TR" sz="2000" u="sng" spc="-10" dirty="0">
                <a:latin typeface="+mn-lt"/>
                <a:cs typeface="Calibri"/>
              </a:rPr>
              <a:t> </a:t>
            </a:r>
            <a:r>
              <a:rPr lang="tr-TR" sz="2000" u="sng" dirty="0">
                <a:latin typeface="+mn-lt"/>
                <a:cs typeface="Calibri"/>
              </a:rPr>
              <a:t>Hesabı</a:t>
            </a:r>
            <a:r>
              <a:rPr lang="tr-TR" sz="2000" dirty="0">
                <a:latin typeface="+mn-lt"/>
                <a:cs typeface="Calibri"/>
              </a:rPr>
              <a:t>  açılması</a:t>
            </a:r>
            <a:r>
              <a:rPr lang="tr-TR" sz="2000" spc="-25" dirty="0">
                <a:latin typeface="+mn-lt"/>
                <a:cs typeface="Calibri"/>
              </a:rPr>
              <a:t> zorunludur</a:t>
            </a:r>
            <a:r>
              <a:rPr lang="tr-TR" sz="2000" dirty="0">
                <a:latin typeface="+mn-lt"/>
                <a:cs typeface="Calibri"/>
              </a:rPr>
              <a:t>. </a:t>
            </a:r>
            <a:endParaRPr lang="tr-TR" sz="2000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2000" dirty="0">
              <a:latin typeface="+mn-lt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2000" u="sng" dirty="0">
              <a:latin typeface="+mn-lt"/>
              <a:cs typeface="Calibri"/>
            </a:endParaRPr>
          </a:p>
          <a:p>
            <a:endParaRPr lang="tr-TR" sz="2000" dirty="0"/>
          </a:p>
        </p:txBody>
      </p:sp>
      <p:pic>
        <p:nvPicPr>
          <p:cNvPr id="34" name="Graphic 33" descr="Cüzdan ana hat">
            <a:extLst>
              <a:ext uri="{FF2B5EF4-FFF2-40B4-BE49-F238E27FC236}">
                <a16:creationId xmlns:a16="http://schemas.microsoft.com/office/drawing/2014/main" id="{6EF36471-CFD1-4CCB-B0AC-67BB390BD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455346" y="2766817"/>
            <a:ext cx="2751667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82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lowchart: Document 2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11BE47D-E3F5-4603-90F1-57DDB482D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ÜLKE GRUPLARI VE HİBE MİKTARLARI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228A133-EFC4-A468-D57A-8101816A3972}"/>
              </a:ext>
            </a:extLst>
          </p:cNvPr>
          <p:cNvSpPr txBox="1"/>
          <p:nvPr/>
        </p:nvSpPr>
        <p:spPr>
          <a:xfrm>
            <a:off x="5257309" y="6158205"/>
            <a:ext cx="6298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***Staj için en fazla 2 ay hibe verilecektir.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F1BB349-569C-A7FB-A8E7-31FE0440B66B}"/>
              </a:ext>
            </a:extLst>
          </p:cNvPr>
          <p:cNvSpPr txBox="1"/>
          <p:nvPr/>
        </p:nvSpPr>
        <p:spPr>
          <a:xfrm>
            <a:off x="4527804" y="671755"/>
            <a:ext cx="7230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dirty="0"/>
              <a:t>1. ve 2. grup ülkeler olan </a:t>
            </a:r>
            <a:r>
              <a:rPr lang="tr-TR" sz="2400" dirty="0"/>
              <a:t>Danimarka, Finlandiya, İsveç, İzlanda, İrlanda, Lihtenştayn, Lüksemburg, Norveç, Almanya, Avusturya, Belçika, Fransa, Güney Kıbrıs, Hollanda, İspanya, İtalya, Malta, Portekiz, Yunanistan, Çek Cumhuriyeti, Estonya, Letonya, Slovakya, Slovenya </a:t>
            </a:r>
            <a:r>
              <a:rPr lang="tr-TR" sz="2400" b="1" dirty="0">
                <a:solidFill>
                  <a:srgbClr val="FF0000"/>
                </a:solidFill>
              </a:rPr>
              <a:t>için</a:t>
            </a:r>
            <a:r>
              <a:rPr lang="tr-TR" sz="2400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aylık 750 Avro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78C9BE-0C88-95AB-48AC-955977787657}"/>
              </a:ext>
            </a:extLst>
          </p:cNvPr>
          <p:cNvSpPr txBox="1"/>
          <p:nvPr/>
        </p:nvSpPr>
        <p:spPr>
          <a:xfrm>
            <a:off x="4527804" y="3729693"/>
            <a:ext cx="70229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dirty="0"/>
              <a:t>3. grup ülkeler olan </a:t>
            </a:r>
            <a:r>
              <a:rPr lang="tr-TR" sz="2400" dirty="0"/>
              <a:t>Bulgaristan, Hırvatistan, Letonya, Litvanya, Macaristan, Kuzey Makedonya, Polonya, Romanya, Sırbistan, </a:t>
            </a:r>
            <a:r>
              <a:rPr lang="tr-TR" sz="2400" b="1" dirty="0">
                <a:solidFill>
                  <a:srgbClr val="FF0000"/>
                </a:solidFill>
              </a:rPr>
              <a:t>için aylık 600 Avro</a:t>
            </a:r>
          </a:p>
        </p:txBody>
      </p:sp>
    </p:spTree>
    <p:extLst>
      <p:ext uri="{BB962C8B-B14F-4D97-AF65-F5344CB8AC3E}">
        <p14:creationId xmlns:p14="http://schemas.microsoft.com/office/powerpoint/2010/main" val="22434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9AB50F-40BE-353E-756D-B5CF1FF97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771"/>
            <a:ext cx="105156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/>
              <a:t>Seyahat Desteği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B1A0820-350A-F498-BC70-B083B19D8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4250" y="2032391"/>
            <a:ext cx="8912180" cy="3592749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E48DF03-32A0-E226-5DD3-C4DD3108A69E}"/>
              </a:ext>
            </a:extLst>
          </p:cNvPr>
          <p:cNvSpPr txBox="1"/>
          <p:nvPr/>
        </p:nvSpPr>
        <p:spPr>
          <a:xfrm>
            <a:off x="1354347" y="1232860"/>
            <a:ext cx="8912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Hem öğrenim hem de stajı kazanan bir aday, ancak bir hareketlilik için seyahat desteğinden faydalanabilir.</a:t>
            </a:r>
          </a:p>
        </p:txBody>
      </p:sp>
    </p:spTree>
    <p:extLst>
      <p:ext uri="{BB962C8B-B14F-4D97-AF65-F5344CB8AC3E}">
        <p14:creationId xmlns:p14="http://schemas.microsoft.com/office/powerpoint/2010/main" val="1577250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Freeform: Shape 4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Oval 45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Ünlem İşareti düz dolguyla">
            <a:extLst>
              <a:ext uri="{FF2B5EF4-FFF2-40B4-BE49-F238E27FC236}">
                <a16:creationId xmlns:a16="http://schemas.microsoft.com/office/drawing/2014/main" id="{D07F0A9C-A5CC-4314-8E8B-A99948BA2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28" name="İçerik Yer Tutucusu 2">
            <a:extLst>
              <a:ext uri="{FF2B5EF4-FFF2-40B4-BE49-F238E27FC236}">
                <a16:creationId xmlns:a16="http://schemas.microsoft.com/office/drawing/2014/main" id="{FD9F4C82-ECAA-499F-A03C-60A3DCA3E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012301"/>
              </p:ext>
            </p:extLst>
          </p:nvPr>
        </p:nvGraphicFramePr>
        <p:xfrm>
          <a:off x="753136" y="1518700"/>
          <a:ext cx="5793579" cy="4940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8669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DFB243C-B5D9-46E4-9B90-B74AB4A2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tr-TR" b="1" dirty="0"/>
              <a:t>HAREKETLİLİK BİTTİKTEN SONRA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4" descr="Ok: Yatay U dönüşü ana hat">
            <a:extLst>
              <a:ext uri="{FF2B5EF4-FFF2-40B4-BE49-F238E27FC236}">
                <a16:creationId xmlns:a16="http://schemas.microsoft.com/office/drawing/2014/main" id="{C495DB53-7689-47BB-BA3E-AF042F9AE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4CBC8B-8D30-4678-934A-F86FB8DE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12700" marR="271780" indent="0">
              <a:buNone/>
            </a:pPr>
            <a:r>
              <a:rPr lang="tr-TR" sz="2000" spc="-15" dirty="0">
                <a:cs typeface="Calibri"/>
              </a:rPr>
              <a:t>E-po</a:t>
            </a:r>
            <a:r>
              <a:rPr lang="tr-TR" sz="2000" spc="-60" dirty="0">
                <a:cs typeface="Calibri"/>
              </a:rPr>
              <a:t>s</a:t>
            </a:r>
            <a:r>
              <a:rPr lang="tr-TR" sz="2000" spc="-50" dirty="0">
                <a:cs typeface="Calibri"/>
              </a:rPr>
              <a:t>t</a:t>
            </a:r>
            <a:r>
              <a:rPr lang="tr-TR" sz="2000" spc="-15" dirty="0">
                <a:cs typeface="Calibri"/>
              </a:rPr>
              <a:t>a</a:t>
            </a:r>
            <a:r>
              <a:rPr lang="tr-TR" sz="2000" spc="3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ad</a:t>
            </a:r>
            <a:r>
              <a:rPr lang="tr-TR" sz="2000" spc="-50" dirty="0">
                <a:cs typeface="Calibri"/>
              </a:rPr>
              <a:t>r</a:t>
            </a:r>
            <a:r>
              <a:rPr lang="tr-TR" sz="2000" spc="-15" dirty="0">
                <a:cs typeface="Calibri"/>
              </a:rPr>
              <a:t>es</a:t>
            </a:r>
            <a:r>
              <a:rPr lang="tr-TR" sz="2000" spc="-2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-25" dirty="0">
                <a:cs typeface="Calibri"/>
              </a:rPr>
              <a:t>i</a:t>
            </a:r>
            <a:r>
              <a:rPr lang="tr-TR" sz="2000" spc="-80" dirty="0">
                <a:cs typeface="Calibri"/>
              </a:rPr>
              <a:t>z</a:t>
            </a:r>
            <a:r>
              <a:rPr lang="tr-TR" sz="2000" spc="-15" dirty="0">
                <a:cs typeface="Calibri"/>
              </a:rPr>
              <a:t>e</a:t>
            </a:r>
            <a:r>
              <a:rPr lang="tr-TR" sz="2000" spc="15" dirty="0">
                <a:cs typeface="Calibri"/>
              </a:rPr>
              <a:t> </a:t>
            </a:r>
            <a:r>
              <a:rPr lang="tr-TR" sz="2000" spc="-35" dirty="0">
                <a:cs typeface="Calibri"/>
              </a:rPr>
              <a:t>g</a:t>
            </a:r>
            <a:r>
              <a:rPr lang="tr-TR" sz="2000" spc="-15" dirty="0">
                <a:cs typeface="Calibri"/>
              </a:rPr>
              <a:t>önde</a:t>
            </a:r>
            <a:r>
              <a:rPr lang="tr-TR" sz="2000" spc="-20" dirty="0">
                <a:cs typeface="Calibri"/>
              </a:rPr>
              <a:t>r</a:t>
            </a:r>
            <a:r>
              <a:rPr lang="tr-TR" sz="200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lecek</a:t>
            </a:r>
            <a:r>
              <a:rPr lang="tr-TR" sz="2000" spc="3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olan</a:t>
            </a:r>
            <a:r>
              <a:rPr lang="tr-TR" sz="2000" spc="-5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çe</a:t>
            </a:r>
            <a:r>
              <a:rPr lang="tr-TR" sz="2000" spc="-30" dirty="0">
                <a:cs typeface="Calibri"/>
              </a:rPr>
              <a:t>v</a:t>
            </a:r>
            <a:r>
              <a:rPr lang="tr-TR" sz="2000" dirty="0">
                <a:cs typeface="Calibri"/>
              </a:rPr>
              <a:t>r</a:t>
            </a:r>
            <a:r>
              <a:rPr lang="tr-TR" sz="2000" spc="-15" dirty="0">
                <a:cs typeface="Calibri"/>
              </a:rPr>
              <a:t>i</a:t>
            </a:r>
            <a:r>
              <a:rPr lang="tr-TR" sz="2000" spc="-25" dirty="0">
                <a:cs typeface="Calibri"/>
              </a:rPr>
              <a:t>m</a:t>
            </a:r>
            <a:r>
              <a:rPr lang="tr-TR" sz="2000" spc="-20" dirty="0">
                <a:cs typeface="Calibri"/>
              </a:rPr>
              <a:t>i</a:t>
            </a:r>
            <a:r>
              <a:rPr lang="tr-TR" sz="2000" dirty="0">
                <a:cs typeface="Calibri"/>
              </a:rPr>
              <a:t>çi</a:t>
            </a:r>
            <a:r>
              <a:rPr lang="tr-TR" sz="2000" spc="10" dirty="0">
                <a:cs typeface="Calibri"/>
              </a:rPr>
              <a:t> </a:t>
            </a:r>
            <a:r>
              <a:rPr lang="tr-TR" sz="2000" spc="-20" dirty="0">
                <a:cs typeface="Calibri"/>
              </a:rPr>
              <a:t>AB</a:t>
            </a:r>
            <a:r>
              <a:rPr lang="tr-TR" sz="2000" spc="20" dirty="0">
                <a:cs typeface="Calibri"/>
              </a:rPr>
              <a:t> </a:t>
            </a:r>
            <a:r>
              <a:rPr lang="tr-TR" sz="2000" spc="-15" dirty="0">
                <a:cs typeface="Calibri"/>
              </a:rPr>
              <a:t>an</a:t>
            </a:r>
            <a:r>
              <a:rPr lang="tr-TR" sz="2000" spc="-100" dirty="0">
                <a:cs typeface="Calibri"/>
              </a:rPr>
              <a:t>k</a:t>
            </a:r>
            <a:r>
              <a:rPr lang="tr-TR" sz="2000" spc="-30" dirty="0">
                <a:cs typeface="Calibri"/>
              </a:rPr>
              <a:t>e</a:t>
            </a:r>
            <a:r>
              <a:rPr lang="tr-TR" sz="2000" dirty="0">
                <a:cs typeface="Calibri"/>
              </a:rPr>
              <a:t>t</a:t>
            </a:r>
            <a:r>
              <a:rPr lang="tr-TR" sz="2000" spc="10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-25" dirty="0">
                <a:cs typeface="Calibri"/>
              </a:rPr>
              <a:t>i</a:t>
            </a:r>
            <a:r>
              <a:rPr lang="tr-TR" sz="2000" spc="-15" dirty="0">
                <a:cs typeface="Calibri"/>
              </a:rPr>
              <a:t>n</a:t>
            </a:r>
            <a:r>
              <a:rPr lang="tr-TR" sz="2000" spc="25" dirty="0">
                <a:cs typeface="Calibri"/>
              </a:rPr>
              <a:t> </a:t>
            </a:r>
            <a:r>
              <a:rPr lang="tr-TR" sz="2000" spc="-75" dirty="0">
                <a:cs typeface="Calibri"/>
              </a:rPr>
              <a:t>zorunludur</a:t>
            </a:r>
            <a:r>
              <a:rPr lang="tr-TR" sz="2000" dirty="0">
                <a:cs typeface="Calibri"/>
              </a:rPr>
              <a:t>.</a:t>
            </a:r>
            <a:endParaRPr lang="tr-TR" sz="2000" dirty="0"/>
          </a:p>
          <a:p>
            <a:pPr marL="12700" indent="0">
              <a:buNone/>
            </a:pPr>
            <a:r>
              <a:rPr lang="tr-TR" sz="2000" b="1" u="heavy" dirty="0">
                <a:cs typeface="Calibri"/>
              </a:rPr>
              <a:t>Döndüğünüzde Uluslararası İlişkiler Koordinatörlüğüne teslim etmeniz gereken belgeler;</a:t>
            </a:r>
          </a:p>
          <a:p>
            <a:pPr marL="0" indent="0">
              <a:spcBef>
                <a:spcPts val="27"/>
              </a:spcBef>
              <a:buNone/>
            </a:pPr>
            <a:endParaRPr lang="tr-TR" sz="2000" dirty="0"/>
          </a:p>
          <a:p>
            <a:pPr lvl="0" eaLnBrk="0" hangingPunct="0"/>
            <a:r>
              <a:rPr lang="tr-TR" sz="2000" dirty="0"/>
              <a:t>Learning </a:t>
            </a:r>
            <a:r>
              <a:rPr lang="tr-TR" sz="2000" dirty="0" err="1"/>
              <a:t>Agreement</a:t>
            </a:r>
            <a:r>
              <a:rPr lang="tr-TR" sz="2000" dirty="0"/>
              <a:t> </a:t>
            </a:r>
            <a:r>
              <a:rPr lang="tr-TR" sz="2000" dirty="0" err="1"/>
              <a:t>For</a:t>
            </a:r>
            <a:r>
              <a:rPr lang="tr-TR" sz="2000" dirty="0"/>
              <a:t> </a:t>
            </a:r>
            <a:r>
              <a:rPr lang="tr-TR" sz="2000" dirty="0" err="1"/>
              <a:t>Traineeshıps</a:t>
            </a:r>
            <a:r>
              <a:rPr lang="tr-TR" sz="2000" dirty="0"/>
              <a:t> Tamamlanmış Halini (</a:t>
            </a:r>
            <a:r>
              <a:rPr lang="tr-TR" sz="2000" b="1" dirty="0" err="1"/>
              <a:t>After</a:t>
            </a:r>
            <a:r>
              <a:rPr lang="tr-TR" sz="2000" dirty="0"/>
              <a:t> </a:t>
            </a:r>
            <a:r>
              <a:rPr lang="tr-TR" sz="2000" dirty="0" err="1"/>
              <a:t>Mobility</a:t>
            </a:r>
            <a:r>
              <a:rPr lang="tr-TR" sz="2000" dirty="0"/>
              <a:t> Bölümleri)</a:t>
            </a:r>
          </a:p>
          <a:p>
            <a:pPr lvl="0" eaLnBrk="0" hangingPunct="0"/>
            <a:r>
              <a:rPr lang="tr-TR" sz="2000" dirty="0"/>
              <a:t>Katılım Sertifikası, Staj Başarısını Ve Dönemini Gösterir Belge (Karşı Kurumun Antetli Kağıdına, İmzalı Ve Mühürlü)</a:t>
            </a:r>
          </a:p>
          <a:p>
            <a:pPr eaLnBrk="0" hangingPunct="0"/>
            <a:r>
              <a:rPr lang="tr-TR" sz="2000" dirty="0"/>
              <a:t>Pasaportun Aslı Ve Giriş Çıkış Tarihlerinin Fotokopisi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10949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tr-TR" sz="4100" b="1"/>
              <a:t>ULUSLARARASI İLİŞKİLER KOORDİNATÖRLÜĞÜ</a:t>
            </a:r>
            <a:endParaRPr lang="tr-TR" sz="41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100" b="1" dirty="0"/>
              <a:t>Uluslararası İlişkiler Koordinatörü ve </a:t>
            </a:r>
            <a:r>
              <a:rPr lang="tr-TR" sz="1100" b="1" dirty="0" err="1"/>
              <a:t>Erasmus</a:t>
            </a:r>
            <a:r>
              <a:rPr lang="tr-TR" sz="1100" b="1" dirty="0"/>
              <a:t>+ Kurum Koordinatörü:</a:t>
            </a:r>
          </a:p>
          <a:p>
            <a:r>
              <a:rPr lang="tr-TR" sz="1100" dirty="0"/>
              <a:t>Dr. Öğr. Üyesi Emrah Özbay</a:t>
            </a:r>
          </a:p>
          <a:p>
            <a:pPr marL="0" indent="0">
              <a:buNone/>
            </a:pPr>
            <a:r>
              <a:rPr lang="tr-TR" sz="1100" b="1" dirty="0"/>
              <a:t>Uluslararası İlişkiler Ofisi:</a:t>
            </a:r>
          </a:p>
          <a:p>
            <a:r>
              <a:rPr lang="tr-TR" sz="1100" dirty="0" err="1"/>
              <a:t>Öğr</a:t>
            </a:r>
            <a:r>
              <a:rPr lang="tr-TR" sz="1100" dirty="0"/>
              <a:t>. Gör. Mayya Kabasakal</a:t>
            </a:r>
          </a:p>
          <a:p>
            <a:r>
              <a:rPr lang="tr-TR" sz="1100" dirty="0"/>
              <a:t>Öğr. Gör. Emre </a:t>
            </a:r>
            <a:r>
              <a:rPr lang="tr-TR" sz="1100"/>
              <a:t>Mürütsoy</a:t>
            </a: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r>
              <a:rPr lang="tr-TR" sz="1100" b="1" dirty="0"/>
              <a:t>İletişim: </a:t>
            </a:r>
            <a:r>
              <a:rPr lang="tr-TR" sz="1100" dirty="0"/>
              <a:t>+90 446 226 66 66-</a:t>
            </a:r>
            <a:r>
              <a:rPr lang="tr-TR" sz="1100" b="1" dirty="0"/>
              <a:t>10384 (</a:t>
            </a:r>
            <a:r>
              <a:rPr lang="tr-TR" sz="1100" b="1" dirty="0" err="1"/>
              <a:t>Erasmus</a:t>
            </a:r>
            <a:r>
              <a:rPr lang="tr-TR" sz="1100" b="1" dirty="0"/>
              <a:t> Ofis)</a:t>
            </a:r>
          </a:p>
          <a:p>
            <a:pPr marL="0" indent="0">
              <a:buNone/>
            </a:pPr>
            <a:r>
              <a:rPr lang="tr-TR" sz="1100" b="1" dirty="0"/>
              <a:t>E-posta:</a:t>
            </a:r>
            <a:r>
              <a:rPr lang="tr-TR" sz="1100" dirty="0"/>
              <a:t> erasmus@erzincan.edu.tr</a:t>
            </a:r>
          </a:p>
          <a:p>
            <a:pPr marL="0" indent="0">
              <a:buNone/>
            </a:pPr>
            <a:endParaRPr lang="tr-TR" sz="1100" dirty="0"/>
          </a:p>
        </p:txBody>
      </p:sp>
      <p:pic>
        <p:nvPicPr>
          <p:cNvPr id="5" name="Picture 4" descr="Çalışma alanı arka planı">
            <a:extLst>
              <a:ext uri="{FF2B5EF4-FFF2-40B4-BE49-F238E27FC236}">
                <a16:creationId xmlns:a16="http://schemas.microsoft.com/office/drawing/2014/main" id="{470472B6-8EED-4FD4-BA51-B09CB6BC9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2" r="2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8924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807</Words>
  <Application>Microsoft Office PowerPoint</Application>
  <PresentationFormat>Geniş ekran</PresentationFormat>
  <Paragraphs>68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Franklin Gothic Book</vt:lpstr>
      <vt:lpstr>Times New Roman</vt:lpstr>
      <vt:lpstr>Wingdings</vt:lpstr>
      <vt:lpstr>Wingdings 3</vt:lpstr>
      <vt:lpstr>Office Teması</vt:lpstr>
      <vt:lpstr>ERASMUS+ 2024    ORYANTASYON</vt:lpstr>
      <vt:lpstr>ERASMUS STAJ HAREKETLİLİĞİ</vt:lpstr>
      <vt:lpstr>Staj Kabul/Davet Mektubu </vt:lpstr>
      <vt:lpstr>Öğrenim Anlaşması (Learning Agreement For Traineeships) </vt:lpstr>
      <vt:lpstr>PowerPoint Sunusu</vt:lpstr>
      <vt:lpstr>Sigortalar</vt:lpstr>
      <vt:lpstr>HAREKETLİLİK BAŞLAMADAN ÖNCE  TESLİM  EDİLMESİ  GEREKEN  BELGELER</vt:lpstr>
      <vt:lpstr>Vadesiz Euro Hesabı</vt:lpstr>
      <vt:lpstr>ÜLKE GRUPLARI VE HİBE MİKTARLARI</vt:lpstr>
      <vt:lpstr>Seyahat Desteği</vt:lpstr>
      <vt:lpstr>PowerPoint Sunusu</vt:lpstr>
      <vt:lpstr>HAREKETLİLİK BİTTİKTEN SONRA</vt:lpstr>
      <vt:lpstr>ULUSLARARASI İLİŞKİLER KOORDİNATÖRLÜĞÜ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STAJ HAREKETLİLİĞİ</dc:title>
  <dc:creator>Mayya Kabasakal</dc:creator>
  <cp:lastModifiedBy>Emre Mürütsoy</cp:lastModifiedBy>
  <cp:revision>21</cp:revision>
  <dcterms:created xsi:type="dcterms:W3CDTF">2022-04-07T10:23:01Z</dcterms:created>
  <dcterms:modified xsi:type="dcterms:W3CDTF">2025-03-22T21:08:20Z</dcterms:modified>
</cp:coreProperties>
</file>