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8" r:id="rId5"/>
    <p:sldId id="311" r:id="rId6"/>
    <p:sldId id="334" r:id="rId7"/>
    <p:sldId id="313" r:id="rId8"/>
    <p:sldId id="348" r:id="rId9"/>
    <p:sldId id="335" r:id="rId10"/>
    <p:sldId id="336" r:id="rId11"/>
    <p:sldId id="337" r:id="rId12"/>
    <p:sldId id="338" r:id="rId13"/>
    <p:sldId id="339" r:id="rId14"/>
    <p:sldId id="349" r:id="rId15"/>
    <p:sldId id="350" r:id="rId16"/>
    <p:sldId id="340" r:id="rId17"/>
    <p:sldId id="341" r:id="rId18"/>
    <p:sldId id="351" r:id="rId19"/>
    <p:sldId id="352" r:id="rId20"/>
    <p:sldId id="342" r:id="rId21"/>
    <p:sldId id="353" r:id="rId22"/>
    <p:sldId id="354" r:id="rId23"/>
    <p:sldId id="343" r:id="rId24"/>
    <p:sldId id="345" r:id="rId25"/>
    <p:sldId id="347" r:id="rId2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37" autoAdjust="0"/>
  </p:normalViewPr>
  <p:slideViewPr>
    <p:cSldViewPr snapToGrid="0">
      <p:cViewPr varScale="1">
        <p:scale>
          <a:sx n="116" d="100"/>
          <a:sy n="116" d="100"/>
        </p:scale>
        <p:origin x="67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F70C3E-BCB1-2E4D-F1CB-B5E1F5E9ED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15E6DE-D002-9ECC-5740-3607E2532B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98AEF-5D95-4F06-B417-412B38C0C37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A042A-2653-43B4-4567-6815D78E7E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281CB9-85D8-1135-1F00-186814A3843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C8D14-60FF-4EA8-9633-E86B8CB1D01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1824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43CB5-AB46-400F-B027-4AE5F0FC3AA8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62060-5C87-41C9-9CB5-D912B1DE31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986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62060-5C87-41C9-9CB5-D912B1DE3147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0543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9EC0E-B0C7-D39D-F1E6-110AD75FD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B97E4BC8-3C76-99C5-7C9A-0C6EEC8C8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76C9ACA7-0D9A-7AE1-7B79-D0E4AD908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F151172-F93E-3CF7-273F-7425DA6DE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62060-5C87-41C9-9CB5-D912B1DE3147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0073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22270-1159-E53C-3475-0EE813F93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1338D9-89BC-6FDC-BE1B-0801AD54B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75946-E6E4-F63C-3D6E-436270E7B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AAFE3-BA6B-6226-82D6-833E0E263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49C3C-6FA8-761D-A369-4C4C7E313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22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F0CC-F111-0D2F-3A8B-38CBD513E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BC9A8-7713-BD99-19AE-FBCA28F08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24222C-F5A3-BDB9-FAD4-8FDAA122E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86423-32ED-5A28-6BF6-F5555A7E0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240D3-8A6D-DE7B-F862-1742525A0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6832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E460B-FE98-5E37-D833-6B55395FE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B8937-F17D-F253-C3FD-C2D70A6DB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71509-C0FC-7E80-029E-316F98C72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84888-FCCA-449F-BD3C-2B59E8012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A98A1-E02E-2CD1-2411-88D41E51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8979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4580A-FCA7-5D47-857B-398B708BE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98FE4-B36C-85FD-8658-94130E5949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71D61-C02B-A029-7052-929A7B431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FB069-6866-821E-96F7-1AC6EFDC7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636FE2-FE2F-ED05-969B-15994EC53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8ABFA7-2549-FE33-B79C-4FBB7B90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3412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99B3-8068-EE13-57F1-A8111DADA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60415-B3A2-B3B0-61F9-8E17532A7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12B41-C40A-4142-782B-D0C513FEB0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EFA6F-5E66-54A9-F959-F1496AD8BF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6B033C-DEEC-D250-021E-E2092DAD5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470C1-38F1-2A4F-F058-E4AD2CD69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7F40CB-BFF0-95D4-DE05-BA1CC1353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96E9A5-4EAE-E00B-43B2-DFDF47261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3153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8FEAE-FD2F-6548-C290-EB8609B86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8E51E0-206B-5FD7-AD5D-003F01D6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4170BD-060B-A028-CAD9-DC5AA757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DA2042-18BA-ABE8-FDEC-BBE5C991D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057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54CD75-F98A-38AD-4CED-057620F9D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8A690-E3FF-4A77-35E4-6CDD94D95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E95D9-19EB-B289-96E0-A1EF13EE7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443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940AB-D8B6-0DAD-A742-7129CCC6A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42BAB-7E1A-BFDB-A447-01AD0A98A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81EE4-FABF-966C-DADC-FDFE5BDE3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657DB-E968-4484-02B9-8012CD0F2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9A529-A51B-CED6-1116-885744BA7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AB333C-F0CD-C6D7-80CA-FF588480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8141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729-709C-BD77-A51F-6052FFFE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B8B9F2-0C1E-BCC0-4FCE-F251B4B2A3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20C68-CCEF-F292-24EB-2C3568110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6B61B-65AD-A567-1A88-363E40B4A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39DA46-D510-96EF-F36B-EF794BCD2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F3D1CB-BC69-C2BF-7754-63A7E6A82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0605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47F75-FC04-2F1E-C613-FE75C110B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3F2A9C-97DE-A4B8-4D90-04F43C7F22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CE071-2BC1-7691-E764-CC014886D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9B07D-57A7-5012-AC0A-5EBA13422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62918-8CD4-106C-CFDF-9E58A711B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225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594846-D194-FFF6-BB23-904D77F0FA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615CFE-B179-D960-CEC4-239D4742A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ADA51-E079-8292-6858-DC1E00B29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143D9-B938-E270-94A3-15B541ED2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B363B-8D90-75DE-2073-18B94E3CD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1572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95F13E-6E50-E7BA-2058-4779B19DE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A1E3B-8F5D-D3A9-6BEA-983EE508B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3CE1B-79EA-2FF3-5187-DC74EB241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DB6923-01F0-4000-993D-565B9879033D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1A878-EF49-0F9E-D999-5E493DA8A2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ECD85-790E-7CEB-D320-43A41792C4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AD5368-4711-4DE8-ADB7-740296303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893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erasmus@erzincan.edu.t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ED15D-F8D2-A388-5866-23362F0E3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4832" y="265176"/>
            <a:ext cx="9144000" cy="3244787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ERASMUS+ KA131 2025 PROJESİ ÖĞRENİM HAREKETLİLİĞİ BİLGİLENDİRME TOPLANTISI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61CAEC-3018-A4CD-467A-F4B5915CF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0412" y="4349847"/>
            <a:ext cx="11292840" cy="1060704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chemeClr val="bg1"/>
                </a:solidFill>
              </a:rPr>
              <a:t>ULUSLARARASI İLİŞKİLER KOORDİNATÖRLÜĞÜ</a:t>
            </a:r>
          </a:p>
        </p:txBody>
      </p:sp>
    </p:spTree>
    <p:extLst>
      <p:ext uri="{BB962C8B-B14F-4D97-AF65-F5344CB8AC3E}">
        <p14:creationId xmlns:p14="http://schemas.microsoft.com/office/powerpoint/2010/main" val="1565030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D8F56-3217-D823-001B-DA65A14B8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E056F-8CEE-117D-986E-322E851EE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13" y="239963"/>
            <a:ext cx="11250168" cy="328921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NİHAİ DEĞERLENDİRME SONUÇLARI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57313-E2BB-E5BE-3100-B45991C6B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453" y="982125"/>
            <a:ext cx="10479024" cy="435984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bg1"/>
                </a:solidFill>
              </a:rPr>
              <a:t>Asil ve Yedekler Nihai Değerlendirme Sonuçları ile kesinleşmiş ve </a:t>
            </a:r>
            <a:r>
              <a:rPr lang="tr-TR" b="1" dirty="0">
                <a:solidFill>
                  <a:srgbClr val="FFC000"/>
                </a:solidFill>
              </a:rPr>
              <a:t>her aday başarı puanına </a:t>
            </a:r>
            <a:r>
              <a:rPr lang="tr-TR" b="1" dirty="0">
                <a:solidFill>
                  <a:schemeClr val="bg1"/>
                </a:solidFill>
              </a:rPr>
              <a:t>göre bir kuruma yerleşmiştir.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bg1"/>
                </a:solidFill>
              </a:rPr>
              <a:t>Dönemi </a:t>
            </a:r>
            <a:r>
              <a:rPr lang="tr-TR" b="1" dirty="0">
                <a:solidFill>
                  <a:srgbClr val="FFC000"/>
                </a:solidFill>
              </a:rPr>
              <a:t>Güz ve Güz-Bahar</a:t>
            </a:r>
            <a:r>
              <a:rPr lang="tr-TR" b="1" dirty="0">
                <a:solidFill>
                  <a:schemeClr val="bg1"/>
                </a:solidFill>
              </a:rPr>
              <a:t> olan </a:t>
            </a:r>
            <a:r>
              <a:rPr lang="tr-TR" b="1" dirty="0">
                <a:solidFill>
                  <a:srgbClr val="FFC000"/>
                </a:solidFill>
              </a:rPr>
              <a:t>ASİL</a:t>
            </a:r>
            <a:r>
              <a:rPr lang="tr-TR" b="1" dirty="0">
                <a:solidFill>
                  <a:schemeClr val="bg1"/>
                </a:solidFill>
              </a:rPr>
              <a:t> adaylar, </a:t>
            </a:r>
            <a:r>
              <a:rPr lang="tr-TR" b="1" dirty="0">
                <a:solidFill>
                  <a:srgbClr val="FFC000"/>
                </a:solidFill>
              </a:rPr>
              <a:t>önümüzdeki Güz </a:t>
            </a:r>
            <a:r>
              <a:rPr lang="tr-TR" b="1" dirty="0">
                <a:solidFill>
                  <a:schemeClr val="bg1"/>
                </a:solidFill>
              </a:rPr>
              <a:t>döneminde Erasmus’a gidebilmek için </a:t>
            </a:r>
            <a:r>
              <a:rPr lang="tr-TR" b="1" dirty="0">
                <a:solidFill>
                  <a:srgbClr val="FFC000"/>
                </a:solidFill>
              </a:rPr>
              <a:t>bu toplantı sonrasında </a:t>
            </a:r>
            <a:r>
              <a:rPr lang="tr-TR" b="1" dirty="0">
                <a:solidFill>
                  <a:schemeClr val="bg1"/>
                </a:solidFill>
              </a:rPr>
              <a:t>süreci başlatacaklardır.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bg1"/>
                </a:solidFill>
              </a:rPr>
              <a:t>Dönemi </a:t>
            </a:r>
            <a:r>
              <a:rPr lang="tr-TR" b="1" dirty="0">
                <a:solidFill>
                  <a:srgbClr val="FFC000"/>
                </a:solidFill>
              </a:rPr>
              <a:t>Bahar </a:t>
            </a:r>
            <a:r>
              <a:rPr lang="tr-TR" b="1" dirty="0">
                <a:solidFill>
                  <a:schemeClr val="bg1"/>
                </a:solidFill>
              </a:rPr>
              <a:t>olan </a:t>
            </a:r>
            <a:r>
              <a:rPr lang="tr-TR" b="1" dirty="0">
                <a:solidFill>
                  <a:srgbClr val="FFC000"/>
                </a:solidFill>
              </a:rPr>
              <a:t>ASİL</a:t>
            </a:r>
            <a:r>
              <a:rPr lang="tr-TR" b="1" dirty="0">
                <a:solidFill>
                  <a:schemeClr val="bg1"/>
                </a:solidFill>
              </a:rPr>
              <a:t> adaylar ise </a:t>
            </a:r>
            <a:r>
              <a:rPr lang="tr-TR" b="1" dirty="0">
                <a:solidFill>
                  <a:srgbClr val="FFC000"/>
                </a:solidFill>
              </a:rPr>
              <a:t>Bahar döneminde </a:t>
            </a:r>
            <a:r>
              <a:rPr lang="tr-TR" b="1" dirty="0">
                <a:solidFill>
                  <a:schemeClr val="bg1"/>
                </a:solidFill>
              </a:rPr>
              <a:t>Erasmus’a gidebilmek için </a:t>
            </a:r>
            <a:r>
              <a:rPr lang="tr-TR" b="1" dirty="0">
                <a:solidFill>
                  <a:srgbClr val="FFC000"/>
                </a:solidFill>
              </a:rPr>
              <a:t>Eylül</a:t>
            </a:r>
            <a:r>
              <a:rPr lang="tr-TR" b="1" dirty="0">
                <a:solidFill>
                  <a:schemeClr val="bg1"/>
                </a:solidFill>
              </a:rPr>
              <a:t> ayında süreci başlatacaklardır.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E594A6-35D4-66AA-314D-EB45F9135C0C}"/>
              </a:ext>
            </a:extLst>
          </p:cNvPr>
          <p:cNvSpPr txBox="1"/>
          <p:nvPr/>
        </p:nvSpPr>
        <p:spPr>
          <a:xfrm>
            <a:off x="5640324" y="5886780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40421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27757-2AE7-87A0-0620-E6B67C093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C5195-D773-847E-0A0D-B6F16FDC3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334"/>
            <a:ext cx="11250168" cy="290449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NİHAİ DEĞERLENDİRME SONUÇLARI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0144C-1B00-FB72-0A05-F78F7C846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6816" y="1047909"/>
            <a:ext cx="10621118" cy="435984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3200" b="1" dirty="0">
                <a:solidFill>
                  <a:schemeClr val="bg1"/>
                </a:solidFill>
              </a:rPr>
              <a:t>Güz ya da Bahar tüm adayların Vize Randevusu öncesinde tüm işlemlerini ve belgelerini tamamlayabilmek için </a:t>
            </a:r>
            <a:r>
              <a:rPr lang="tr-TR" sz="3200" b="1" dirty="0">
                <a:solidFill>
                  <a:srgbClr val="FFC000"/>
                </a:solidFill>
              </a:rPr>
              <a:t>yaklaşık 4 ayı </a:t>
            </a:r>
            <a:r>
              <a:rPr lang="tr-TR" sz="3200" b="1" dirty="0">
                <a:solidFill>
                  <a:schemeClr val="bg1"/>
                </a:solidFill>
              </a:rPr>
              <a:t>vardır.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3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3200" b="1" dirty="0">
                <a:solidFill>
                  <a:schemeClr val="bg1"/>
                </a:solidFill>
              </a:rPr>
              <a:t> Belgelerinizi zamanında tamamlarsanız </a:t>
            </a:r>
            <a:r>
              <a:rPr lang="tr-TR" sz="3200" b="1" dirty="0">
                <a:solidFill>
                  <a:srgbClr val="FFC000"/>
                </a:solidFill>
              </a:rPr>
              <a:t>Vize Randevusunu erken bulma </a:t>
            </a:r>
            <a:r>
              <a:rPr lang="tr-TR" sz="3200" b="1" dirty="0">
                <a:solidFill>
                  <a:schemeClr val="bg1"/>
                </a:solidFill>
              </a:rPr>
              <a:t>şansınız olur. İşlemlerinizi geç tamamlarsanız vize alma şansınız tehlikeye girebilir.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95AE94-3FE5-E92D-3A09-7A2FA0819DD8}"/>
              </a:ext>
            </a:extLst>
          </p:cNvPr>
          <p:cNvSpPr txBox="1"/>
          <p:nvPr/>
        </p:nvSpPr>
        <p:spPr>
          <a:xfrm>
            <a:off x="5640324" y="5886780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16003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A7655-D95E-AD0B-B23F-FC0AFE939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2D08E-5A58-54DD-77F5-5FD79201B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20"/>
            <a:ext cx="11250168" cy="667195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Bu aşamada Yedek Adaylar Ne Yapmalı?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87BA7-97F0-FDDF-5009-505AE94F3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040" y="782675"/>
            <a:ext cx="10080328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Eğer bölümünüz </a:t>
            </a:r>
            <a:r>
              <a:rPr lang="tr-TR" sz="2400" b="1" dirty="0">
                <a:solidFill>
                  <a:srgbClr val="FFC000"/>
                </a:solidFill>
              </a:rPr>
              <a:t>Yıllık</a:t>
            </a:r>
            <a:r>
              <a:rPr lang="tr-TR" sz="2400" b="1" dirty="0">
                <a:solidFill>
                  <a:schemeClr val="bg1"/>
                </a:solidFill>
              </a:rPr>
              <a:t> değilse sıranın size </a:t>
            </a:r>
            <a:r>
              <a:rPr lang="tr-TR" sz="2400" b="1" dirty="0">
                <a:solidFill>
                  <a:srgbClr val="FFC000"/>
                </a:solidFill>
              </a:rPr>
              <a:t>önümüzdeki dönem </a:t>
            </a:r>
            <a:r>
              <a:rPr lang="tr-TR" sz="2400" b="1" dirty="0">
                <a:solidFill>
                  <a:schemeClr val="bg1"/>
                </a:solidFill>
              </a:rPr>
              <a:t>gelme ihtimali vardır.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Hakkınızın yanmasını istemiyorsanız ve Güz dönemine yerleştiyseniz </a:t>
            </a:r>
            <a:r>
              <a:rPr lang="tr-TR" sz="2400" b="1" dirty="0">
                <a:solidFill>
                  <a:srgbClr val="FFC000"/>
                </a:solidFill>
              </a:rPr>
              <a:t>Bahar dönemine yerleşmek için dilekçe </a:t>
            </a:r>
            <a:r>
              <a:rPr lang="tr-TR" sz="2400" b="1" dirty="0">
                <a:solidFill>
                  <a:schemeClr val="bg1"/>
                </a:solidFill>
              </a:rPr>
              <a:t>vermeniz gerekir.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Uluslararası İlişkiler Koordinatörlüğü Erasmus Ofisi </a:t>
            </a:r>
            <a:r>
              <a:rPr lang="tr-TR" sz="2400" b="1" dirty="0">
                <a:solidFill>
                  <a:schemeClr val="bg1"/>
                </a:solidFill>
              </a:rPr>
              <a:t>sitemize girip Dilekçeler sekmesinden Dönem Değişikliği Dilekçesini doldurunuz, imzalayınız, Bölüm Koordinatörünüze imzalatınız ve dilekçeyi tarayıp, kurumsal mail adresimiz olan </a:t>
            </a:r>
            <a:r>
              <a:rPr lang="tr-TR" sz="2400" b="1" dirty="0">
                <a:solidFill>
                  <a:srgbClr val="FFC000"/>
                </a:solidFill>
              </a:rPr>
              <a:t>erasmus@erzincan.edu.tr </a:t>
            </a:r>
            <a:r>
              <a:rPr lang="tr-TR" sz="2400" b="1" dirty="0">
                <a:solidFill>
                  <a:schemeClr val="bg1"/>
                </a:solidFill>
              </a:rPr>
              <a:t>adresine gönderiniz. Dilekçeler sadece bu yöntem ile işleme alınacaktır.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6E24BB-F908-B80B-8ED4-08E65918AAB2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9358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F68E2-0AEC-AA5C-C05C-DEF9A82D4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37D65A-AE1B-0A0F-3075-8C9E2435499D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1DA062EA-1035-E077-35DF-D0621A3BC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9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27075-D037-0C95-568F-67E981F05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4A559-29B8-EA6B-FBE2-B6C1BB26F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242" y="59206"/>
            <a:ext cx="11250168" cy="51577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Bu aşamada Asil Adaylar Ne Yapmalı?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E344E-8533-D205-9BE7-7E2D8267B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040" y="723469"/>
            <a:ext cx="10080328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Asil listesinde yer alan her öğrenci, </a:t>
            </a:r>
            <a:r>
              <a:rPr lang="tr-TR" sz="2400" b="1" dirty="0">
                <a:solidFill>
                  <a:srgbClr val="FFC000"/>
                </a:solidFill>
              </a:rPr>
              <a:t>bölüm kontenjanı ve başarı puanına </a:t>
            </a:r>
            <a:r>
              <a:rPr lang="tr-TR" sz="2400" b="1" dirty="0">
                <a:solidFill>
                  <a:schemeClr val="bg1"/>
                </a:solidFill>
              </a:rPr>
              <a:t>göre bir kuruma yerleşmiştir.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Kurum Yerleştirmesi Konusunda Bilmeniz Gerekenler:</a:t>
            </a:r>
          </a:p>
          <a:p>
            <a:r>
              <a:rPr lang="tr-TR" sz="2400" b="1" dirty="0">
                <a:solidFill>
                  <a:schemeClr val="bg1"/>
                </a:solidFill>
              </a:rPr>
              <a:t>  Mücbir sebepler olmadığı takdirde kurum değişikliği </a:t>
            </a:r>
            <a:r>
              <a:rPr lang="tr-TR" sz="2400" b="1" dirty="0">
                <a:solidFill>
                  <a:srgbClr val="FFC000"/>
                </a:solidFill>
              </a:rPr>
              <a:t>YAPAMAZSINIZ.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Mücbir Sebep Örneği: </a:t>
            </a:r>
            <a:r>
              <a:rPr lang="tr-TR" sz="2400" b="1" dirty="0">
                <a:solidFill>
                  <a:schemeClr val="bg1"/>
                </a:solidFill>
              </a:rPr>
              <a:t>Sürecin ortasında karşı kurumun, kontenjanımız çok doldu diyerek </a:t>
            </a:r>
            <a:r>
              <a:rPr lang="tr-TR" sz="2400" b="1" dirty="0">
                <a:solidFill>
                  <a:srgbClr val="FFC000"/>
                </a:solidFill>
              </a:rPr>
              <a:t>sizi haksız yere reddetmesi</a:t>
            </a:r>
            <a:r>
              <a:rPr lang="tr-TR" sz="2400" b="1" dirty="0">
                <a:solidFill>
                  <a:schemeClr val="bg1"/>
                </a:solidFill>
              </a:rPr>
              <a:t>. Bu durumda Erasmus Ofisi kontenjan dahilinde hareket etme hakkına sahiptir. </a:t>
            </a:r>
            <a:r>
              <a:rPr lang="tr-TR" sz="2400" b="1" dirty="0">
                <a:solidFill>
                  <a:srgbClr val="FFC000"/>
                </a:solidFill>
              </a:rPr>
              <a:t>Erasmus Ofisinin onayı olmadan </a:t>
            </a:r>
            <a:r>
              <a:rPr lang="tr-TR" sz="2400" b="1" dirty="0">
                <a:solidFill>
                  <a:schemeClr val="bg1"/>
                </a:solidFill>
              </a:rPr>
              <a:t>hiçbir öğrenci yerleştiği kurum dışında bir kuruma adaylık başvurusu </a:t>
            </a:r>
            <a:r>
              <a:rPr lang="tr-TR" sz="2400" b="1" dirty="0">
                <a:solidFill>
                  <a:srgbClr val="FFC000"/>
                </a:solidFill>
              </a:rPr>
              <a:t>yapamaz.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1A142F-E2DD-80D3-82D3-F288BA7F2834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57691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8062-2BF4-78F7-E404-71FB7B7A0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4770B-8605-648B-A52C-EEE9C1D93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2996" y="188053"/>
            <a:ext cx="10045243" cy="55595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4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FFC000"/>
                </a:solidFill>
              </a:rPr>
              <a:t>Şu gerekçelerle kurum değişikliği talep edemezsiniz; </a:t>
            </a: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Gitmek istediğim ülke bu değil,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Arkadaşlarımla birlikte aynı kuruma gitmek istiyorum,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Arkadaşımla birlikte </a:t>
            </a:r>
            <a:r>
              <a:rPr lang="tr-TR" sz="2400" b="1" dirty="0">
                <a:solidFill>
                  <a:srgbClr val="FFC000"/>
                </a:solidFill>
              </a:rPr>
              <a:t>kurumumuzu karşılıklı değiştirmek </a:t>
            </a:r>
            <a:r>
              <a:rPr lang="tr-TR" sz="2400" b="1" dirty="0">
                <a:solidFill>
                  <a:schemeClr val="bg1"/>
                </a:solidFill>
              </a:rPr>
              <a:t>istiyoruz.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Bölümünüzün anlaşma sayısı azlığından ya da kontenjan doluluğundan dolayı yeni bir kuruma yerleşemeyebilirsiniz. Bu yüzden Kurum Değişikliği işleminin </a:t>
            </a:r>
            <a:r>
              <a:rPr lang="tr-TR" sz="2400" b="1" dirty="0">
                <a:solidFill>
                  <a:srgbClr val="FFC000"/>
                </a:solidFill>
              </a:rPr>
              <a:t>ciddiyetine</a:t>
            </a:r>
            <a:r>
              <a:rPr lang="tr-TR" sz="2400" b="1" dirty="0">
                <a:solidFill>
                  <a:schemeClr val="bg1"/>
                </a:solidFill>
              </a:rPr>
              <a:t> dikkat ediniz. 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727E92-39E0-7C4E-0519-AAB32CCB5E60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1461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0023E-6A73-07CF-D23C-3185FFE04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97870-8256-00A5-B3CC-0192EECA7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147"/>
            <a:ext cx="11250168" cy="51577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Bu aşamada Asil Adaylar Ne Yapmalı?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A18BD-BAD8-8E66-34B2-7956512D7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040" y="723469"/>
            <a:ext cx="10080328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Sonuçlarda tercih yaptığı kurumlar dışında bir kuruma yerleştirilmiş öğrencilerimiz var. Bu öğrencilerin tercih ettiği kurumlara puanı daha yüksek olan öğrenciler yerleştirildiği için </a:t>
            </a:r>
            <a:r>
              <a:rPr lang="tr-TR" sz="2400" b="1" dirty="0">
                <a:solidFill>
                  <a:srgbClr val="FFC000"/>
                </a:solidFill>
              </a:rPr>
              <a:t>yerleşemeyen öğrencilere </a:t>
            </a:r>
            <a:r>
              <a:rPr lang="tr-TR" sz="2400" b="1" dirty="0">
                <a:solidFill>
                  <a:schemeClr val="bg1"/>
                </a:solidFill>
              </a:rPr>
              <a:t>Erasmus Ofisi tarafından zorunlu yerleştirme yapılmıştır.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Güz döneminde ya da Güz-Bahar döneminde Asil olan tüm öğrencilerin</a:t>
            </a:r>
            <a:r>
              <a:rPr lang="tr-TR" sz="2400" b="1" dirty="0">
                <a:solidFill>
                  <a:schemeClr val="bg1"/>
                </a:solidFill>
              </a:rPr>
              <a:t>, yerleşmiş oldukları kurum için </a:t>
            </a:r>
            <a:r>
              <a:rPr lang="tr-TR" sz="2400" b="1" dirty="0" err="1">
                <a:solidFill>
                  <a:srgbClr val="FFC000"/>
                </a:solidFill>
              </a:rPr>
              <a:t>Nomination</a:t>
            </a:r>
            <a:r>
              <a:rPr lang="tr-TR" sz="2400" b="1" dirty="0">
                <a:solidFill>
                  <a:srgbClr val="FFC000"/>
                </a:solidFill>
              </a:rPr>
              <a:t> işlemini en kısa sürede </a:t>
            </a:r>
            <a:r>
              <a:rPr lang="tr-TR" sz="2400" b="1" dirty="0">
                <a:solidFill>
                  <a:schemeClr val="bg1"/>
                </a:solidFill>
              </a:rPr>
              <a:t>başlatmaları gerekmektedir.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41FFCD-8234-EA05-AB16-8BFC19B632F8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64128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B2463-E577-E1FF-D39A-C28C420B4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89EA6-688F-023B-80DF-48D4540E6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147"/>
            <a:ext cx="11250168" cy="51577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Feragat Etmek İsteyen Öğrenciler Ne Yapmalı?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36446-1DFE-EF2C-00CD-AAD84FCAD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040" y="572165"/>
            <a:ext cx="10080328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Feragat Dilekçesi Vermek için Son Tarih: 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C000"/>
                </a:solidFill>
              </a:rPr>
              <a:t>    16 Mart Pazartesi Günü Saat 17.00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Bu süreye kadar Feragat etmeyen öğrencilerden bir sonraki Erasmus başvurusunda </a:t>
            </a:r>
            <a:r>
              <a:rPr lang="tr-TR" sz="2400" b="1" dirty="0">
                <a:solidFill>
                  <a:srgbClr val="FFC000"/>
                </a:solidFill>
              </a:rPr>
              <a:t>-10 puan kesintisi yapılacağı için </a:t>
            </a:r>
            <a:r>
              <a:rPr lang="tr-TR" sz="2400" b="1" dirty="0">
                <a:solidFill>
                  <a:schemeClr val="bg1"/>
                </a:solidFill>
              </a:rPr>
              <a:t>tekrardan Erasmus’u kazanmanız zor olacaktır.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Dilekçeler sekmesinden </a:t>
            </a:r>
            <a:r>
              <a:rPr lang="tr-TR" sz="2400" b="1" dirty="0">
                <a:solidFill>
                  <a:schemeClr val="bg1"/>
                </a:solidFill>
              </a:rPr>
              <a:t>Feragat Dilekçesini doldurunuz, imzalayanız, Bölüm Koordinatörünüze imzalatınız ve dilekçeyi tarayıp, kurumsal mail adresimiz olan </a:t>
            </a:r>
            <a:r>
              <a:rPr lang="tr-TR" sz="2400" b="1" dirty="0">
                <a:solidFill>
                  <a:srgbClr val="FFC000"/>
                </a:solidFill>
              </a:rPr>
              <a:t>erasmus@erzincan.edu.tr</a:t>
            </a:r>
            <a:r>
              <a:rPr lang="tr-TR" sz="2400" b="1" dirty="0">
                <a:solidFill>
                  <a:schemeClr val="bg1"/>
                </a:solidFill>
              </a:rPr>
              <a:t> adresine gönderiniz. 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EE3695-3512-89BA-BFBA-E27CE99DF1D4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108160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F109-A4DB-7156-DFE1-12C0C99AA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DB643-80D8-6402-7EEA-2A6BC9FE4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1428" y="528930"/>
            <a:ext cx="10310572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Süreçteki en önemli belge, Öğrenim Hareketliliği belgelerinin en üstünde yer alan </a:t>
            </a:r>
            <a:r>
              <a:rPr lang="tr-TR" sz="2400" b="1" dirty="0">
                <a:solidFill>
                  <a:srgbClr val="FFC000"/>
                </a:solidFill>
              </a:rPr>
              <a:t>Öğrenim Checklist takibi </a:t>
            </a:r>
            <a:r>
              <a:rPr lang="tr-TR" sz="2400" b="1" dirty="0">
                <a:solidFill>
                  <a:schemeClr val="bg1"/>
                </a:solidFill>
              </a:rPr>
              <a:t>belgesidir.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Asil olup Güz dönemine yerleşmiş </a:t>
            </a:r>
            <a:r>
              <a:rPr lang="tr-TR" sz="2400" b="1" dirty="0">
                <a:solidFill>
                  <a:schemeClr val="bg1"/>
                </a:solidFill>
              </a:rPr>
              <a:t>olan tüm öğrenciler, bu aşamadan itibaren bu dosyadaki </a:t>
            </a:r>
            <a:r>
              <a:rPr lang="tr-TR" sz="2400" b="1" dirty="0">
                <a:solidFill>
                  <a:srgbClr val="FFC000"/>
                </a:solidFill>
              </a:rPr>
              <a:t>işlem sıralamasını takip edeceklerdir.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Bu toplantının ardından listedeki ilk aşama olan yerleşmiş olduğunuz </a:t>
            </a:r>
            <a:r>
              <a:rPr lang="tr-TR" sz="2400" b="1" dirty="0">
                <a:solidFill>
                  <a:srgbClr val="FFC000"/>
                </a:solidFill>
              </a:rPr>
              <a:t>kurumun </a:t>
            </a:r>
            <a:r>
              <a:rPr lang="tr-TR" sz="2400" b="1" dirty="0" err="1">
                <a:solidFill>
                  <a:srgbClr val="FFC000"/>
                </a:solidFill>
              </a:rPr>
              <a:t>Nomination</a:t>
            </a:r>
            <a:r>
              <a:rPr lang="tr-TR" sz="2400" b="1" dirty="0">
                <a:solidFill>
                  <a:srgbClr val="FFC000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Deadline</a:t>
            </a:r>
            <a:r>
              <a:rPr lang="tr-TR" sz="2400" b="1" dirty="0">
                <a:solidFill>
                  <a:srgbClr val="FFC000"/>
                </a:solidFill>
              </a:rPr>
              <a:t> tarihlerini araştırmanız gerekmektedir.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583650-1CA0-1757-1F16-60F75D062F71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587567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F04C2-DF65-A2D9-E0F4-9EBB80325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77CE37-59F2-5508-52C7-687CEACE463C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C73C9E5-B496-9A81-7F32-6A62122F2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755"/>
            <a:ext cx="12192000" cy="661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27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D7BE6-54F5-9B17-2F50-F1DCFCAA9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3029B6-E176-C638-D2DE-B3467C1F7989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B375334-0668-3340-E8F7-5E6236EBD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21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8198C-5C26-1B54-6219-91B2C1514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924D6-2B92-F1D7-5282-CEC65BFA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6641"/>
            <a:ext cx="11250168" cy="51577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</a:rPr>
              <a:t>Learning Agreement (Öğrenim Anlaşması) Belgesi Nedir?</a:t>
            </a:r>
            <a:endParaRPr lang="tr-TR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16DC7-BAF6-9D00-9FB4-F1A396859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039" y="572165"/>
            <a:ext cx="10247551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Her öğrenci </a:t>
            </a:r>
            <a:r>
              <a:rPr lang="tr-TR" sz="2400" b="1" dirty="0">
                <a:solidFill>
                  <a:srgbClr val="FFC000"/>
                </a:solidFill>
              </a:rPr>
              <a:t>Bölüm Koordinatörü ile birlikte </a:t>
            </a:r>
            <a:r>
              <a:rPr lang="tr-TR" sz="2400" b="1" dirty="0">
                <a:solidFill>
                  <a:schemeClr val="bg1"/>
                </a:solidFill>
              </a:rPr>
              <a:t>Learning </a:t>
            </a:r>
            <a:r>
              <a:rPr lang="tr-TR" sz="2400" b="1" dirty="0" err="1">
                <a:solidFill>
                  <a:schemeClr val="bg1"/>
                </a:solidFill>
              </a:rPr>
              <a:t>Agreement</a:t>
            </a:r>
            <a:r>
              <a:rPr lang="tr-TR" sz="2400" b="1" dirty="0">
                <a:solidFill>
                  <a:schemeClr val="bg1"/>
                </a:solidFill>
              </a:rPr>
              <a:t> belgesi hazırlar.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Tablo A kısmında karşı kurumda alacağınız dersler </a:t>
            </a:r>
            <a:r>
              <a:rPr lang="tr-TR" sz="2400" b="1" dirty="0">
                <a:solidFill>
                  <a:schemeClr val="bg1"/>
                </a:solidFill>
              </a:rPr>
              <a:t>ve </a:t>
            </a:r>
            <a:r>
              <a:rPr lang="tr-TR" sz="2400" b="1" dirty="0">
                <a:solidFill>
                  <a:srgbClr val="FFC000"/>
                </a:solidFill>
              </a:rPr>
              <a:t>Tablo B kısmında bu derslerden başarılı olmanız durumunda döndüğünüzde saydırılacak dersler</a:t>
            </a:r>
            <a:r>
              <a:rPr lang="tr-TR" sz="2400" b="1" dirty="0">
                <a:solidFill>
                  <a:schemeClr val="bg1"/>
                </a:solidFill>
              </a:rPr>
              <a:t> yer alır.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Her öğrenci, Erasmus’a gitmeden önce bu işlemi yapacağı için derslerinden başarılı olması durumunda </a:t>
            </a:r>
            <a:r>
              <a:rPr lang="tr-TR" sz="2400" b="1" dirty="0">
                <a:solidFill>
                  <a:srgbClr val="FFC000"/>
                </a:solidFill>
              </a:rPr>
              <a:t>döndüğünde hangi derslerden geçmiş olacağını bilecektir </a:t>
            </a:r>
            <a:r>
              <a:rPr lang="tr-TR" sz="2400" b="1" dirty="0">
                <a:solidFill>
                  <a:schemeClr val="bg1"/>
                </a:solidFill>
              </a:rPr>
              <a:t>ve bu işlemi yasal olarak ifade eden </a:t>
            </a:r>
            <a:r>
              <a:rPr lang="tr-TR" sz="2400" b="1" dirty="0">
                <a:solidFill>
                  <a:srgbClr val="FFC000"/>
                </a:solidFill>
              </a:rPr>
              <a:t>Akademik Tanınma Belgesi </a:t>
            </a:r>
            <a:r>
              <a:rPr lang="tr-TR" sz="2400" b="1" dirty="0">
                <a:solidFill>
                  <a:schemeClr val="bg1"/>
                </a:solidFill>
              </a:rPr>
              <a:t>ayrıca hazırlanacaktır.</a:t>
            </a: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C8D189-624D-CA29-A940-5450EF0FF6E8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716436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47356-6BE9-1E29-A679-7D23453B6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F333D-23DA-8429-C2B7-D83B309C5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45" y="136661"/>
            <a:ext cx="11250168" cy="51577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</a:rPr>
              <a:t>Learning Agreement </a:t>
            </a:r>
            <a:r>
              <a:rPr lang="tr-TR" sz="3600" b="1" dirty="0">
                <a:solidFill>
                  <a:schemeClr val="bg1"/>
                </a:solidFill>
              </a:rPr>
              <a:t>30 AKTS ŞARTI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59EB4-4E13-8824-BDF5-2F19EE64C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511" y="559008"/>
            <a:ext cx="10240974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Önemli Not: Tablo A</a:t>
            </a:r>
            <a:r>
              <a:rPr lang="tr-TR" sz="2400" b="1" dirty="0">
                <a:solidFill>
                  <a:schemeClr val="bg1"/>
                </a:solidFill>
              </a:rPr>
              <a:t>’da yani karşı kurumdan alınacak dersler tablosunda </a:t>
            </a:r>
            <a:r>
              <a:rPr lang="tr-TR" sz="2400" b="1" dirty="0">
                <a:solidFill>
                  <a:srgbClr val="FFC000"/>
                </a:solidFill>
              </a:rPr>
              <a:t>en az 30 AKTS’lik ders yükü </a:t>
            </a:r>
            <a:r>
              <a:rPr lang="tr-TR" sz="2400" b="1" dirty="0">
                <a:solidFill>
                  <a:schemeClr val="bg1"/>
                </a:solidFill>
              </a:rPr>
              <a:t>almanız gerekir.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29 AKTS’de kalırsanız Erasmus’a </a:t>
            </a:r>
            <a:r>
              <a:rPr lang="tr-TR" sz="2400" b="1" dirty="0">
                <a:solidFill>
                  <a:srgbClr val="FFC000"/>
                </a:solidFill>
              </a:rPr>
              <a:t>gidemezsiniz.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2 dönem </a:t>
            </a:r>
            <a:r>
              <a:rPr lang="tr-TR" sz="2400" b="1" dirty="0">
                <a:solidFill>
                  <a:schemeClr val="bg1"/>
                </a:solidFill>
              </a:rPr>
              <a:t>giden öğrenciler ise en az </a:t>
            </a:r>
            <a:r>
              <a:rPr lang="tr-TR" sz="2400" b="1" dirty="0">
                <a:solidFill>
                  <a:srgbClr val="FFC000"/>
                </a:solidFill>
              </a:rPr>
              <a:t>60 AKTS </a:t>
            </a:r>
            <a:r>
              <a:rPr lang="tr-TR" sz="2400" b="1" dirty="0">
                <a:solidFill>
                  <a:schemeClr val="bg1"/>
                </a:solidFill>
              </a:rPr>
              <a:t>almak zorundadır.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59 AKTS’de kalırsanız Erasmus’a </a:t>
            </a:r>
            <a:r>
              <a:rPr lang="tr-TR" sz="2400" b="1" dirty="0">
                <a:solidFill>
                  <a:srgbClr val="FFC000"/>
                </a:solidFill>
              </a:rPr>
              <a:t>gidemezsiniz.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Bu yüzden Bölüm Koordinatörünüz ile birlikte bu tabloyu hazırlamanız gerekmektedir. </a:t>
            </a: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E16CA4-D69B-1D9B-CC9C-45E58298D639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60103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B2DD4-FD0F-1A40-A4E7-C53667369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8366EA-BB83-3C3E-FA4F-6C5D5DE211AC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1AB3FE7-F2D7-D97D-1627-FDCAC6DB2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019251" cy="6858000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41896CB3-398F-C84C-B280-29455B9E3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252" y="0"/>
            <a:ext cx="6172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04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3E60E-A1AE-3E6F-DD8C-FC3FF9DD9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4D84D4-D8F1-D75D-7FB4-C7209CF1FB17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4A2F8D72-AAB7-2FA8-1D91-98F4CC2F0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79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48A82-5F11-7267-0F6F-CF13C9029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CB293-D2AC-F538-1000-F8785FD3C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45" y="136661"/>
            <a:ext cx="11250168" cy="422347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</a:rPr>
              <a:t>Vize ve Sigorta İşlemleri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47C8B-1B51-A93F-E9C0-FD6B7484A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725" y="210352"/>
            <a:ext cx="10076513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Gerekli belirttiğimiz belgeleri tamamladığınızda karşı kurum size Kabul Mektubunu gönderecektir. Bu belge, </a:t>
            </a:r>
            <a:r>
              <a:rPr lang="tr-TR" sz="2400" b="1" dirty="0">
                <a:solidFill>
                  <a:srgbClr val="FFC000"/>
                </a:solidFill>
              </a:rPr>
              <a:t>sizin artık resmi olarak karşı kurum tarafından kabul edildiğinizi</a:t>
            </a:r>
            <a:r>
              <a:rPr lang="tr-TR" sz="2400" b="1" dirty="0">
                <a:solidFill>
                  <a:schemeClr val="bg1"/>
                </a:solidFill>
              </a:rPr>
              <a:t> ifade eder.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Bu yüzden bu belgeye ulaşmadan sigorta işlemlerini ve vize randevusu işlemlerini başlatmayınız.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C000"/>
                </a:solidFill>
              </a:rPr>
              <a:t>Vize ve Sigorta </a:t>
            </a:r>
            <a:r>
              <a:rPr lang="tr-TR" sz="2400" b="1" dirty="0">
                <a:solidFill>
                  <a:schemeClr val="bg1"/>
                </a:solidFill>
              </a:rPr>
              <a:t>konusunda öğrenci, kendi sürecini yürütmekle yükümlüdür.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Özellikle </a:t>
            </a:r>
            <a:r>
              <a:rPr lang="tr-TR" sz="2400" b="1" dirty="0">
                <a:solidFill>
                  <a:srgbClr val="FFC000"/>
                </a:solidFill>
              </a:rPr>
              <a:t>Vize kuralları her sene değişebileceği için gideceğiniz ülkeye yönelik </a:t>
            </a:r>
            <a:r>
              <a:rPr lang="tr-TR" sz="2400" b="1" dirty="0">
                <a:solidFill>
                  <a:schemeClr val="bg1"/>
                </a:solidFill>
              </a:rPr>
              <a:t>kendi araştırmanızı yapma konusuna özel ilgi gösteriniz.</a:t>
            </a:r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BFC3F2-B206-4F8F-6FCD-D7A5AFEEBE65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00286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34916-48E7-B691-465F-1300BA858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099AA-DE59-1B1F-FE1D-8D70092A2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5487" y="-91400"/>
            <a:ext cx="10076513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Aşağıda adı geçen ülkelere gidecek öğrenciler </a:t>
            </a:r>
            <a:r>
              <a:rPr lang="tr-TR" sz="2400" b="1" dirty="0">
                <a:solidFill>
                  <a:srgbClr val="FFC000"/>
                </a:solidFill>
              </a:rPr>
              <a:t>aylık 600 Euro</a:t>
            </a:r>
            <a:r>
              <a:rPr lang="tr-TR" sz="2400" b="1" dirty="0">
                <a:solidFill>
                  <a:schemeClr val="bg1"/>
                </a:solidFill>
              </a:rPr>
              <a:t> Hibe alır.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sz="2400" b="1" dirty="0">
                <a:solidFill>
                  <a:schemeClr val="bg1"/>
                </a:solidFill>
              </a:rPr>
              <a:t> Almanya, Avusturya, Belçika, </a:t>
            </a:r>
            <a:r>
              <a:rPr lang="tr-TR" sz="2400" b="1" dirty="0" err="1">
                <a:solidFill>
                  <a:schemeClr val="bg1"/>
                </a:solidFill>
              </a:rPr>
              <a:t>Çekya</a:t>
            </a:r>
            <a:r>
              <a:rPr lang="tr-TR" sz="2400" b="1" dirty="0">
                <a:solidFill>
                  <a:schemeClr val="bg1"/>
                </a:solidFill>
              </a:rPr>
              <a:t>, Danimarka, Estonya, Finlandiya, Fransa, Güney Kıbrıs Rum Yönetimi, Hollanda, İrlanda, İspanya, İsveç, İtalya, İzlanda, Letonya, Lihtenştayn, Lüksemburg, Malta, Norveç, Portekiz, Slovakya, Slovenya, Yunanistan.</a:t>
            </a:r>
          </a:p>
          <a:p>
            <a:pPr>
              <a:buFont typeface="Wingdings" panose="05000000000000000000" pitchFamily="2" charset="2"/>
              <a:buChar char="v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 Aşağıda adı geçen ülkelere gidecek öğrenciler </a:t>
            </a:r>
            <a:r>
              <a:rPr lang="tr-TR" sz="2400" b="1" dirty="0">
                <a:solidFill>
                  <a:srgbClr val="FFC000"/>
                </a:solidFill>
              </a:rPr>
              <a:t>aylık 450 Euro</a:t>
            </a:r>
            <a:r>
              <a:rPr lang="tr-TR" sz="2400" b="1" dirty="0">
                <a:solidFill>
                  <a:schemeClr val="bg1"/>
                </a:solidFill>
              </a:rPr>
              <a:t> Hibe alır.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sz="2400" b="1" dirty="0">
                <a:solidFill>
                  <a:schemeClr val="bg1"/>
                </a:solidFill>
              </a:rPr>
              <a:t> Bulgaristan, Hırvatistan, Kuzey Makedonya, Litvanya, Macaristan, Polonya, Romanya, Sırbistan.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75144C-B802-1819-1A90-D9ED5DD0765E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71199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85D57-AC9D-BDCB-C350-6D25E7B21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4337C-1AC2-998A-F354-170584ED8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5487" y="-91400"/>
            <a:ext cx="10076513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FFC000"/>
                </a:solidFill>
              </a:rPr>
              <a:t>Örnek Hibe Hesaplaması: </a:t>
            </a:r>
          </a:p>
          <a:p>
            <a:pPr marL="0" indent="0">
              <a:buNone/>
            </a:pPr>
            <a:r>
              <a:rPr lang="tr-TR" sz="2400" b="1" dirty="0">
                <a:solidFill>
                  <a:schemeClr val="bg1"/>
                </a:solidFill>
              </a:rPr>
              <a:t>Bir dönem için İtalya’ya gideceğinizi varsayalım. Karşı kurum güz ya da bahar dönemi için akademik takvimini size gönderecektir. </a:t>
            </a:r>
          </a:p>
          <a:p>
            <a:pPr marL="0" indent="0">
              <a:buNone/>
            </a:pPr>
            <a:r>
              <a:rPr lang="tr-TR" sz="2400" b="1" dirty="0">
                <a:solidFill>
                  <a:schemeClr val="bg1"/>
                </a:solidFill>
              </a:rPr>
              <a:t>Eğer karşı kurumun akademik takvimi 4 aydan oluşuyorsa </a:t>
            </a:r>
            <a:r>
              <a:rPr lang="tr-TR" sz="2400" b="1" dirty="0">
                <a:solidFill>
                  <a:srgbClr val="FFC000"/>
                </a:solidFill>
              </a:rPr>
              <a:t>4x600: 2.400 Euro bireysel destek (%80) </a:t>
            </a:r>
            <a:r>
              <a:rPr lang="tr-TR" sz="2400" b="1" dirty="0">
                <a:solidFill>
                  <a:schemeClr val="bg1"/>
                </a:solidFill>
              </a:rPr>
              <a:t>alırsınız. </a:t>
            </a:r>
          </a:p>
          <a:p>
            <a:pPr marL="0" indent="0">
              <a:buNone/>
            </a:pPr>
            <a:r>
              <a:rPr lang="tr-TR" sz="2400" b="1" dirty="0">
                <a:solidFill>
                  <a:schemeClr val="bg1"/>
                </a:solidFill>
              </a:rPr>
              <a:t>Gideceğiniz şehrin uzaklığına göre ekstra seyahat hibesi de alırsınız. 2.400 Euro + 395 Euro seyahat: </a:t>
            </a:r>
            <a:r>
              <a:rPr lang="tr-TR" sz="2400" b="1" dirty="0">
                <a:solidFill>
                  <a:srgbClr val="FFC000"/>
                </a:solidFill>
              </a:rPr>
              <a:t>2.795 Euro gibi</a:t>
            </a:r>
            <a:r>
              <a:rPr lang="tr-TR" sz="2400" b="1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Örnek: Polonya’ya 4 ay için gidiyorsanız, 4x450: 1800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1.800+ 300 Euro seyahat desteği ile: </a:t>
            </a:r>
            <a:r>
              <a:rPr lang="tr-TR" sz="2400" b="1" dirty="0">
                <a:solidFill>
                  <a:srgbClr val="FFC000"/>
                </a:solidFill>
              </a:rPr>
              <a:t>2.100 Euro alırsınız</a:t>
            </a:r>
            <a:r>
              <a:rPr lang="tr-TR" sz="2400" b="1" dirty="0">
                <a:solidFill>
                  <a:schemeClr val="bg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EDFAE-F349-E1E1-ED43-9968F750F3BB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829445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82652-ACE4-E9F6-EFD2-9ACB4C5C9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E1C69-F9D3-7541-8CCB-ABBDF72E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45" y="90612"/>
            <a:ext cx="11250168" cy="515773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</a:rPr>
              <a:t>Mail ile İletişim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467CA-757A-5E05-51A5-53AAE080F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6154" y="559008"/>
            <a:ext cx="10301800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Başvuran her aday, TurnaPortal </a:t>
            </a:r>
            <a:r>
              <a:rPr lang="tr-TR" sz="2400" b="1" dirty="0">
                <a:solidFill>
                  <a:srgbClr val="FFC000"/>
                </a:solidFill>
              </a:rPr>
              <a:t>başvurusuna mail adresini </a:t>
            </a:r>
            <a:r>
              <a:rPr lang="tr-TR" sz="2400" b="1" dirty="0">
                <a:solidFill>
                  <a:schemeClr val="bg1"/>
                </a:solidFill>
              </a:rPr>
              <a:t>yazmıştır.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Hangi mail adresini yazdığını hatırlamayanlar başvuru formunu indirip görebilir.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Süreçle ilgili </a:t>
            </a:r>
            <a:r>
              <a:rPr lang="tr-TR" sz="2400" b="1" dirty="0">
                <a:solidFill>
                  <a:srgbClr val="FFC000"/>
                </a:solidFill>
              </a:rPr>
              <a:t>tüm iletişim, mail adresiniz üzerinden yürütülecektir.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Tüm resmi duyurular, acil doldurmanız gereken belgeler, sorunlar hepsi </a:t>
            </a:r>
            <a:r>
              <a:rPr lang="tr-TR" sz="2400" b="1" dirty="0">
                <a:solidFill>
                  <a:srgbClr val="FFC000"/>
                </a:solidFill>
              </a:rPr>
              <a:t>erasmus@erzincan.edu.tr</a:t>
            </a:r>
            <a:r>
              <a:rPr lang="tr-TR" sz="2400" b="1" dirty="0">
                <a:solidFill>
                  <a:schemeClr val="bg1"/>
                </a:solidFill>
              </a:rPr>
              <a:t> üzerinden size gönderilecektir. </a:t>
            </a:r>
            <a:endParaRPr lang="tr-T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597B39-B575-A1E7-DEC0-7518FBDF2BD9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265915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5083E-DAF0-6CF2-1EDD-0C03D07C5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9CB4-8337-F66A-4476-3AA44E7D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45" y="90612"/>
            <a:ext cx="11250168" cy="515773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</a:rPr>
              <a:t>Erasmus Ofisi Randevusu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F073E-F149-947F-5C38-ABD3D6234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0634" y="606385"/>
            <a:ext cx="10301800" cy="5559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 Bu kurallara uyarak istediğiniz tüm soruları </a:t>
            </a:r>
            <a:r>
              <a:rPr lang="tr-TR" sz="2400" b="1" dirty="0">
                <a:solidFill>
                  <a:srgbClr val="FFC000"/>
                </a:solidFill>
              </a:rPr>
              <a:t>mail yolu ile Erasmus Ofisine </a:t>
            </a:r>
            <a:r>
              <a:rPr lang="tr-TR" sz="2400" b="1" dirty="0">
                <a:solidFill>
                  <a:schemeClr val="bg1"/>
                </a:solidFill>
              </a:rPr>
              <a:t>sorabilirsiniz. Eğer yüz yüze görüşmek istiyorsanız </a:t>
            </a:r>
            <a:r>
              <a:rPr lang="tr-TR" sz="2400" b="1" dirty="0">
                <a:solidFill>
                  <a:srgbClr val="FFC000"/>
                </a:solidFill>
              </a:rPr>
              <a:t>Erasmus Ofisinden mail üzerinden RANDEVU</a:t>
            </a:r>
            <a:r>
              <a:rPr lang="tr-TR" sz="2400" b="1" dirty="0">
                <a:solidFill>
                  <a:schemeClr val="bg1"/>
                </a:solidFill>
              </a:rPr>
              <a:t> almanız gerekmektedir.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chemeClr val="bg1"/>
                </a:solidFill>
              </a:rPr>
              <a:t>Görüşme Talebi için </a:t>
            </a:r>
            <a:r>
              <a:rPr lang="tr-TR" sz="2400" b="1" dirty="0">
                <a:solidFill>
                  <a:srgbClr val="FFC000"/>
                </a:solidFill>
              </a:rPr>
              <a:t>erasmus@erzincan.edu.tr </a:t>
            </a:r>
            <a:r>
              <a:rPr lang="tr-TR" sz="2400" b="1" dirty="0">
                <a:solidFill>
                  <a:schemeClr val="bg1"/>
                </a:solidFill>
              </a:rPr>
              <a:t>mail adresine yazınız ve talepte bulununuz. Erasmus Ofisi size uygun bir saat aralığı için randevu verecektir.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9300F5-83EC-97E4-5D41-2F963927E488}"/>
              </a:ext>
            </a:extLst>
          </p:cNvPr>
          <p:cNvSpPr txBox="1"/>
          <p:nvPr/>
        </p:nvSpPr>
        <p:spPr>
          <a:xfrm>
            <a:off x="5640324" y="6225108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068991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97D6D-8833-D201-9311-2C8640FAA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0FFBD-CA72-0D50-7FC7-1D8768E4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6397" y="106425"/>
            <a:ext cx="8972962" cy="5559552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Kurumsal mail adresimiz: </a:t>
            </a:r>
            <a:r>
              <a:rPr lang="tr-TR" sz="6200" b="1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erasmus@erzincan.edu.tr</a:t>
            </a:r>
            <a:endParaRPr lang="tr-TR" sz="62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Kurumsal Web Sayfamız: </a:t>
            </a:r>
            <a:r>
              <a:rPr lang="tr-TR" sz="6200" b="1" dirty="0">
                <a:solidFill>
                  <a:srgbClr val="FFC000"/>
                </a:solidFill>
              </a:rPr>
              <a:t>https://uluslararasi.ebyu.edu.tr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 Instagram Sayfamızdaki Duyurularımız için Takip Ediniz: </a:t>
            </a:r>
            <a:r>
              <a:rPr lang="tr-TR" sz="6200" b="1" dirty="0">
                <a:solidFill>
                  <a:srgbClr val="FFC000"/>
                </a:solidFill>
              </a:rPr>
              <a:t>@ebyuuik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Erasmus Öğrenci Kulübü Etkinlik Duyuruları için Instagram Sayfası: </a:t>
            </a:r>
            <a:r>
              <a:rPr lang="tr-TR" sz="6200" b="1" dirty="0">
                <a:solidFill>
                  <a:srgbClr val="FFC000"/>
                </a:solidFill>
              </a:rPr>
              <a:t>@erasmusebyu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rgbClr val="FFC000"/>
                </a:solidFill>
              </a:rPr>
              <a:t>İngilizce Konuşma Etkinlikleri </a:t>
            </a:r>
            <a:r>
              <a:rPr lang="tr-TR" sz="6200" b="1" dirty="0">
                <a:solidFill>
                  <a:schemeClr val="bg1"/>
                </a:solidFill>
              </a:rPr>
              <a:t>ve Erasmus’a daha önce giden öğrencilerin </a:t>
            </a:r>
            <a:r>
              <a:rPr lang="tr-TR" sz="6200" b="1" dirty="0">
                <a:solidFill>
                  <a:srgbClr val="FFC000"/>
                </a:solidFill>
              </a:rPr>
              <a:t>Tecrübe Paylaşımı </a:t>
            </a:r>
            <a:r>
              <a:rPr lang="tr-TR" sz="6200" b="1" dirty="0">
                <a:solidFill>
                  <a:schemeClr val="bg1"/>
                </a:solidFill>
              </a:rPr>
              <a:t>etkinlikleri için bu sosyal medya hesaplarını takip ediniz. Duyurular oradan yapılacaktır.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ULUSLARARASI İLİŞKİLER KOORDİNATÖRÜ (Erasmus Kurum Koordinatörü):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rgbClr val="FFC000"/>
                </a:solidFill>
              </a:rPr>
              <a:t>Dr. Öğr. Üyesi Emrah ÖZBAY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Erasmus Ofisi-KA131 </a:t>
            </a:r>
            <a:r>
              <a:rPr lang="tr-TR" sz="6200" b="1" dirty="0">
                <a:solidFill>
                  <a:srgbClr val="FFC000"/>
                </a:solidFill>
              </a:rPr>
              <a:t>Öğr. Gör. </a:t>
            </a:r>
            <a:r>
              <a:rPr lang="tr-TR" sz="6200" b="1" dirty="0" err="1">
                <a:solidFill>
                  <a:srgbClr val="FFC000"/>
                </a:solidFill>
              </a:rPr>
              <a:t>Mayya</a:t>
            </a:r>
            <a:r>
              <a:rPr lang="tr-TR" sz="6200" b="1" dirty="0">
                <a:solidFill>
                  <a:srgbClr val="FFC000"/>
                </a:solidFill>
              </a:rPr>
              <a:t> KABASAKAL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62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6200" b="1" dirty="0">
                <a:solidFill>
                  <a:schemeClr val="bg1"/>
                </a:solidFill>
              </a:rPr>
              <a:t>Erasmus Ofisi- KA131 </a:t>
            </a:r>
            <a:r>
              <a:rPr lang="tr-TR" sz="6200" b="1" dirty="0">
                <a:solidFill>
                  <a:srgbClr val="FFC000"/>
                </a:solidFill>
              </a:rPr>
              <a:t>Öğr. Gör. Emre MÜRÜTSOY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b="1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AC0C0F-6C84-1F32-5CDC-3076A465E6F1}"/>
              </a:ext>
            </a:extLst>
          </p:cNvPr>
          <p:cNvSpPr txBox="1"/>
          <p:nvPr/>
        </p:nvSpPr>
        <p:spPr>
          <a:xfrm>
            <a:off x="5713476" y="6252540"/>
            <a:ext cx="164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949647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66b2195-5179-462b-9832-5026ff0c4afa" xsi:nil="true"/>
    <lcf76f155ced4ddcb4097134ff3c332f xmlns="3f86b404-a943-4b1a-ac36-d6a8b02b83a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D12DD205F44FDE4987AC4D9B517BF158" ma:contentTypeVersion="19" ma:contentTypeDescription="Yeni belge oluşturun." ma:contentTypeScope="" ma:versionID="4654e558f4322a3f228f26af0dea28a3">
  <xsd:schema xmlns:xsd="http://www.w3.org/2001/XMLSchema" xmlns:xs="http://www.w3.org/2001/XMLSchema" xmlns:p="http://schemas.microsoft.com/office/2006/metadata/properties" xmlns:ns2="3f86b404-a943-4b1a-ac36-d6a8b02b83a4" xmlns:ns3="866b2195-5179-462b-9832-5026ff0c4afa" targetNamespace="http://schemas.microsoft.com/office/2006/metadata/properties" ma:root="true" ma:fieldsID="a7d55c4b6296029ce0fc5ff710b20a2a" ns2:_="" ns3:_="">
    <xsd:import namespace="3f86b404-a943-4b1a-ac36-d6a8b02b83a4"/>
    <xsd:import namespace="866b2195-5179-462b-9832-5026ff0c4a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86b404-a943-4b1a-ac36-d6a8b02b8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Resim Etiketleri" ma:readOnly="false" ma:fieldId="{5cf76f15-5ced-4ddc-b409-7134ff3c332f}" ma:taxonomyMulti="true" ma:sspId="d128b2d4-c72b-453f-a271-e36a75e8d7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6b2195-5179-462b-9832-5026ff0c4afa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8b05a805-8fc3-4010-9973-dc85a8b5e7a0}" ma:internalName="TaxCatchAll" ma:showField="CatchAllData" ma:web="866b2195-5179-462b-9832-5026ff0c4a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CDB673-56D8-4DE2-A4E3-15707F1ECE0F}">
  <ds:schemaRefs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866b2195-5179-462b-9832-5026ff0c4afa"/>
    <ds:schemaRef ds:uri="3f86b404-a943-4b1a-ac36-d6a8b02b83a4"/>
  </ds:schemaRefs>
</ds:datastoreItem>
</file>

<file path=customXml/itemProps2.xml><?xml version="1.0" encoding="utf-8"?>
<ds:datastoreItem xmlns:ds="http://schemas.openxmlformats.org/officeDocument/2006/customXml" ds:itemID="{DA6D2A0E-C8E5-4B56-8B3E-7F994FB236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A04B2A-D27C-446E-9CE0-7B1BC5A5DC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86b404-a943-4b1a-ac36-d6a8b02b83a4"/>
    <ds:schemaRef ds:uri="866b2195-5179-462b-9832-5026ff0c4a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2810</TotalTime>
  <Words>1136</Words>
  <Application>Microsoft Office PowerPoint</Application>
  <PresentationFormat>Geniş ekran</PresentationFormat>
  <Paragraphs>169</Paragraphs>
  <Slides>22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Wingdings</vt:lpstr>
      <vt:lpstr>Office Theme</vt:lpstr>
      <vt:lpstr>ERASMUS+ KA131 2025 PROJESİ ÖĞRENİM HAREKETLİLİĞİ BİLGİLENDİRME TOPLANTISI</vt:lpstr>
      <vt:lpstr>NİHAİ DEĞERLENDİRME SONUÇLARI</vt:lpstr>
      <vt:lpstr>NİHAİ DEĞERLENDİRME SONUÇLARI</vt:lpstr>
      <vt:lpstr>Bu aşamada Yedek Adaylar Ne Yapmalı?</vt:lpstr>
      <vt:lpstr>PowerPoint Sunusu</vt:lpstr>
      <vt:lpstr>Bu aşamada Asil Adaylar Ne Yapmalı?</vt:lpstr>
      <vt:lpstr>PowerPoint Sunusu</vt:lpstr>
      <vt:lpstr>Bu aşamada Asil Adaylar Ne Yapmalı?</vt:lpstr>
      <vt:lpstr>Feragat Etmek İsteyen Öğrenciler Ne Yapmalı?</vt:lpstr>
      <vt:lpstr>PowerPoint Sunusu</vt:lpstr>
      <vt:lpstr>PowerPoint Sunusu</vt:lpstr>
      <vt:lpstr>PowerPoint Sunusu</vt:lpstr>
      <vt:lpstr>Learning Agreement (Öğrenim Anlaşması) Belgesi Nedir?</vt:lpstr>
      <vt:lpstr>Learning Agreement 30 AKTS ŞARTI</vt:lpstr>
      <vt:lpstr>PowerPoint Sunusu</vt:lpstr>
      <vt:lpstr>PowerPoint Sunusu</vt:lpstr>
      <vt:lpstr>Vize ve Sigorta İşlemleri</vt:lpstr>
      <vt:lpstr>PowerPoint Sunusu</vt:lpstr>
      <vt:lpstr>PowerPoint Sunusu</vt:lpstr>
      <vt:lpstr>Mail ile İletişim</vt:lpstr>
      <vt:lpstr>Erasmus Ofisi Randevusu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Emre Mürütsoy</dc:creator>
  <cp:lastModifiedBy>Emre Mürütsoy</cp:lastModifiedBy>
  <cp:revision>254</cp:revision>
  <dcterms:created xsi:type="dcterms:W3CDTF">2025-10-12T20:10:35Z</dcterms:created>
  <dcterms:modified xsi:type="dcterms:W3CDTF">2026-03-13T09:39:21Z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0x010100D12DD205F44FDE4987AC4D9B517BF158</vt:lpwstr>
  </property>
</Properties>
</file>