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8" r:id="rId5"/>
    <p:sldId id="311" r:id="rId6"/>
    <p:sldId id="353" r:id="rId7"/>
    <p:sldId id="357" r:id="rId8"/>
    <p:sldId id="338" r:id="rId9"/>
    <p:sldId id="356" r:id="rId10"/>
    <p:sldId id="348" r:id="rId11"/>
    <p:sldId id="351" r:id="rId12"/>
    <p:sldId id="352" r:id="rId13"/>
    <p:sldId id="354" r:id="rId14"/>
    <p:sldId id="339" r:id="rId15"/>
    <p:sldId id="349" r:id="rId16"/>
    <p:sldId id="350" r:id="rId17"/>
    <p:sldId id="342" r:id="rId18"/>
    <p:sldId id="355" r:id="rId19"/>
    <p:sldId id="358" r:id="rId20"/>
    <p:sldId id="343" r:id="rId21"/>
    <p:sldId id="345" r:id="rId22"/>
    <p:sldId id="347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7" autoAdjust="0"/>
  </p:normalViewPr>
  <p:slideViewPr>
    <p:cSldViewPr snapToGrid="0">
      <p:cViewPr varScale="1">
        <p:scale>
          <a:sx n="116" d="100"/>
          <a:sy n="116" d="100"/>
        </p:scale>
        <p:origin x="6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F70C3E-BCB1-2E4D-F1CB-B5E1F5E9ED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5E6DE-D002-9ECC-5740-3607E2532B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98AEF-5D95-4F06-B417-412B38C0C37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A042A-2653-43B4-4567-6815D78E7E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81CB9-85D8-1135-1F00-186814A384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C8D14-60FF-4EA8-9633-E86B8CB1D01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1824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43CB5-AB46-400F-B027-4AE5F0FC3AA8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62060-5C87-41C9-9CB5-D912B1DE31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986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22270-1159-E53C-3475-0EE813F93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338D9-89BC-6FDC-BE1B-0801AD54B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75946-E6E4-F63C-3D6E-436270E7B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AAFE3-BA6B-6226-82D6-833E0E26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49C3C-6FA8-761D-A369-4C4C7E313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22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F0CC-F111-0D2F-3A8B-38CBD513E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BC9A8-7713-BD99-19AE-FBCA28F08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4222C-F5A3-BDB9-FAD4-8FDAA122E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86423-32ED-5A28-6BF6-F5555A7E0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240D3-8A6D-DE7B-F862-1742525A0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6832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460B-FE98-5E37-D833-6B55395F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B8937-F17D-F253-C3FD-C2D70A6DB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71509-C0FC-7E80-029E-316F98C72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84888-FCCA-449F-BD3C-2B59E801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A98A1-E02E-2CD1-2411-88D41E51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897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580A-FCA7-5D47-857B-398B708BE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98FE4-B36C-85FD-8658-94130E594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71D61-C02B-A029-7052-929A7B431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FB069-6866-821E-96F7-1AC6EFDC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636FE2-FE2F-ED05-969B-15994EC53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ABFA7-2549-FE33-B79C-4FBB7B90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341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B3-8068-EE13-57F1-A8111DAD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60415-B3A2-B3B0-61F9-8E17532A7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12B41-C40A-4142-782B-D0C513FEB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EFA6F-5E66-54A9-F959-F1496AD8BF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B033C-DEEC-D250-021E-E2092DAD5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470C1-38F1-2A4F-F058-E4AD2CD69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7F40CB-BFF0-95D4-DE05-BA1CC135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96E9A5-4EAE-E00B-43B2-DFDF4726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15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FEAE-FD2F-6548-C290-EB8609B8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8E51E0-206B-5FD7-AD5D-003F01D6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4170BD-060B-A028-CAD9-DC5AA757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A2042-18BA-ABE8-FDEC-BBE5C991D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057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54CD75-F98A-38AD-4CED-057620F9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8A690-E3FF-4A77-35E4-6CDD94D9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E95D9-19EB-B289-96E0-A1EF13EE7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443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40AB-D8B6-0DAD-A742-7129CCC6A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42BAB-7E1A-BFDB-A447-01AD0A98A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81EE4-FABF-966C-DADC-FDFE5BDE3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657DB-E968-4484-02B9-8012CD0F2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9A529-A51B-CED6-1116-885744BA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AB333C-F0CD-C6D7-80CA-FF588480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8141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729-709C-BD77-A51F-6052FFFE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B8B9F2-0C1E-BCC0-4FCE-F251B4B2A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20C68-CCEF-F292-24EB-2C3568110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6B61B-65AD-A567-1A88-363E40B4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9DA46-D510-96EF-F36B-EF794BCD2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3D1CB-BC69-C2BF-7754-63A7E6A8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605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47F75-FC04-2F1E-C613-FE75C110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F2A9C-97DE-A4B8-4D90-04F43C7F22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CE071-2BC1-7691-E764-CC014886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9B07D-57A7-5012-AC0A-5EBA13422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62918-8CD4-106C-CFDF-9E58A711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225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594846-D194-FFF6-BB23-904D77F0FA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615CFE-B179-D960-CEC4-239D4742A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ADA51-E079-8292-6858-DC1E00B2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143D9-B938-E270-94A3-15B541ED2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B363B-8D90-75DE-2073-18B94E3C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1572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5F13E-6E50-E7BA-2058-4779B19DE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A1E3B-8F5D-D3A9-6BEA-983EE508B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3CE1B-79EA-2FF3-5187-DC74EB241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1A878-EF49-0F9E-D999-5E493DA8A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ECD85-790E-7CEB-D320-43A41792C4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893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erzincan.edu.t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ED15D-F8D2-A388-5866-23362F0E3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4832" y="265176"/>
            <a:ext cx="9144000" cy="3244787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ERASMUS+ KA131 2025 PROJESİ STAJ HAREKETLİLİĞİ BİLGİLENDİRME TOPLANTISI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61CAEC-3018-A4CD-467A-F4B5915CF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0412" y="4349847"/>
            <a:ext cx="11292840" cy="1060704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chemeClr val="bg1"/>
                </a:solidFill>
              </a:rPr>
              <a:t>ULUSLARARASI İLİŞKİLER KOORDİNATÖRLÜĞÜ</a:t>
            </a:r>
          </a:p>
        </p:txBody>
      </p:sp>
    </p:spTree>
    <p:extLst>
      <p:ext uri="{BB962C8B-B14F-4D97-AF65-F5344CB8AC3E}">
        <p14:creationId xmlns:p14="http://schemas.microsoft.com/office/powerpoint/2010/main" val="1565030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8F56-3217-D823-001B-DA65A14B8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57313-E2BB-E5BE-3100-B45991C6B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038" y="528510"/>
            <a:ext cx="10362411" cy="435984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Asil ve Yedekler Nihai Değerlendirme Sonuçları ile kesinleşmiş ve </a:t>
            </a:r>
            <a:r>
              <a:rPr lang="tr-TR" b="1" dirty="0">
                <a:solidFill>
                  <a:srgbClr val="FFC000"/>
                </a:solidFill>
              </a:rPr>
              <a:t>Kabul Mektubu </a:t>
            </a:r>
            <a:r>
              <a:rPr lang="tr-TR" b="1" dirty="0">
                <a:solidFill>
                  <a:schemeClr val="bg1"/>
                </a:solidFill>
              </a:rPr>
              <a:t>bulunan adaylar </a:t>
            </a:r>
            <a:r>
              <a:rPr lang="tr-TR" b="1" dirty="0">
                <a:solidFill>
                  <a:srgbClr val="FFC000"/>
                </a:solidFill>
              </a:rPr>
              <a:t>Asil</a:t>
            </a:r>
            <a:r>
              <a:rPr lang="tr-TR" b="1" dirty="0">
                <a:solidFill>
                  <a:schemeClr val="bg1"/>
                </a:solidFill>
              </a:rPr>
              <a:t> olarak yerleşmiştir.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b="1" dirty="0">
                <a:solidFill>
                  <a:schemeClr val="bg1"/>
                </a:solidFill>
              </a:rPr>
              <a:t>Asil olmaya hak kazanan fakat Kabul Mektubu bulunmayan adaylar </a:t>
            </a:r>
            <a:r>
              <a:rPr lang="tr-TR" b="1" dirty="0">
                <a:solidFill>
                  <a:srgbClr val="FFC000"/>
                </a:solidFill>
              </a:rPr>
              <a:t>Şartlı Asil </a:t>
            </a:r>
            <a:r>
              <a:rPr lang="tr-TR" b="1" dirty="0">
                <a:solidFill>
                  <a:schemeClr val="bg1"/>
                </a:solidFill>
              </a:rPr>
              <a:t>statüsündedir.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rgbClr val="FFC000"/>
                </a:solidFill>
              </a:rPr>
              <a:t>19 Mart 2026, saat 17.00’ye kadar</a:t>
            </a:r>
            <a:r>
              <a:rPr lang="tr-TR" b="1" dirty="0">
                <a:solidFill>
                  <a:schemeClr val="bg1"/>
                </a:solidFill>
              </a:rPr>
              <a:t> kabul mektuplarını erasmus@erzincan.edu.tr adresine göndermeyen Şartlı Asiller yedeğe düşecektir.</a:t>
            </a: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594A6-35D4-66AA-314D-EB45F9135C0C}"/>
              </a:ext>
            </a:extLst>
          </p:cNvPr>
          <p:cNvSpPr txBox="1"/>
          <p:nvPr/>
        </p:nvSpPr>
        <p:spPr>
          <a:xfrm>
            <a:off x="5640324" y="5886780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40421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071F3-5129-44D7-D421-1299E3C2B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79406-FE26-7CB2-9B9B-966F045EF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886" y="528510"/>
            <a:ext cx="10362411" cy="487559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Staj </a:t>
            </a:r>
            <a:r>
              <a:rPr lang="tr-TR" b="1" dirty="0">
                <a:solidFill>
                  <a:srgbClr val="FFC000"/>
                </a:solidFill>
              </a:rPr>
              <a:t>2 ay </a:t>
            </a:r>
            <a:r>
              <a:rPr lang="tr-TR" b="1" dirty="0">
                <a:solidFill>
                  <a:schemeClr val="bg1"/>
                </a:solidFill>
              </a:rPr>
              <a:t>(Minimum) ile </a:t>
            </a:r>
            <a:r>
              <a:rPr lang="tr-TR" b="1" dirty="0">
                <a:solidFill>
                  <a:srgbClr val="FFC000"/>
                </a:solidFill>
              </a:rPr>
              <a:t>12 ay</a:t>
            </a:r>
            <a:r>
              <a:rPr lang="tr-TR" b="1" dirty="0">
                <a:solidFill>
                  <a:schemeClr val="bg1"/>
                </a:solidFill>
              </a:rPr>
              <a:t> (Maximum) arasında yapılabilir.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 Erasmus Ofisi tarafından </a:t>
            </a:r>
            <a:r>
              <a:rPr lang="tr-TR" b="1" dirty="0">
                <a:solidFill>
                  <a:srgbClr val="FFC000"/>
                </a:solidFill>
              </a:rPr>
              <a:t>3 aylık (tam 90 gün) </a:t>
            </a:r>
            <a:r>
              <a:rPr lang="tr-TR" b="1" dirty="0">
                <a:solidFill>
                  <a:schemeClr val="bg1"/>
                </a:solidFill>
              </a:rPr>
              <a:t>hibe desteği verilecektir. Fakat </a:t>
            </a:r>
            <a:r>
              <a:rPr lang="tr-TR" b="1" dirty="0">
                <a:solidFill>
                  <a:srgbClr val="FFC000"/>
                </a:solidFill>
              </a:rPr>
              <a:t>2 ayın </a:t>
            </a:r>
            <a:r>
              <a:rPr lang="tr-TR" b="1" dirty="0">
                <a:solidFill>
                  <a:schemeClr val="bg1"/>
                </a:solidFill>
              </a:rPr>
              <a:t>tamamlanması zorunludur.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 Asil olmaya hak kazananlar </a:t>
            </a:r>
            <a:r>
              <a:rPr lang="tr-TR" b="1" dirty="0">
                <a:solidFill>
                  <a:srgbClr val="FFC000"/>
                </a:solidFill>
              </a:rPr>
              <a:t>mezun</a:t>
            </a:r>
            <a:r>
              <a:rPr lang="tr-TR" b="1" dirty="0">
                <a:solidFill>
                  <a:schemeClr val="bg1"/>
                </a:solidFill>
              </a:rPr>
              <a:t> olduktan sonra da Staja katılabilir fakat Staj hareketliliği </a:t>
            </a:r>
            <a:r>
              <a:rPr lang="tr-TR" b="1" dirty="0">
                <a:solidFill>
                  <a:srgbClr val="FFC000"/>
                </a:solidFill>
              </a:rPr>
              <a:t>31 Temmuz 2027</a:t>
            </a:r>
            <a:r>
              <a:rPr lang="tr-TR" b="1" dirty="0">
                <a:solidFill>
                  <a:schemeClr val="bg1"/>
                </a:solidFill>
              </a:rPr>
              <a:t> tarihini geçemez.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 Mezun olmayan öğrenciler ise </a:t>
            </a:r>
            <a:r>
              <a:rPr lang="tr-TR" b="1" dirty="0">
                <a:solidFill>
                  <a:srgbClr val="FFC000"/>
                </a:solidFill>
              </a:rPr>
              <a:t>önümüzdeki yaz aylarında </a:t>
            </a:r>
            <a:r>
              <a:rPr lang="tr-TR" b="1" dirty="0">
                <a:solidFill>
                  <a:schemeClr val="bg1"/>
                </a:solidFill>
              </a:rPr>
              <a:t>stajını tamamlayabilirler.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84DEFD-5594-2E8D-AA5C-2537EE190272}"/>
              </a:ext>
            </a:extLst>
          </p:cNvPr>
          <p:cNvSpPr txBox="1"/>
          <p:nvPr/>
        </p:nvSpPr>
        <p:spPr>
          <a:xfrm>
            <a:off x="5640324" y="5886780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47513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14BD6-017E-F4A7-1EDF-88E925D43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11280-95A8-5E10-D06F-DC078812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147"/>
            <a:ext cx="11250168" cy="515773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Mezun Stajı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F5AFE-2E67-D893-C272-043D0B295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40" y="572165"/>
            <a:ext cx="10080328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Asil olmaya hak kazanırsanız Haziran-Temmuz aylarında mezun olmuş olsanız bile 31 Temmuz 2027 tarihine kadar Staj Hareketliliğine katılma şansınız olabilir.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Bu yüzden </a:t>
            </a:r>
            <a:r>
              <a:rPr lang="tr-TR" sz="2400" b="1" dirty="0">
                <a:solidFill>
                  <a:srgbClr val="FFC000"/>
                </a:solidFill>
              </a:rPr>
              <a:t>Yedekte</a:t>
            </a:r>
            <a:r>
              <a:rPr lang="tr-TR" sz="2400" b="1" dirty="0">
                <a:solidFill>
                  <a:schemeClr val="bg1"/>
                </a:solidFill>
              </a:rPr>
              <a:t> yer alan mezun öğrencilere </a:t>
            </a:r>
            <a:r>
              <a:rPr lang="tr-TR" sz="2400" b="1" dirty="0">
                <a:solidFill>
                  <a:srgbClr val="FFC000"/>
                </a:solidFill>
              </a:rPr>
              <a:t>ilerleyen aylarda </a:t>
            </a:r>
            <a:r>
              <a:rPr lang="tr-TR" sz="2400" b="1" dirty="0">
                <a:solidFill>
                  <a:schemeClr val="bg1"/>
                </a:solidFill>
              </a:rPr>
              <a:t>sıranın gelme ihtimali yüksektir.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Erasmus Mezun Stajı, mezun öğrencilerin kariyerleri için önemli bir adım olabilir.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4640E5-214D-464A-CDA0-9F215365A206}"/>
              </a:ext>
            </a:extLst>
          </p:cNvPr>
          <p:cNvSpPr txBox="1"/>
          <p:nvPr/>
        </p:nvSpPr>
        <p:spPr>
          <a:xfrm>
            <a:off x="5640324" y="6150114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08472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2463-E577-E1FF-D39A-C28C420B4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89EA6-688F-023B-80DF-48D4540E6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147"/>
            <a:ext cx="11250168" cy="51577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Feragat Etmek İsteyen Öğrenciler Ne Yapmalı?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36446-1DFE-EF2C-00CD-AAD84FCAD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40" y="572165"/>
            <a:ext cx="10080328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Feragat Dilekçesi Vermek için Son Tarih: 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C000"/>
                </a:solidFill>
              </a:rPr>
              <a:t>    16 Mart Pazartesi Günü Saat 17.00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Bu süreye kadar Feragat etmeyen öğrencilerden bir sonraki Erasmus başvurusunda </a:t>
            </a:r>
            <a:r>
              <a:rPr lang="tr-TR" sz="2400" b="1" dirty="0">
                <a:solidFill>
                  <a:srgbClr val="FFC000"/>
                </a:solidFill>
              </a:rPr>
              <a:t>-10 puan kesintisi yapılacağı için </a:t>
            </a:r>
            <a:r>
              <a:rPr lang="tr-TR" sz="2400" b="1" dirty="0">
                <a:solidFill>
                  <a:schemeClr val="bg1"/>
                </a:solidFill>
              </a:rPr>
              <a:t>tekrardan Erasmus’u kazanmanız zor olacaktır.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Dilekçeler sekmesinden </a:t>
            </a:r>
            <a:r>
              <a:rPr lang="tr-TR" sz="2400" b="1" dirty="0">
                <a:solidFill>
                  <a:schemeClr val="bg1"/>
                </a:solidFill>
              </a:rPr>
              <a:t>Feragat Dilekçesini doldurunuz, imzalayanız, Bölüm Koordinatörünüze imzalatınız ve dilekçeyi tarayıp, kurumsal mail adresimiz olan </a:t>
            </a:r>
            <a:r>
              <a:rPr lang="tr-TR" sz="2400" b="1" dirty="0">
                <a:solidFill>
                  <a:srgbClr val="FFC000"/>
                </a:solidFill>
              </a:rPr>
              <a:t>erasmus@erzincan.edu.tr</a:t>
            </a:r>
            <a:r>
              <a:rPr lang="tr-TR" sz="2400" b="1" dirty="0">
                <a:solidFill>
                  <a:schemeClr val="bg1"/>
                </a:solidFill>
              </a:rPr>
              <a:t> adresine gönderiniz. 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E3695-3512-89BA-BFBA-E27CE99DF1D4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0816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F5A8C-971A-66C9-E664-DD198240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CE1F2-5F6F-2CB2-10BC-FD83CBF8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278"/>
            <a:ext cx="11250168" cy="515773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Staj Mektubu Bulmak İsteyen </a:t>
            </a:r>
            <a:r>
              <a:rPr lang="pt-BR" sz="3200" b="1" dirty="0">
                <a:solidFill>
                  <a:schemeClr val="bg1"/>
                </a:solidFill>
              </a:rPr>
              <a:t>Öğrenciler Ne Yapmalı?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A86A5-A757-F17C-3554-D6ACEDEB1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40" y="572165"/>
            <a:ext cx="10080328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Gideceğiniz kurum ya da işletme, </a:t>
            </a:r>
            <a:r>
              <a:rPr lang="tr-TR" sz="2400" b="1" dirty="0">
                <a:solidFill>
                  <a:srgbClr val="FFC000"/>
                </a:solidFill>
              </a:rPr>
              <a:t>okumakta olduğunuz bölüm </a:t>
            </a:r>
            <a:r>
              <a:rPr lang="tr-TR" sz="2400" b="1" dirty="0">
                <a:solidFill>
                  <a:schemeClr val="bg1"/>
                </a:solidFill>
              </a:rPr>
              <a:t>ile bağlantılı olmak zorundadır.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Staj Mektubu alabilmek için en önemli adım iyi bir </a:t>
            </a:r>
            <a:r>
              <a:rPr lang="tr-TR" sz="2400" b="1" dirty="0">
                <a:solidFill>
                  <a:srgbClr val="FFC000"/>
                </a:solidFill>
              </a:rPr>
              <a:t>CV ve karşı kuruma etkili bir mail </a:t>
            </a:r>
            <a:r>
              <a:rPr lang="tr-TR" sz="2400" b="1" dirty="0">
                <a:solidFill>
                  <a:schemeClr val="bg1"/>
                </a:solidFill>
              </a:rPr>
              <a:t>hazırlamaktır.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Erasmus Ofisi sitemizde staj yeri bulma linkleri mevcuttur.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D5D3C3-E5DA-1015-B2DC-33F4A873BA06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42907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F68E2-0AEC-AA5C-C05C-DEF9A82D4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37D65A-AE1B-0A0F-3075-8C9E2435499D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1DA062EA-1035-E077-35DF-D0621A3BC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91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217E-F512-BEBF-50A9-0A72E7FFF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E9454F-15E6-FC6F-ED9E-A67F89C2AC70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4D98C5-D3DC-03E4-2961-BB7ED5DAD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94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393F1-E074-EE1B-F7CA-A4B710618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722437-E1A2-BAFF-A130-FA1981F31C95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72F5B-2489-93E0-386E-FC5562F26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832"/>
            <a:ext cx="12192000" cy="59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14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04407-11D5-D00F-5C20-BC8764523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A8780-954D-41FE-92BA-D94EA0832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136661"/>
            <a:ext cx="11250168" cy="422347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Learning </a:t>
            </a:r>
            <a:r>
              <a:rPr lang="tr-TR" sz="3600" b="1" dirty="0" err="1">
                <a:solidFill>
                  <a:schemeClr val="bg1"/>
                </a:solidFill>
              </a:rPr>
              <a:t>Agreement</a:t>
            </a:r>
            <a:r>
              <a:rPr lang="tr-TR" sz="3600" b="1" dirty="0">
                <a:solidFill>
                  <a:schemeClr val="bg1"/>
                </a:solidFill>
              </a:rPr>
              <a:t> Belgesi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474D7-DCB1-633F-29E0-B7C1EA231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487" y="612282"/>
            <a:ext cx="10076513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Her öğrenci, Learning </a:t>
            </a:r>
            <a:r>
              <a:rPr lang="tr-TR" sz="2400" b="1" dirty="0" err="1">
                <a:solidFill>
                  <a:schemeClr val="bg1"/>
                </a:solidFill>
              </a:rPr>
              <a:t>Agreement</a:t>
            </a:r>
            <a:r>
              <a:rPr lang="tr-TR" sz="2400" b="1" dirty="0">
                <a:solidFill>
                  <a:schemeClr val="bg1"/>
                </a:solidFill>
              </a:rPr>
              <a:t> belgesini doldurmalı ve imzaları tamamlamalıdır.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Uluslararası İlişkiler Koordinatörlüğü internet sayfasından Staj  Hareketliliği Belgeleri kısmında </a:t>
            </a:r>
            <a:r>
              <a:rPr lang="tr-TR" sz="2400" b="1" dirty="0">
                <a:solidFill>
                  <a:srgbClr val="FFC000"/>
                </a:solidFill>
              </a:rPr>
              <a:t>Learning </a:t>
            </a:r>
            <a:r>
              <a:rPr lang="tr-TR" sz="2400" b="1" dirty="0" err="1">
                <a:solidFill>
                  <a:srgbClr val="FFC000"/>
                </a:solidFill>
              </a:rPr>
              <a:t>Agreement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for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Traineeships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 dirty="0">
                <a:solidFill>
                  <a:schemeClr val="bg1"/>
                </a:solidFill>
              </a:rPr>
              <a:t>belgesini indirebilirsiniz.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366B34-4BB3-D833-2FE8-5240F272FE2C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321682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F109-A4DB-7156-DFE1-12C0C99AA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DB643-80D8-6402-7EEA-2A6BC9FE4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7346" y="812394"/>
            <a:ext cx="10197796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Süreçteki en önemli belge, Öğrenim Hareketliliği belgelerinin en üstünde yer alan </a:t>
            </a:r>
            <a:r>
              <a:rPr lang="tr-TR" sz="2400" b="1" dirty="0">
                <a:solidFill>
                  <a:srgbClr val="FFC000"/>
                </a:solidFill>
              </a:rPr>
              <a:t>Staj Checklist takibi </a:t>
            </a:r>
            <a:r>
              <a:rPr lang="tr-TR" sz="2400" b="1" dirty="0">
                <a:solidFill>
                  <a:schemeClr val="bg1"/>
                </a:solidFill>
              </a:rPr>
              <a:t>belgesidir.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Asil </a:t>
            </a:r>
            <a:r>
              <a:rPr lang="tr-TR" sz="2400" b="1" dirty="0">
                <a:solidFill>
                  <a:schemeClr val="bg1"/>
                </a:solidFill>
              </a:rPr>
              <a:t>olan tüm öğrenciler, bu aşamadan itibaren bu dosyadaki </a:t>
            </a:r>
            <a:r>
              <a:rPr lang="tr-TR" sz="2400" b="1" dirty="0">
                <a:solidFill>
                  <a:srgbClr val="FFC000"/>
                </a:solidFill>
              </a:rPr>
              <a:t>işlem sıralamasını takip edeceklerdir.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83650-1CA0-1757-1F16-60F75D062F71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587567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04C2-DF65-A2D9-E0F4-9EBB8032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77CE37-59F2-5508-52C7-687CEACE463C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A36C4C-50B9-A415-9EFE-54AC24F36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296"/>
            <a:ext cx="12192000" cy="701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27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D7BE6-54F5-9B17-2F50-F1DCFCAA9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3029B6-E176-C638-D2DE-B3467C1F7989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D675DC-79B6-B424-FFD8-3773F507F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21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48A82-5F11-7267-0F6F-CF13C9029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CB293-D2AC-F538-1000-F8785FD3C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136661"/>
            <a:ext cx="11250168" cy="422347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Vize ve Sigorta İşlemleri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47C8B-1B51-A93F-E9C0-FD6B7484A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487" y="292471"/>
            <a:ext cx="10076513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Vize ve Sigorta </a:t>
            </a:r>
            <a:r>
              <a:rPr lang="tr-TR" sz="2400" b="1" dirty="0">
                <a:solidFill>
                  <a:schemeClr val="bg1"/>
                </a:solidFill>
              </a:rPr>
              <a:t>konusunda öğrenci, kendi sürecini yürütmekle yükümlüdür.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Özellikle </a:t>
            </a:r>
            <a:r>
              <a:rPr lang="tr-TR" sz="2400" b="1" dirty="0">
                <a:solidFill>
                  <a:srgbClr val="FFC000"/>
                </a:solidFill>
              </a:rPr>
              <a:t>Vize kuralları her sene değişebileceği için gideceğiniz ülkeye yönelik </a:t>
            </a:r>
            <a:r>
              <a:rPr lang="tr-TR" sz="2400" b="1" dirty="0">
                <a:solidFill>
                  <a:schemeClr val="bg1"/>
                </a:solidFill>
              </a:rPr>
              <a:t>kendi araştırmanızı yapma konusuna özel ilgi gösteriniz.</a:t>
            </a: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BFC3F2-B206-4F8F-6FCD-D7A5AFEEBE65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00286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0D58-5C15-3DEE-1536-B4BC62722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AAA8D-3BE5-6A1E-5127-E3DD45854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136661"/>
            <a:ext cx="11250168" cy="422347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Sigorta İşlemleri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B8F4E-0E08-DE8A-837F-02ABA2647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487" y="-128515"/>
            <a:ext cx="10076513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Sigorta poliçesi  yurtdışında  olacağınız  tarih  aralığını  kapsayacak şekilde düzenlenmelidir. Poliçenizde </a:t>
            </a:r>
            <a:r>
              <a:rPr lang="tr-TR" sz="2400" b="1" dirty="0">
                <a:solidFill>
                  <a:srgbClr val="FFC000"/>
                </a:solidFill>
              </a:rPr>
              <a:t>3 sigorta </a:t>
            </a:r>
            <a:r>
              <a:rPr lang="tr-TR" sz="2400" b="1" dirty="0">
                <a:solidFill>
                  <a:schemeClr val="bg1"/>
                </a:solidFill>
              </a:rPr>
              <a:t>yer almalıdır.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 1. Seyahat ve Sağlık Sigortası </a:t>
            </a:r>
            <a:r>
              <a:rPr lang="tr-TR" sz="2400" b="1" dirty="0">
                <a:solidFill>
                  <a:schemeClr val="bg1"/>
                </a:solidFill>
              </a:rPr>
              <a:t>(Teminatlı ve “Ayakta ve Yatarak </a:t>
            </a:r>
            <a:r>
              <a:rPr lang="tr-TR" sz="2400" b="1" dirty="0" err="1">
                <a:solidFill>
                  <a:schemeClr val="bg1"/>
                </a:solidFill>
              </a:rPr>
              <a:t>Tedavi”yi</a:t>
            </a:r>
            <a:r>
              <a:rPr lang="tr-TR" sz="2400" b="1" dirty="0">
                <a:solidFill>
                  <a:schemeClr val="bg1"/>
                </a:solidFill>
              </a:rPr>
              <a:t> kapsayan)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2. Kaza Sigortası </a:t>
            </a:r>
            <a:r>
              <a:rPr lang="tr-TR" sz="2400" b="1" dirty="0">
                <a:solidFill>
                  <a:schemeClr val="bg1"/>
                </a:solidFill>
              </a:rPr>
              <a:t>(Öğrencinin iş yerinde uğrayabileceği kazalara yönelik sigorta teminatı)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3. Mesuliyet Sigortası  </a:t>
            </a:r>
            <a:r>
              <a:rPr lang="tr-TR" sz="2400" b="1" dirty="0">
                <a:solidFill>
                  <a:schemeClr val="bg1"/>
                </a:solidFill>
              </a:rPr>
              <a:t>(Öğrenci tarafından iş yerine verilebilecek zararlara yönelik sigorta teminatı)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AA2BD6-EA0B-A046-7309-C553C1E9A520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521749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856D5-B2D7-BD9C-C961-315FD5F16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6A7A6-7676-5A63-E5ED-F356471B5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751" y="223778"/>
            <a:ext cx="10329497" cy="641044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Aşağıda adı geçen ülkelere gidecek öğrenciler </a:t>
            </a:r>
            <a:r>
              <a:rPr lang="tr-TR" sz="2400" b="1" dirty="0">
                <a:solidFill>
                  <a:srgbClr val="FFC000"/>
                </a:solidFill>
              </a:rPr>
              <a:t>aylık 750 Euro Hibe </a:t>
            </a:r>
            <a:r>
              <a:rPr lang="tr-TR" sz="2400" b="1" dirty="0">
                <a:solidFill>
                  <a:schemeClr val="bg1"/>
                </a:solidFill>
              </a:rPr>
              <a:t>alır.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chemeClr val="bg1"/>
                </a:solidFill>
              </a:rPr>
              <a:t>Almanya, Avusturya, Belçika, </a:t>
            </a:r>
            <a:r>
              <a:rPr lang="tr-TR" sz="2400" b="1" dirty="0" err="1">
                <a:solidFill>
                  <a:schemeClr val="bg1"/>
                </a:solidFill>
              </a:rPr>
              <a:t>Çekya</a:t>
            </a:r>
            <a:r>
              <a:rPr lang="tr-TR" sz="2400" b="1" dirty="0">
                <a:solidFill>
                  <a:schemeClr val="bg1"/>
                </a:solidFill>
              </a:rPr>
              <a:t>, Danimarka, Estonya, Finlandiya, Fransa, Güney Kıbrıs Rum Yönetimi, Hollanda, İrlanda, İspanya, İsveç, İtalya, İzlanda, Letonya, Lihtenştayn, Lüksemburg, Malta, Norveç, Portekiz, Slovakya, Slovenya, Yunanistan.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Aşağıda adı geçen ülkelere gidecek öğrenciler </a:t>
            </a:r>
            <a:r>
              <a:rPr lang="tr-TR" sz="2400" b="1" dirty="0">
                <a:solidFill>
                  <a:srgbClr val="FFC000"/>
                </a:solidFill>
              </a:rPr>
              <a:t>aylık 600 Euro Hibe </a:t>
            </a:r>
            <a:r>
              <a:rPr lang="tr-TR" sz="2400" b="1" dirty="0">
                <a:solidFill>
                  <a:schemeClr val="bg1"/>
                </a:solidFill>
              </a:rPr>
              <a:t>alır.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chemeClr val="bg1"/>
                </a:solidFill>
              </a:rPr>
              <a:t> Bulgaristan, Hırvatistan, Kuzey Makedonya, Litvanya, Macaristan, Polonya, Romanya, Sırbistan.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 Staj Hareketliliği için en fazla 3 aylık hibe alabilirsiniz.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İspanya</a:t>
            </a:r>
            <a:r>
              <a:rPr lang="tr-TR" sz="2400" b="1" dirty="0">
                <a:solidFill>
                  <a:schemeClr val="bg1"/>
                </a:solidFill>
              </a:rPr>
              <a:t>’ya gidecek bir öğrenci: 3x750: 2.250 Euro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   2.250 + 395 seyahat desteği ile </a:t>
            </a:r>
            <a:r>
              <a:rPr lang="tr-TR" sz="2400" b="1" dirty="0">
                <a:solidFill>
                  <a:srgbClr val="FFC000"/>
                </a:solidFill>
              </a:rPr>
              <a:t>2.645 Euro hibe alabilir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        (%80)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Litvanya</a:t>
            </a:r>
            <a:r>
              <a:rPr lang="tr-TR" sz="2400" b="1" dirty="0">
                <a:solidFill>
                  <a:schemeClr val="bg1"/>
                </a:solidFill>
              </a:rPr>
              <a:t>’ya gidecek bir öğrenci: 3x600:1.800 Euro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   1.800 + 309 seyahat desteği ile </a:t>
            </a:r>
            <a:r>
              <a:rPr lang="tr-TR" sz="2400" b="1" dirty="0">
                <a:solidFill>
                  <a:srgbClr val="FFC000"/>
                </a:solidFill>
              </a:rPr>
              <a:t>2.109 Euro hibe alabilir.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296099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2652-ACE4-E9F6-EFD2-9ACB4C5C9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E1C69-F9D3-7541-8CCB-ABBDF72E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90612"/>
            <a:ext cx="11250168" cy="515773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Mail ile İletişim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467CA-757A-5E05-51A5-53AAE080F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6154" y="559008"/>
            <a:ext cx="10301800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Başvuran her aday, TurnaPortal </a:t>
            </a:r>
            <a:r>
              <a:rPr lang="tr-TR" sz="2400" b="1" dirty="0">
                <a:solidFill>
                  <a:srgbClr val="FFC000"/>
                </a:solidFill>
              </a:rPr>
              <a:t>başvurusuna mail adresini </a:t>
            </a:r>
            <a:r>
              <a:rPr lang="tr-TR" sz="2400" b="1" dirty="0">
                <a:solidFill>
                  <a:schemeClr val="bg1"/>
                </a:solidFill>
              </a:rPr>
              <a:t>yazmıştır.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Hangi mail adresini yazdığını hatırlamayanlar başvuru formunu indirip görebilir.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Süreçle ilgili </a:t>
            </a:r>
            <a:r>
              <a:rPr lang="tr-TR" sz="2400" b="1" dirty="0">
                <a:solidFill>
                  <a:srgbClr val="FFC000"/>
                </a:solidFill>
              </a:rPr>
              <a:t>tüm iletişim, mail adresiniz üzerinden yürütülecektir.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Tüm resmi duyurular, acil doldurmanız gereken belgeler, sorunlar hepsi </a:t>
            </a:r>
            <a:r>
              <a:rPr lang="tr-TR" sz="2400" b="1" dirty="0">
                <a:solidFill>
                  <a:srgbClr val="FFC000"/>
                </a:solidFill>
              </a:rPr>
              <a:t>erasmus@erzincan.edu.tr</a:t>
            </a:r>
            <a:r>
              <a:rPr lang="tr-TR" sz="2400" b="1" dirty="0">
                <a:solidFill>
                  <a:schemeClr val="bg1"/>
                </a:solidFill>
              </a:rPr>
              <a:t> üzerinden size gönderilecektir. </a:t>
            </a: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97B39-B575-A1E7-DEC0-7518FBDF2BD9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265915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5083E-DAF0-6CF2-1EDD-0C03D07C5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9CB4-8337-F66A-4476-3AA44E7D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90612"/>
            <a:ext cx="11250168" cy="515773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Erasmus Ofisi Randevusu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F073E-F149-947F-5C38-ABD3D6234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0634" y="606385"/>
            <a:ext cx="10301800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Bu kurallara uyarak istediğiniz tüm soruları </a:t>
            </a:r>
            <a:r>
              <a:rPr lang="tr-TR" sz="2400" b="1" dirty="0">
                <a:solidFill>
                  <a:srgbClr val="FFC000"/>
                </a:solidFill>
              </a:rPr>
              <a:t>mail yolu ile Erasmus Ofisine </a:t>
            </a:r>
            <a:r>
              <a:rPr lang="tr-TR" sz="2400" b="1" dirty="0">
                <a:solidFill>
                  <a:schemeClr val="bg1"/>
                </a:solidFill>
              </a:rPr>
              <a:t>sorabilirsiniz. Eğer yüz yüze görüşmek istiyorsanız </a:t>
            </a:r>
            <a:r>
              <a:rPr lang="tr-TR" sz="2400" b="1" dirty="0">
                <a:solidFill>
                  <a:srgbClr val="FFC000"/>
                </a:solidFill>
              </a:rPr>
              <a:t>Erasmus Ofisinden mail üzerinden RANDEVU</a:t>
            </a:r>
            <a:r>
              <a:rPr lang="tr-TR" sz="2400" b="1" dirty="0">
                <a:solidFill>
                  <a:schemeClr val="bg1"/>
                </a:solidFill>
              </a:rPr>
              <a:t> almanız gerekmektedir.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Görüşme Talebi için </a:t>
            </a:r>
            <a:r>
              <a:rPr lang="tr-TR" sz="2400" b="1" dirty="0">
                <a:solidFill>
                  <a:srgbClr val="FFC000"/>
                </a:solidFill>
              </a:rPr>
              <a:t>erasmus@erzincan.edu.tr </a:t>
            </a:r>
            <a:r>
              <a:rPr lang="tr-TR" sz="2400" b="1" dirty="0">
                <a:solidFill>
                  <a:schemeClr val="bg1"/>
                </a:solidFill>
              </a:rPr>
              <a:t>mail adresine yazınız ve talepte bulununuz. Erasmus Ofisi size uygun bir saat aralığı için randevu verecektir.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9300F5-83EC-97E4-5D41-2F963927E488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068991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97D6D-8833-D201-9311-2C8640FAA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0FFBD-CA72-0D50-7FC7-1D8768E4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397" y="106425"/>
            <a:ext cx="8972962" cy="5559552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Kurumsal mail adresimiz: </a:t>
            </a:r>
            <a:r>
              <a:rPr lang="tr-TR" sz="6200" b="1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erasmus@erzincan.edu.tr</a:t>
            </a:r>
            <a:endParaRPr lang="tr-TR" sz="62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Kurumsal Web Sayfamız: </a:t>
            </a:r>
            <a:r>
              <a:rPr lang="tr-TR" sz="6200" b="1" dirty="0">
                <a:solidFill>
                  <a:srgbClr val="FFC000"/>
                </a:solidFill>
              </a:rPr>
              <a:t>https://uluslararasi.ebyu.edu.tr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 Instagram Sayfamızdaki Duyurularımız için Takip Ediniz: </a:t>
            </a:r>
            <a:r>
              <a:rPr lang="tr-TR" sz="6200" b="1" dirty="0">
                <a:solidFill>
                  <a:srgbClr val="FFC000"/>
                </a:solidFill>
              </a:rPr>
              <a:t>@ebyuuik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Erasmus Öğrenci Kulübü Etkinlik Duyuruları için Instagram Sayfası: </a:t>
            </a:r>
            <a:r>
              <a:rPr lang="tr-TR" sz="6200" b="1" dirty="0">
                <a:solidFill>
                  <a:srgbClr val="FFC000"/>
                </a:solidFill>
              </a:rPr>
              <a:t>@erasmusebyu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rgbClr val="FFC000"/>
                </a:solidFill>
              </a:rPr>
              <a:t>İngilizce Konuşma Etkinlikleri </a:t>
            </a:r>
            <a:r>
              <a:rPr lang="tr-TR" sz="6200" b="1" dirty="0">
                <a:solidFill>
                  <a:schemeClr val="bg1"/>
                </a:solidFill>
              </a:rPr>
              <a:t>ve Erasmus’a daha önce giden öğrencilerin </a:t>
            </a:r>
            <a:r>
              <a:rPr lang="tr-TR" sz="6200" b="1" dirty="0">
                <a:solidFill>
                  <a:srgbClr val="FFC000"/>
                </a:solidFill>
              </a:rPr>
              <a:t>Tecrübe Paylaşımı </a:t>
            </a:r>
            <a:r>
              <a:rPr lang="tr-TR" sz="6200" b="1" dirty="0">
                <a:solidFill>
                  <a:schemeClr val="bg1"/>
                </a:solidFill>
              </a:rPr>
              <a:t>etkinlikleri için bu sosyal medya hesaplarını takip ediniz. Duyurular oradan yapılacaktır.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ULUSLARARASI İLİŞKİLER KOORDİNATÖRÜ (Erasmus Kurum Koordinatörü):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rgbClr val="FFC000"/>
                </a:solidFill>
              </a:rPr>
              <a:t>Dr. Öğr. Üyesi Emrah ÖZBAY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Erasmus Ofisi-KA131 </a:t>
            </a:r>
            <a:r>
              <a:rPr lang="tr-TR" sz="6200" b="1" dirty="0">
                <a:solidFill>
                  <a:srgbClr val="FFC000"/>
                </a:solidFill>
              </a:rPr>
              <a:t>Öğr. Gör. </a:t>
            </a:r>
            <a:r>
              <a:rPr lang="tr-TR" sz="6200" b="1" dirty="0" err="1">
                <a:solidFill>
                  <a:srgbClr val="FFC000"/>
                </a:solidFill>
              </a:rPr>
              <a:t>Mayya</a:t>
            </a:r>
            <a:r>
              <a:rPr lang="tr-TR" sz="6200" b="1" dirty="0">
                <a:solidFill>
                  <a:srgbClr val="FFC000"/>
                </a:solidFill>
              </a:rPr>
              <a:t> KABASAKAL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Erasmus Ofisi- KA131 </a:t>
            </a:r>
            <a:r>
              <a:rPr lang="tr-TR" sz="6200" b="1" dirty="0">
                <a:solidFill>
                  <a:srgbClr val="FFC000"/>
                </a:solidFill>
              </a:rPr>
              <a:t>Öğr. Gör. Emre MÜRÜTSOY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AC0C0F-6C84-1F32-5CDC-3076A465E6F1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949647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6b2195-5179-462b-9832-5026ff0c4afa" xsi:nil="true"/>
    <lcf76f155ced4ddcb4097134ff3c332f xmlns="3f86b404-a943-4b1a-ac36-d6a8b02b83a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D12DD205F44FDE4987AC4D9B517BF158" ma:contentTypeVersion="19" ma:contentTypeDescription="Yeni belge oluşturun." ma:contentTypeScope="" ma:versionID="4654e558f4322a3f228f26af0dea28a3">
  <xsd:schema xmlns:xsd="http://www.w3.org/2001/XMLSchema" xmlns:xs="http://www.w3.org/2001/XMLSchema" xmlns:p="http://schemas.microsoft.com/office/2006/metadata/properties" xmlns:ns2="3f86b404-a943-4b1a-ac36-d6a8b02b83a4" xmlns:ns3="866b2195-5179-462b-9832-5026ff0c4afa" targetNamespace="http://schemas.microsoft.com/office/2006/metadata/properties" ma:root="true" ma:fieldsID="a7d55c4b6296029ce0fc5ff710b20a2a" ns2:_="" ns3:_="">
    <xsd:import namespace="3f86b404-a943-4b1a-ac36-d6a8b02b83a4"/>
    <xsd:import namespace="866b2195-5179-462b-9832-5026ff0c4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6b404-a943-4b1a-ac36-d6a8b02b8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Resim Etiketleri" ma:readOnly="false" ma:fieldId="{5cf76f15-5ced-4ddc-b409-7134ff3c332f}" ma:taxonomyMulti="true" ma:sspId="d128b2d4-c72b-453f-a271-e36a75e8d7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6b2195-5179-462b-9832-5026ff0c4af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8b05a805-8fc3-4010-9973-dc85a8b5e7a0}" ma:internalName="TaxCatchAll" ma:showField="CatchAllData" ma:web="866b2195-5179-462b-9832-5026ff0c4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CDB673-56D8-4DE2-A4E3-15707F1ECE0F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66b2195-5179-462b-9832-5026ff0c4afa"/>
    <ds:schemaRef ds:uri="3f86b404-a943-4b1a-ac36-d6a8b02b83a4"/>
  </ds:schemaRefs>
</ds:datastoreItem>
</file>

<file path=customXml/itemProps2.xml><?xml version="1.0" encoding="utf-8"?>
<ds:datastoreItem xmlns:ds="http://schemas.openxmlformats.org/officeDocument/2006/customXml" ds:itemID="{63A04B2A-D27C-446E-9CE0-7B1BC5A5DC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86b404-a943-4b1a-ac36-d6a8b02b83a4"/>
    <ds:schemaRef ds:uri="866b2195-5179-462b-9832-5026ff0c4a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6D2A0E-C8E5-4B56-8B3E-7F994FB236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2910</TotalTime>
  <Words>847</Words>
  <Application>Microsoft Office PowerPoint</Application>
  <PresentationFormat>Geniş ekran</PresentationFormat>
  <Paragraphs>142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Wingdings</vt:lpstr>
      <vt:lpstr>Office Theme</vt:lpstr>
      <vt:lpstr>ERASMUS+ KA131 2025 PROJESİ STAJ HAREKETLİLİĞİ BİLGİLENDİRME TOPLANTISI</vt:lpstr>
      <vt:lpstr>PowerPoint Sunusu</vt:lpstr>
      <vt:lpstr>PowerPoint Sunusu</vt:lpstr>
      <vt:lpstr>Mezun Stajı</vt:lpstr>
      <vt:lpstr>Feragat Etmek İsteyen Öğrenciler Ne Yapmalı?</vt:lpstr>
      <vt:lpstr>Staj Mektubu Bulmak İsteyen Öğrenciler Ne Yapmalı?</vt:lpstr>
      <vt:lpstr>PowerPoint Sunusu</vt:lpstr>
      <vt:lpstr>PowerPoint Sunusu</vt:lpstr>
      <vt:lpstr>PowerPoint Sunusu</vt:lpstr>
      <vt:lpstr>Learning Agreement Belgesi</vt:lpstr>
      <vt:lpstr>PowerPoint Sunusu</vt:lpstr>
      <vt:lpstr>PowerPoint Sunusu</vt:lpstr>
      <vt:lpstr>PowerPoint Sunusu</vt:lpstr>
      <vt:lpstr>Vize ve Sigorta İşlemleri</vt:lpstr>
      <vt:lpstr>Sigorta İşlemleri</vt:lpstr>
      <vt:lpstr>PowerPoint Sunusu</vt:lpstr>
      <vt:lpstr>Mail ile İletişim</vt:lpstr>
      <vt:lpstr>Erasmus Ofisi Randevusu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Emre Mürütsoy</dc:creator>
  <cp:lastModifiedBy>Emre Mürütsoy</cp:lastModifiedBy>
  <cp:revision>265</cp:revision>
  <dcterms:created xsi:type="dcterms:W3CDTF">2025-10-12T20:10:35Z</dcterms:created>
  <dcterms:modified xsi:type="dcterms:W3CDTF">2026-03-13T06:32:53Z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0x010100D12DD205F44FDE4987AC4D9B517BF158</vt:lpwstr>
  </property>
</Properties>
</file>